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799" r:id="rId2"/>
  </p:sldMasterIdLst>
  <p:notesMasterIdLst>
    <p:notesMasterId r:id="rId97"/>
  </p:notesMasterIdLst>
  <p:handoutMasterIdLst>
    <p:handoutMasterId r:id="rId98"/>
  </p:handoutMasterIdLst>
  <p:sldIdLst>
    <p:sldId id="256" r:id="rId3"/>
    <p:sldId id="258" r:id="rId4"/>
    <p:sldId id="317" r:id="rId5"/>
    <p:sldId id="318" r:id="rId6"/>
    <p:sldId id="319" r:id="rId7"/>
    <p:sldId id="320" r:id="rId8"/>
    <p:sldId id="322" r:id="rId9"/>
    <p:sldId id="321" r:id="rId10"/>
    <p:sldId id="324" r:id="rId11"/>
    <p:sldId id="323" r:id="rId12"/>
    <p:sldId id="325" r:id="rId13"/>
    <p:sldId id="326" r:id="rId14"/>
    <p:sldId id="301" r:id="rId15"/>
    <p:sldId id="302" r:id="rId16"/>
    <p:sldId id="303" r:id="rId17"/>
    <p:sldId id="327" r:id="rId18"/>
    <p:sldId id="328" r:id="rId19"/>
    <p:sldId id="329" r:id="rId20"/>
    <p:sldId id="330" r:id="rId21"/>
    <p:sldId id="355" r:id="rId22"/>
    <p:sldId id="342" r:id="rId23"/>
    <p:sldId id="389" r:id="rId24"/>
    <p:sldId id="343" r:id="rId25"/>
    <p:sldId id="387" r:id="rId26"/>
    <p:sldId id="388" r:id="rId27"/>
    <p:sldId id="391" r:id="rId28"/>
    <p:sldId id="356" r:id="rId29"/>
    <p:sldId id="393" r:id="rId30"/>
    <p:sldId id="338" r:id="rId31"/>
    <p:sldId id="366" r:id="rId32"/>
    <p:sldId id="339" r:id="rId33"/>
    <p:sldId id="367" r:id="rId34"/>
    <p:sldId id="394" r:id="rId35"/>
    <p:sldId id="341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358" r:id="rId45"/>
    <p:sldId id="347" r:id="rId46"/>
    <p:sldId id="403" r:id="rId47"/>
    <p:sldId id="404" r:id="rId48"/>
    <p:sldId id="405" r:id="rId49"/>
    <p:sldId id="424" r:id="rId50"/>
    <p:sldId id="425" r:id="rId51"/>
    <p:sldId id="430" r:id="rId52"/>
    <p:sldId id="431" r:id="rId53"/>
    <p:sldId id="426" r:id="rId54"/>
    <p:sldId id="427" r:id="rId55"/>
    <p:sldId id="428" r:id="rId56"/>
    <p:sldId id="429" r:id="rId57"/>
    <p:sldId id="408" r:id="rId58"/>
    <p:sldId id="409" r:id="rId59"/>
    <p:sldId id="406" r:id="rId60"/>
    <p:sldId id="407" r:id="rId61"/>
    <p:sldId id="348" r:id="rId62"/>
    <p:sldId id="345" r:id="rId63"/>
    <p:sldId id="346" r:id="rId64"/>
    <p:sldId id="359" r:id="rId65"/>
    <p:sldId id="360" r:id="rId66"/>
    <p:sldId id="369" r:id="rId67"/>
    <p:sldId id="361" r:id="rId68"/>
    <p:sldId id="349" r:id="rId69"/>
    <p:sldId id="376" r:id="rId70"/>
    <p:sldId id="350" r:id="rId71"/>
    <p:sldId id="370" r:id="rId72"/>
    <p:sldId id="371" r:id="rId73"/>
    <p:sldId id="372" r:id="rId74"/>
    <p:sldId id="410" r:id="rId75"/>
    <p:sldId id="351" r:id="rId76"/>
    <p:sldId id="374" r:id="rId77"/>
    <p:sldId id="373" r:id="rId78"/>
    <p:sldId id="352" r:id="rId79"/>
    <p:sldId id="353" r:id="rId80"/>
    <p:sldId id="375" r:id="rId81"/>
    <p:sldId id="411" r:id="rId82"/>
    <p:sldId id="414" r:id="rId83"/>
    <p:sldId id="415" r:id="rId84"/>
    <p:sldId id="412" r:id="rId85"/>
    <p:sldId id="413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354" r:id="rId95"/>
    <p:sldId id="299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66"/>
    <a:srgbClr val="0B0C0E"/>
    <a:srgbClr val="0000FF"/>
    <a:srgbClr val="EFFFB3"/>
    <a:srgbClr val="86AA00"/>
    <a:srgbClr val="00AFBB"/>
    <a:srgbClr val="000C38"/>
    <a:srgbClr val="B61F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4409" autoAdjust="0"/>
  </p:normalViewPr>
  <p:slideViewPr>
    <p:cSldViewPr snapToGrid="0">
      <p:cViewPr>
        <p:scale>
          <a:sx n="60" d="100"/>
          <a:sy n="60" d="100"/>
        </p:scale>
        <p:origin x="-15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notesViewPr>
    <p:cSldViewPr snapToGrid="0">
      <p:cViewPr varScale="1">
        <p:scale>
          <a:sx n="86" d="100"/>
          <a:sy n="86" d="100"/>
        </p:scale>
        <p:origin x="3864" y="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ustomer%20Profiles%20&amp;%20Overview\&#20854;&#20182;&#22478;&#24066;\&#27733;&#22836;&#22823;&#23398;\InCites&#35762;&#24231;-201511\&#20998;&#2651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6028233\Desktop\&#27733;&#22836;&#22823;&#23398;ESI&#23398;&#31185;&#39044;&#2797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Analysis%20Report\ESI%20forcast\&#27733;&#22836;&#22823;&#23398;ESI&#39044;&#279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Clinical Medicine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25</c:v>
                </c:pt>
                <c:pt idx="1">
                  <c:v>22</c:v>
                </c:pt>
                <c:pt idx="2">
                  <c:v>29</c:v>
                </c:pt>
                <c:pt idx="3">
                  <c:v>37</c:v>
                </c:pt>
                <c:pt idx="4">
                  <c:v>49</c:v>
                </c:pt>
                <c:pt idx="5">
                  <c:v>53</c:v>
                </c:pt>
                <c:pt idx="6">
                  <c:v>66</c:v>
                </c:pt>
                <c:pt idx="7">
                  <c:v>88</c:v>
                </c:pt>
                <c:pt idx="8">
                  <c:v>117</c:v>
                </c:pt>
                <c:pt idx="9">
                  <c:v>134</c:v>
                </c:pt>
                <c:pt idx="10">
                  <c:v>68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Chemistry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52</c:v>
                </c:pt>
                <c:pt idx="1">
                  <c:v>65</c:v>
                </c:pt>
                <c:pt idx="2">
                  <c:v>52</c:v>
                </c:pt>
                <c:pt idx="3">
                  <c:v>36</c:v>
                </c:pt>
                <c:pt idx="4">
                  <c:v>33</c:v>
                </c:pt>
                <c:pt idx="5">
                  <c:v>26</c:v>
                </c:pt>
                <c:pt idx="6">
                  <c:v>24</c:v>
                </c:pt>
                <c:pt idx="7">
                  <c:v>47</c:v>
                </c:pt>
                <c:pt idx="8">
                  <c:v>41</c:v>
                </c:pt>
                <c:pt idx="9">
                  <c:v>26</c:v>
                </c:pt>
                <c:pt idx="10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Biology &amp; Biochemistry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33</c:v>
                </c:pt>
                <c:pt idx="3">
                  <c:v>22</c:v>
                </c:pt>
                <c:pt idx="4">
                  <c:v>38</c:v>
                </c:pt>
                <c:pt idx="5">
                  <c:v>28</c:v>
                </c:pt>
                <c:pt idx="6">
                  <c:v>25</c:v>
                </c:pt>
                <c:pt idx="7">
                  <c:v>28</c:v>
                </c:pt>
                <c:pt idx="8">
                  <c:v>35</c:v>
                </c:pt>
                <c:pt idx="9">
                  <c:v>41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Mathematics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13</c:v>
                </c:pt>
                <c:pt idx="1">
                  <c:v>15</c:v>
                </c:pt>
                <c:pt idx="2">
                  <c:v>36</c:v>
                </c:pt>
                <c:pt idx="3">
                  <c:v>21</c:v>
                </c:pt>
                <c:pt idx="4">
                  <c:v>20</c:v>
                </c:pt>
                <c:pt idx="5">
                  <c:v>28</c:v>
                </c:pt>
                <c:pt idx="6">
                  <c:v>21</c:v>
                </c:pt>
                <c:pt idx="7">
                  <c:v>21</c:v>
                </c:pt>
                <c:pt idx="8">
                  <c:v>23</c:v>
                </c:pt>
                <c:pt idx="9">
                  <c:v>31</c:v>
                </c:pt>
                <c:pt idx="10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Molecular Biology &amp; Genetics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4</c:v>
                </c:pt>
                <c:pt idx="4">
                  <c:v>17</c:v>
                </c:pt>
                <c:pt idx="5">
                  <c:v>16</c:v>
                </c:pt>
                <c:pt idx="6">
                  <c:v>18</c:v>
                </c:pt>
                <c:pt idx="7">
                  <c:v>28</c:v>
                </c:pt>
                <c:pt idx="8">
                  <c:v>22</c:v>
                </c:pt>
                <c:pt idx="9">
                  <c:v>34</c:v>
                </c:pt>
                <c:pt idx="10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Neuroscience &amp; Behavior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17</c:v>
                </c:pt>
                <c:pt idx="5">
                  <c:v>19</c:v>
                </c:pt>
                <c:pt idx="6">
                  <c:v>15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18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Physics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23</c:v>
                </c:pt>
                <c:pt idx="1">
                  <c:v>23</c:v>
                </c:pt>
                <c:pt idx="2">
                  <c:v>6</c:v>
                </c:pt>
                <c:pt idx="3">
                  <c:v>9</c:v>
                </c:pt>
                <c:pt idx="4">
                  <c:v>13</c:v>
                </c:pt>
                <c:pt idx="5">
                  <c:v>9</c:v>
                </c:pt>
                <c:pt idx="6">
                  <c:v>18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13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Materials Science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8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12</c:v>
                </c:pt>
                <c:pt idx="6">
                  <c:v>12</c:v>
                </c:pt>
                <c:pt idx="7">
                  <c:v>11</c:v>
                </c:pt>
                <c:pt idx="8">
                  <c:v>16</c:v>
                </c:pt>
                <c:pt idx="9">
                  <c:v>16</c:v>
                </c:pt>
                <c:pt idx="10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Engineering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Sheet1!$J$2:$J$12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1</c:v>
                </c:pt>
                <c:pt idx="3">
                  <c:v>6</c:v>
                </c:pt>
                <c:pt idx="4">
                  <c:v>8</c:v>
                </c:pt>
                <c:pt idx="5">
                  <c:v>13</c:v>
                </c:pt>
                <c:pt idx="6">
                  <c:v>12</c:v>
                </c:pt>
                <c:pt idx="7">
                  <c:v>13</c:v>
                </c:pt>
                <c:pt idx="8">
                  <c:v>19</c:v>
                </c:pt>
                <c:pt idx="9">
                  <c:v>16</c:v>
                </c:pt>
                <c:pt idx="10">
                  <c:v>13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Plant &amp; Animal Science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Sheet1!$K$2:$K$12</c:f>
              <c:numCache>
                <c:formatCode>General</c:formatCode>
                <c:ptCount val="11"/>
                <c:pt idx="0">
                  <c:v>9</c:v>
                </c:pt>
                <c:pt idx="1">
                  <c:v>5</c:v>
                </c:pt>
                <c:pt idx="2">
                  <c:v>8</c:v>
                </c:pt>
                <c:pt idx="3">
                  <c:v>14</c:v>
                </c:pt>
                <c:pt idx="4">
                  <c:v>10</c:v>
                </c:pt>
                <c:pt idx="5">
                  <c:v>5</c:v>
                </c:pt>
                <c:pt idx="6">
                  <c:v>11</c:v>
                </c:pt>
                <c:pt idx="7">
                  <c:v>14</c:v>
                </c:pt>
                <c:pt idx="8">
                  <c:v>12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</c:ser>
        <c:marker val="1"/>
        <c:axId val="138402048"/>
        <c:axId val="138407936"/>
      </c:lineChart>
      <c:catAx>
        <c:axId val="138402048"/>
        <c:scaling>
          <c:orientation val="minMax"/>
        </c:scaling>
        <c:axPos val="b"/>
        <c:numFmt formatCode="General" sourceLinked="1"/>
        <c:majorTickMark val="none"/>
        <c:tickLblPos val="nextTo"/>
        <c:crossAx val="138407936"/>
        <c:crosses val="autoZero"/>
        <c:auto val="1"/>
        <c:lblAlgn val="ctr"/>
        <c:lblOffset val="100"/>
      </c:catAx>
      <c:valAx>
        <c:axId val="138407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3840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361102511056704"/>
          <c:y val="0.90798206474190657"/>
          <c:w val="0.71166674449548861"/>
          <c:h val="9.2017935258092778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bar"/>
        <c:grouping val="stacked"/>
        <c:ser>
          <c:idx val="0"/>
          <c:order val="0"/>
          <c:tx>
            <c:v>进入ESI可能性</c:v>
          </c:tx>
          <c:spPr>
            <a:solidFill>
              <a:srgbClr val="FF9900"/>
            </a:solidFill>
            <a:ln>
              <a:noFill/>
            </a:ln>
          </c:spPr>
          <c:dLbls>
            <c:dLblPos val="inBase"/>
            <c:showVal val="1"/>
          </c:dLbls>
          <c:cat>
            <c:strRef>
              <c:f>深圳大学!$A$36:$A$45</c:f>
              <c:strCache>
                <c:ptCount val="10"/>
                <c:pt idx="0">
                  <c:v>Immunology</c:v>
                </c:pt>
                <c:pt idx="1">
                  <c:v>Environment/Ecology</c:v>
                </c:pt>
                <c:pt idx="2">
                  <c:v>Social Sciences, general</c:v>
                </c:pt>
                <c:pt idx="3">
                  <c:v>Neuroscience &amp; Behavior</c:v>
                </c:pt>
                <c:pt idx="4">
                  <c:v>Engineering</c:v>
                </c:pt>
                <c:pt idx="5">
                  <c:v>Mathematics</c:v>
                </c:pt>
                <c:pt idx="6">
                  <c:v>Plant &amp; Animal Science</c:v>
                </c:pt>
                <c:pt idx="7">
                  <c:v>Microbiology</c:v>
                </c:pt>
                <c:pt idx="8">
                  <c:v>Biology &amp; Biochemistry</c:v>
                </c:pt>
                <c:pt idx="9">
                  <c:v>Materials Science</c:v>
                </c:pt>
              </c:strCache>
            </c:strRef>
          </c:cat>
          <c:val>
            <c:numRef>
              <c:f>深圳大学!$B$36:$B$45</c:f>
              <c:numCache>
                <c:formatCode>0.00%</c:formatCode>
                <c:ptCount val="10"/>
                <c:pt idx="0">
                  <c:v>0.28875134553283099</c:v>
                </c:pt>
                <c:pt idx="1">
                  <c:v>0.30902232002514962</c:v>
                </c:pt>
                <c:pt idx="2">
                  <c:v>0.32090909090909137</c:v>
                </c:pt>
                <c:pt idx="3">
                  <c:v>0.32424040807274368</c:v>
                </c:pt>
                <c:pt idx="4">
                  <c:v>0.41630901287553645</c:v>
                </c:pt>
                <c:pt idx="5">
                  <c:v>0.44517675254643485</c:v>
                </c:pt>
                <c:pt idx="6">
                  <c:v>0.44672336168084098</c:v>
                </c:pt>
                <c:pt idx="7">
                  <c:v>0.51063829787234039</c:v>
                </c:pt>
                <c:pt idx="8">
                  <c:v>0.55185323848745793</c:v>
                </c:pt>
                <c:pt idx="9">
                  <c:v>0.8091151228174015</c:v>
                </c:pt>
              </c:numCache>
            </c:numRef>
          </c:val>
        </c:ser>
        <c:ser>
          <c:idx val="1"/>
          <c:order val="1"/>
          <c:tx>
            <c:v>距离ESI的差距</c:v>
          </c:tx>
          <c:spPr>
            <a:solidFill>
              <a:srgbClr val="92D050">
                <a:alpha val="25000"/>
              </a:srgbClr>
            </a:solidFill>
          </c:spPr>
          <c:dLbls>
            <c:delete val="1"/>
          </c:dLbls>
          <c:cat>
            <c:strRef>
              <c:f>深圳大学!$A$36:$A$45</c:f>
              <c:strCache>
                <c:ptCount val="10"/>
                <c:pt idx="0">
                  <c:v>Immunology</c:v>
                </c:pt>
                <c:pt idx="1">
                  <c:v>Environment/Ecology</c:v>
                </c:pt>
                <c:pt idx="2">
                  <c:v>Social Sciences, general</c:v>
                </c:pt>
                <c:pt idx="3">
                  <c:v>Neuroscience &amp; Behavior</c:v>
                </c:pt>
                <c:pt idx="4">
                  <c:v>Engineering</c:v>
                </c:pt>
                <c:pt idx="5">
                  <c:v>Mathematics</c:v>
                </c:pt>
                <c:pt idx="6">
                  <c:v>Plant &amp; Animal Science</c:v>
                </c:pt>
                <c:pt idx="7">
                  <c:v>Microbiology</c:v>
                </c:pt>
                <c:pt idx="8">
                  <c:v>Biology &amp; Biochemistry</c:v>
                </c:pt>
                <c:pt idx="9">
                  <c:v>Materials Science</c:v>
                </c:pt>
              </c:strCache>
            </c:strRef>
          </c:cat>
          <c:val>
            <c:numRef>
              <c:f>深圳大学!$C$36:$C$45</c:f>
              <c:numCache>
                <c:formatCode>0.00_);[Red]\(0.00\)</c:formatCode>
                <c:ptCount val="10"/>
                <c:pt idx="0">
                  <c:v>0.71124865446716956</c:v>
                </c:pt>
                <c:pt idx="1">
                  <c:v>0.69097767997485082</c:v>
                </c:pt>
                <c:pt idx="2">
                  <c:v>0.67909090909090963</c:v>
                </c:pt>
                <c:pt idx="3">
                  <c:v>0.67575959192725654</c:v>
                </c:pt>
                <c:pt idx="4">
                  <c:v>0.58369098712446377</c:v>
                </c:pt>
                <c:pt idx="5">
                  <c:v>0.55482324745356582</c:v>
                </c:pt>
                <c:pt idx="6">
                  <c:v>0.55327663831915963</c:v>
                </c:pt>
                <c:pt idx="7">
                  <c:v>0.48936170212766023</c:v>
                </c:pt>
                <c:pt idx="8">
                  <c:v>0.44814676151254251</c:v>
                </c:pt>
                <c:pt idx="9">
                  <c:v>0.19088487718259842</c:v>
                </c:pt>
              </c:numCache>
            </c:numRef>
          </c:val>
        </c:ser>
        <c:dLbls>
          <c:showVal val="1"/>
        </c:dLbls>
        <c:gapWidth val="75"/>
        <c:overlap val="100"/>
        <c:axId val="138582656"/>
        <c:axId val="138592640"/>
      </c:barChart>
      <c:catAx>
        <c:axId val="138582656"/>
        <c:scaling>
          <c:orientation val="minMax"/>
        </c:scaling>
        <c:axPos val="l"/>
        <c:numFmt formatCode="General" sourceLinked="1"/>
        <c:majorTickMark val="none"/>
        <c:tickLblPos val="nextTo"/>
        <c:crossAx val="138592640"/>
        <c:crosses val="autoZero"/>
        <c:auto val="1"/>
        <c:lblAlgn val="ctr"/>
        <c:lblOffset val="100"/>
      </c:catAx>
      <c:valAx>
        <c:axId val="138592640"/>
        <c:scaling>
          <c:orientation val="minMax"/>
          <c:max val="1"/>
        </c:scaling>
        <c:axPos val="b"/>
        <c:majorGridlines/>
        <c:numFmt formatCode="0%" sourceLinked="0"/>
        <c:majorTickMark val="none"/>
        <c:tickLblPos val="nextTo"/>
        <c:spPr>
          <a:ln w="6350">
            <a:noFill/>
          </a:ln>
        </c:spPr>
        <c:crossAx val="138582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</c:chart>
  <c:spPr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bar"/>
        <c:grouping val="stacked"/>
        <c:ser>
          <c:idx val="0"/>
          <c:order val="0"/>
          <c:tx>
            <c:v>进入ESI可能性</c:v>
          </c:tx>
          <c:spPr>
            <a:solidFill>
              <a:srgbClr val="92D050">
                <a:alpha val="99000"/>
              </a:srgbClr>
            </a:solidFill>
          </c:spPr>
          <c:dLbls>
            <c:dLblPos val="inBase"/>
            <c:showVal val="1"/>
          </c:dLbls>
          <c:cat>
            <c:strRef>
              <c:f>汕头大学!$A$36:$A$45</c:f>
              <c:strCache>
                <c:ptCount val="10"/>
                <c:pt idx="0">
                  <c:v>Immunology</c:v>
                </c:pt>
                <c:pt idx="1">
                  <c:v>Social Sciences, general</c:v>
                </c:pt>
                <c:pt idx="2">
                  <c:v>Environment/Ecology</c:v>
                </c:pt>
                <c:pt idx="3">
                  <c:v>Neuroscience &amp; Behavior</c:v>
                </c:pt>
                <c:pt idx="4">
                  <c:v>Engineering</c:v>
                </c:pt>
                <c:pt idx="5">
                  <c:v>Mathematics</c:v>
                </c:pt>
                <c:pt idx="6">
                  <c:v>Biology &amp; Biochemistry</c:v>
                </c:pt>
                <c:pt idx="7">
                  <c:v>Plant &amp; Animal Science</c:v>
                </c:pt>
                <c:pt idx="8">
                  <c:v>Microbiology</c:v>
                </c:pt>
                <c:pt idx="9">
                  <c:v>Materials Science</c:v>
                </c:pt>
              </c:strCache>
            </c:strRef>
          </c:cat>
          <c:val>
            <c:numRef>
              <c:f>汕头大学!$B$36:$B$45</c:f>
              <c:numCache>
                <c:formatCode>0.00%</c:formatCode>
                <c:ptCount val="10"/>
                <c:pt idx="0">
                  <c:v>0.25417536534446822</c:v>
                </c:pt>
                <c:pt idx="1">
                  <c:v>0.25706472196900687</c:v>
                </c:pt>
                <c:pt idx="2">
                  <c:v>0.25716957605985064</c:v>
                </c:pt>
                <c:pt idx="3">
                  <c:v>0.28252551020408195</c:v>
                </c:pt>
                <c:pt idx="4">
                  <c:v>0.39869281045751637</c:v>
                </c:pt>
                <c:pt idx="5">
                  <c:v>0.40500436427116682</c:v>
                </c:pt>
                <c:pt idx="6">
                  <c:v>0.47684267435574029</c:v>
                </c:pt>
                <c:pt idx="7">
                  <c:v>0.49621020717534148</c:v>
                </c:pt>
                <c:pt idx="8">
                  <c:v>0.61692307692307813</c:v>
                </c:pt>
                <c:pt idx="9">
                  <c:v>0.81682539682539734</c:v>
                </c:pt>
              </c:numCache>
            </c:numRef>
          </c:val>
        </c:ser>
        <c:ser>
          <c:idx val="1"/>
          <c:order val="1"/>
          <c:tx>
            <c:v>距离ESI差距</c:v>
          </c:tx>
          <c:spPr>
            <a:solidFill>
              <a:srgbClr val="92D050">
                <a:alpha val="25000"/>
              </a:srgbClr>
            </a:solidFill>
          </c:spPr>
          <c:cat>
            <c:strRef>
              <c:f>汕头大学!$A$36:$A$45</c:f>
              <c:strCache>
                <c:ptCount val="10"/>
                <c:pt idx="0">
                  <c:v>Immunology</c:v>
                </c:pt>
                <c:pt idx="1">
                  <c:v>Social Sciences, general</c:v>
                </c:pt>
                <c:pt idx="2">
                  <c:v>Environment/Ecology</c:v>
                </c:pt>
                <c:pt idx="3">
                  <c:v>Neuroscience &amp; Behavior</c:v>
                </c:pt>
                <c:pt idx="4">
                  <c:v>Engineering</c:v>
                </c:pt>
                <c:pt idx="5">
                  <c:v>Mathematics</c:v>
                </c:pt>
                <c:pt idx="6">
                  <c:v>Biology &amp; Biochemistry</c:v>
                </c:pt>
                <c:pt idx="7">
                  <c:v>Plant &amp; Animal Science</c:v>
                </c:pt>
                <c:pt idx="8">
                  <c:v>Microbiology</c:v>
                </c:pt>
                <c:pt idx="9">
                  <c:v>Materials Science</c:v>
                </c:pt>
              </c:strCache>
            </c:strRef>
          </c:cat>
          <c:val>
            <c:numRef>
              <c:f>汕头大学!$C$36:$C$45</c:f>
              <c:numCache>
                <c:formatCode>General</c:formatCode>
                <c:ptCount val="10"/>
                <c:pt idx="0">
                  <c:v>0.74582463465553384</c:v>
                </c:pt>
                <c:pt idx="1">
                  <c:v>0.74293527803099424</c:v>
                </c:pt>
                <c:pt idx="2">
                  <c:v>0.74283042394014964</c:v>
                </c:pt>
                <c:pt idx="3">
                  <c:v>0.71747448979591788</c:v>
                </c:pt>
                <c:pt idx="4">
                  <c:v>0.60130718954248352</c:v>
                </c:pt>
                <c:pt idx="5">
                  <c:v>0.59499563572883363</c:v>
                </c:pt>
                <c:pt idx="6">
                  <c:v>0.52315732564425965</c:v>
                </c:pt>
                <c:pt idx="7">
                  <c:v>0.50378979282465886</c:v>
                </c:pt>
                <c:pt idx="8">
                  <c:v>0.38307692307692354</c:v>
                </c:pt>
                <c:pt idx="9">
                  <c:v>0.18317460317460318</c:v>
                </c:pt>
              </c:numCache>
            </c:numRef>
          </c:val>
        </c:ser>
        <c:gapWidth val="75"/>
        <c:overlap val="100"/>
        <c:axId val="138629888"/>
        <c:axId val="138631424"/>
      </c:barChart>
      <c:catAx>
        <c:axId val="138629888"/>
        <c:scaling>
          <c:orientation val="minMax"/>
        </c:scaling>
        <c:axPos val="l"/>
        <c:numFmt formatCode="General" sourceLinked="1"/>
        <c:majorTickMark val="none"/>
        <c:tickLblPos val="nextTo"/>
        <c:crossAx val="138631424"/>
        <c:crosses val="autoZero"/>
        <c:auto val="1"/>
        <c:lblAlgn val="ctr"/>
        <c:lblOffset val="100"/>
      </c:catAx>
      <c:valAx>
        <c:axId val="138631424"/>
        <c:scaling>
          <c:orientation val="minMax"/>
          <c:max val="1"/>
        </c:scaling>
        <c:axPos val="b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138629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C7503-3808-4082-B5E0-CDEB02B677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F901C4B-3A33-4F00-B6C1-5CE05C227C15}">
      <dgm:prSet phldrT="[Text]" custT="1"/>
      <dgm:spPr/>
      <dgm:t>
        <a:bodyPr/>
        <a:lstStyle/>
        <a:p>
          <a:r>
            <a:rPr lang="zh-CN" altLang="en-US" sz="2800" dirty="0" smtClean="0"/>
            <a:t>同行评议</a:t>
          </a:r>
          <a:endParaRPr lang="zh-CN" altLang="en-US" sz="2800" dirty="0"/>
        </a:p>
      </dgm:t>
    </dgm:pt>
    <dgm:pt modelId="{54B75D37-6C6A-4FFF-98B8-07AB525CC650}" type="parTrans" cxnId="{E054A3A6-D4F8-4846-9F0E-5635014C270B}">
      <dgm:prSet/>
      <dgm:spPr/>
      <dgm:t>
        <a:bodyPr/>
        <a:lstStyle/>
        <a:p>
          <a:endParaRPr lang="zh-CN" altLang="en-US"/>
        </a:p>
      </dgm:t>
    </dgm:pt>
    <dgm:pt modelId="{81DD9295-520D-480B-8D13-8359C1F9C251}" type="sibTrans" cxnId="{E054A3A6-D4F8-4846-9F0E-5635014C270B}">
      <dgm:prSet/>
      <dgm:spPr/>
      <dgm:t>
        <a:bodyPr/>
        <a:lstStyle/>
        <a:p>
          <a:endParaRPr lang="zh-CN" altLang="en-US"/>
        </a:p>
      </dgm:t>
    </dgm:pt>
    <dgm:pt modelId="{1C65915D-0353-4C96-A582-957A00BD9063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小范围</a:t>
          </a:r>
          <a:endParaRPr lang="zh-CN" altLang="en-US" sz="2000" dirty="0"/>
        </a:p>
      </dgm:t>
    </dgm:pt>
    <dgm:pt modelId="{71886BA2-483D-4299-A01A-A2A5DE7B4341}" type="parTrans" cxnId="{B8F950FF-5D79-45A6-B7D0-BC36FB990642}">
      <dgm:prSet/>
      <dgm:spPr/>
      <dgm:t>
        <a:bodyPr/>
        <a:lstStyle/>
        <a:p>
          <a:endParaRPr lang="zh-CN" altLang="en-US"/>
        </a:p>
      </dgm:t>
    </dgm:pt>
    <dgm:pt modelId="{00D54C03-59CD-4BBE-84FD-26150FCA6FA7}" type="sibTrans" cxnId="{B8F950FF-5D79-45A6-B7D0-BC36FB990642}">
      <dgm:prSet/>
      <dgm:spPr/>
      <dgm:t>
        <a:bodyPr/>
        <a:lstStyle/>
        <a:p>
          <a:endParaRPr lang="zh-CN" altLang="en-US"/>
        </a:p>
      </dgm:t>
    </dgm:pt>
    <dgm:pt modelId="{0BCC547E-F3FB-49CE-964B-0B310941A058}">
      <dgm:prSet phldrT="[Text]" custT="1"/>
      <dgm:spPr/>
      <dgm:t>
        <a:bodyPr/>
        <a:lstStyle/>
        <a:p>
          <a:r>
            <a:rPr lang="zh-CN" altLang="en-US" sz="2800" dirty="0" smtClean="0"/>
            <a:t>定量分析</a:t>
          </a:r>
          <a:endParaRPr lang="zh-CN" altLang="en-US" sz="2800" dirty="0"/>
        </a:p>
      </dgm:t>
    </dgm:pt>
    <dgm:pt modelId="{94DBCB4F-F827-44DC-BD91-4EECBB94FA9E}" type="parTrans" cxnId="{ADD6D766-D34B-4E40-8F04-EFF82265692F}">
      <dgm:prSet/>
      <dgm:spPr/>
      <dgm:t>
        <a:bodyPr/>
        <a:lstStyle/>
        <a:p>
          <a:endParaRPr lang="zh-CN" altLang="en-US"/>
        </a:p>
      </dgm:t>
    </dgm:pt>
    <dgm:pt modelId="{3408345B-0D1B-4CFE-AF4C-4E7DEDBB1C8C}" type="sibTrans" cxnId="{ADD6D766-D34B-4E40-8F04-EFF82265692F}">
      <dgm:prSet/>
      <dgm:spPr/>
      <dgm:t>
        <a:bodyPr/>
        <a:lstStyle/>
        <a:p>
          <a:endParaRPr lang="zh-CN" altLang="en-US"/>
        </a:p>
      </dgm:t>
    </dgm:pt>
    <dgm:pt modelId="{93BEAE14-CCB6-4ADB-80EE-45EA5D6296BA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全球化</a:t>
          </a:r>
          <a:endParaRPr lang="zh-CN" altLang="en-US" sz="2000" dirty="0"/>
        </a:p>
      </dgm:t>
    </dgm:pt>
    <dgm:pt modelId="{3C8E9799-8314-426B-88D1-628C148EC2AF}" type="parTrans" cxnId="{D9E417DF-0E69-46E1-9AD6-A0753478AEAB}">
      <dgm:prSet/>
      <dgm:spPr/>
      <dgm:t>
        <a:bodyPr/>
        <a:lstStyle/>
        <a:p>
          <a:endParaRPr lang="zh-CN" altLang="en-US"/>
        </a:p>
      </dgm:t>
    </dgm:pt>
    <dgm:pt modelId="{B507D0B2-ED56-401A-9FA6-0FB2454DB43F}" type="sibTrans" cxnId="{D9E417DF-0E69-46E1-9AD6-A0753478AEAB}">
      <dgm:prSet/>
      <dgm:spPr/>
      <dgm:t>
        <a:bodyPr/>
        <a:lstStyle/>
        <a:p>
          <a:endParaRPr lang="zh-CN" altLang="en-US"/>
        </a:p>
      </dgm:t>
    </dgm:pt>
    <dgm:pt modelId="{3BD665B7-04EC-499B-90FA-D1E88132D200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加权的，相对的度量方法</a:t>
          </a:r>
          <a:endParaRPr lang="zh-CN" altLang="en-US" sz="2000" dirty="0"/>
        </a:p>
      </dgm:t>
    </dgm:pt>
    <dgm:pt modelId="{44901692-EBC4-4BF2-9980-939863F3A54A}" type="parTrans" cxnId="{218A65E8-9E61-461F-B061-698D07188D3A}">
      <dgm:prSet/>
      <dgm:spPr/>
      <dgm:t>
        <a:bodyPr/>
        <a:lstStyle/>
        <a:p>
          <a:endParaRPr lang="zh-CN" altLang="en-US"/>
        </a:p>
      </dgm:t>
    </dgm:pt>
    <dgm:pt modelId="{CDAA7280-3B6A-4FE3-BF5A-39E2691861BD}" type="sibTrans" cxnId="{218A65E8-9E61-461F-B061-698D07188D3A}">
      <dgm:prSet/>
      <dgm:spPr/>
      <dgm:t>
        <a:bodyPr/>
        <a:lstStyle/>
        <a:p>
          <a:endParaRPr lang="zh-CN" altLang="en-US"/>
        </a:p>
      </dgm:t>
    </dgm:pt>
    <dgm:pt modelId="{B9B65805-57E9-49F2-B00B-FFBC06173CEE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绝对的，主观认知判断</a:t>
          </a:r>
          <a:endParaRPr lang="zh-CN" altLang="en-US" sz="2000" dirty="0"/>
        </a:p>
      </dgm:t>
    </dgm:pt>
    <dgm:pt modelId="{1E4660B4-25ED-4B33-943E-0858BF2D1072}" type="parTrans" cxnId="{D6899D1D-18BD-48D4-9DAB-F43D7B6D4459}">
      <dgm:prSet/>
      <dgm:spPr/>
      <dgm:t>
        <a:bodyPr/>
        <a:lstStyle/>
        <a:p>
          <a:endParaRPr lang="zh-CN" altLang="en-US"/>
        </a:p>
      </dgm:t>
    </dgm:pt>
    <dgm:pt modelId="{B343562C-1A52-46A0-A2C4-2B62842063F4}" type="sibTrans" cxnId="{D6899D1D-18BD-48D4-9DAB-F43D7B6D4459}">
      <dgm:prSet/>
      <dgm:spPr/>
      <dgm:t>
        <a:bodyPr/>
        <a:lstStyle/>
        <a:p>
          <a:endParaRPr lang="zh-CN" altLang="en-US"/>
        </a:p>
      </dgm:t>
    </dgm:pt>
    <dgm:pt modelId="{613CAC27-B037-4103-970F-34B0F1047156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受以前研究成果的影响力</a:t>
          </a:r>
          <a:endParaRPr lang="zh-CN" altLang="en-US" sz="2000" dirty="0"/>
        </a:p>
      </dgm:t>
    </dgm:pt>
    <dgm:pt modelId="{061373F0-7279-4CB5-A115-63A5CEC0F624}" type="parTrans" cxnId="{6364C798-E021-40FD-B9C1-B2BEFC44E3B9}">
      <dgm:prSet/>
      <dgm:spPr/>
      <dgm:t>
        <a:bodyPr/>
        <a:lstStyle/>
        <a:p>
          <a:endParaRPr lang="zh-CN" altLang="en-US"/>
        </a:p>
      </dgm:t>
    </dgm:pt>
    <dgm:pt modelId="{EC77B3DD-7EE5-4BC7-841A-60212333E7CC}" type="sibTrans" cxnId="{6364C798-E021-40FD-B9C1-B2BEFC44E3B9}">
      <dgm:prSet/>
      <dgm:spPr/>
      <dgm:t>
        <a:bodyPr/>
        <a:lstStyle/>
        <a:p>
          <a:endParaRPr lang="zh-CN" altLang="en-US"/>
        </a:p>
      </dgm:t>
    </dgm:pt>
    <dgm:pt modelId="{D99C426E-4496-483F-AF99-BB1881F99C89}">
      <dgm:prSet phldrT="[Text]" custT="1"/>
      <dgm:spPr/>
      <dgm:t>
        <a:bodyPr/>
        <a:lstStyle/>
        <a:p>
          <a:pPr>
            <a:spcBef>
              <a:spcPts val="2400"/>
            </a:spcBef>
            <a:spcAft>
              <a:spcPts val="2400"/>
            </a:spcAft>
          </a:pPr>
          <a:r>
            <a:rPr lang="zh-CN" altLang="en-US" sz="2000" dirty="0" smtClean="0"/>
            <a:t>能够揭示最新研究的贡献</a:t>
          </a:r>
          <a:endParaRPr lang="zh-CN" altLang="en-US" sz="2000" dirty="0"/>
        </a:p>
      </dgm:t>
    </dgm:pt>
    <dgm:pt modelId="{1981F4FF-550F-4CFC-A370-5F5B3C041254}" type="parTrans" cxnId="{42C018A8-4DD8-476E-ACC2-08E267F967CF}">
      <dgm:prSet/>
      <dgm:spPr/>
      <dgm:t>
        <a:bodyPr/>
        <a:lstStyle/>
        <a:p>
          <a:endParaRPr lang="zh-CN" altLang="en-US"/>
        </a:p>
      </dgm:t>
    </dgm:pt>
    <dgm:pt modelId="{87501A6E-2B5C-4783-A126-D1C6299794F3}" type="sibTrans" cxnId="{42C018A8-4DD8-476E-ACC2-08E267F967CF}">
      <dgm:prSet/>
      <dgm:spPr/>
      <dgm:t>
        <a:bodyPr/>
        <a:lstStyle/>
        <a:p>
          <a:endParaRPr lang="zh-CN" altLang="en-US"/>
        </a:p>
      </dgm:t>
    </dgm:pt>
    <dgm:pt modelId="{E6BA83A8-9A38-4426-B11A-AB2838459F5A}" type="pres">
      <dgm:prSet presAssocID="{45CC7503-3808-4082-B5E0-CDEB02B677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0D7B0A-9374-4837-A979-90C6D9C9055C}" type="pres">
      <dgm:prSet presAssocID="{DF901C4B-3A33-4F00-B6C1-5CE05C227C15}" presName="composite" presStyleCnt="0"/>
      <dgm:spPr/>
    </dgm:pt>
    <dgm:pt modelId="{1902419F-8D0C-4583-A93E-6D96A043CC01}" type="pres">
      <dgm:prSet presAssocID="{DF901C4B-3A33-4F00-B6C1-5CE05C227C1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E86FFA-F001-4C21-9C1C-584F97928C8C}" type="pres">
      <dgm:prSet presAssocID="{DF901C4B-3A33-4F00-B6C1-5CE05C227C1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2C96B-38FB-4F4D-8D03-034CCB32B01C}" type="pres">
      <dgm:prSet presAssocID="{81DD9295-520D-480B-8D13-8359C1F9C251}" presName="space" presStyleCnt="0"/>
      <dgm:spPr/>
    </dgm:pt>
    <dgm:pt modelId="{A90C0BCE-69CA-4311-9E10-F187DA60DF10}" type="pres">
      <dgm:prSet presAssocID="{0BCC547E-F3FB-49CE-964B-0B310941A058}" presName="composite" presStyleCnt="0"/>
      <dgm:spPr/>
    </dgm:pt>
    <dgm:pt modelId="{E8F55C0E-9DDE-43E8-A98D-8746658A2FDE}" type="pres">
      <dgm:prSet presAssocID="{0BCC547E-F3FB-49CE-964B-0B310941A0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E8131D-B629-4DA5-A3B7-702013442468}" type="pres">
      <dgm:prSet presAssocID="{0BCC547E-F3FB-49CE-964B-0B310941A05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2C018A8-4DD8-476E-ACC2-08E267F967CF}" srcId="{0BCC547E-F3FB-49CE-964B-0B310941A058}" destId="{D99C426E-4496-483F-AF99-BB1881F99C89}" srcOrd="2" destOrd="0" parTransId="{1981F4FF-550F-4CFC-A370-5F5B3C041254}" sibTransId="{87501A6E-2B5C-4783-A126-D1C6299794F3}"/>
    <dgm:cxn modelId="{0EF8B471-E62A-45CA-ADEF-E209C656ED25}" type="presOf" srcId="{DF901C4B-3A33-4F00-B6C1-5CE05C227C15}" destId="{1902419F-8D0C-4583-A93E-6D96A043CC01}" srcOrd="0" destOrd="0" presId="urn:microsoft.com/office/officeart/2005/8/layout/hList1"/>
    <dgm:cxn modelId="{8A49D9FE-6A68-4A3E-A329-16C22CD8F957}" type="presOf" srcId="{45CC7503-3808-4082-B5E0-CDEB02B6777F}" destId="{E6BA83A8-9A38-4426-B11A-AB2838459F5A}" srcOrd="0" destOrd="0" presId="urn:microsoft.com/office/officeart/2005/8/layout/hList1"/>
    <dgm:cxn modelId="{4BB498E9-092D-44E5-9FC1-87C5FEE39A34}" type="presOf" srcId="{B9B65805-57E9-49F2-B00B-FFBC06173CEE}" destId="{A6E86FFA-F001-4C21-9C1C-584F97928C8C}" srcOrd="0" destOrd="1" presId="urn:microsoft.com/office/officeart/2005/8/layout/hList1"/>
    <dgm:cxn modelId="{E054A3A6-D4F8-4846-9F0E-5635014C270B}" srcId="{45CC7503-3808-4082-B5E0-CDEB02B6777F}" destId="{DF901C4B-3A33-4F00-B6C1-5CE05C227C15}" srcOrd="0" destOrd="0" parTransId="{54B75D37-6C6A-4FFF-98B8-07AB525CC650}" sibTransId="{81DD9295-520D-480B-8D13-8359C1F9C251}"/>
    <dgm:cxn modelId="{4390793C-7263-4378-8C5E-92D83C55AF4F}" type="presOf" srcId="{93BEAE14-CCB6-4ADB-80EE-45EA5D6296BA}" destId="{FFE8131D-B629-4DA5-A3B7-702013442468}" srcOrd="0" destOrd="0" presId="urn:microsoft.com/office/officeart/2005/8/layout/hList1"/>
    <dgm:cxn modelId="{B8CF4ABE-44D2-4B09-99A6-D3E75B6017A4}" type="presOf" srcId="{613CAC27-B037-4103-970F-34B0F1047156}" destId="{A6E86FFA-F001-4C21-9C1C-584F97928C8C}" srcOrd="0" destOrd="2" presId="urn:microsoft.com/office/officeart/2005/8/layout/hList1"/>
    <dgm:cxn modelId="{ADD6D766-D34B-4E40-8F04-EFF82265692F}" srcId="{45CC7503-3808-4082-B5E0-CDEB02B6777F}" destId="{0BCC547E-F3FB-49CE-964B-0B310941A058}" srcOrd="1" destOrd="0" parTransId="{94DBCB4F-F827-44DC-BD91-4EECBB94FA9E}" sibTransId="{3408345B-0D1B-4CFE-AF4C-4E7DEDBB1C8C}"/>
    <dgm:cxn modelId="{D6899D1D-18BD-48D4-9DAB-F43D7B6D4459}" srcId="{DF901C4B-3A33-4F00-B6C1-5CE05C227C15}" destId="{B9B65805-57E9-49F2-B00B-FFBC06173CEE}" srcOrd="1" destOrd="0" parTransId="{1E4660B4-25ED-4B33-943E-0858BF2D1072}" sibTransId="{B343562C-1A52-46A0-A2C4-2B62842063F4}"/>
    <dgm:cxn modelId="{6A449275-3B09-4EA6-B563-3EF99CF3EC0C}" type="presOf" srcId="{0BCC547E-F3FB-49CE-964B-0B310941A058}" destId="{E8F55C0E-9DDE-43E8-A98D-8746658A2FDE}" srcOrd="0" destOrd="0" presId="urn:microsoft.com/office/officeart/2005/8/layout/hList1"/>
    <dgm:cxn modelId="{218A65E8-9E61-461F-B061-698D07188D3A}" srcId="{0BCC547E-F3FB-49CE-964B-0B310941A058}" destId="{3BD665B7-04EC-499B-90FA-D1E88132D200}" srcOrd="1" destOrd="0" parTransId="{44901692-EBC4-4BF2-9980-939863F3A54A}" sibTransId="{CDAA7280-3B6A-4FE3-BF5A-39E2691861BD}"/>
    <dgm:cxn modelId="{6364C798-E021-40FD-B9C1-B2BEFC44E3B9}" srcId="{DF901C4B-3A33-4F00-B6C1-5CE05C227C15}" destId="{613CAC27-B037-4103-970F-34B0F1047156}" srcOrd="2" destOrd="0" parTransId="{061373F0-7279-4CB5-A115-63A5CEC0F624}" sibTransId="{EC77B3DD-7EE5-4BC7-841A-60212333E7CC}"/>
    <dgm:cxn modelId="{D9E417DF-0E69-46E1-9AD6-A0753478AEAB}" srcId="{0BCC547E-F3FB-49CE-964B-0B310941A058}" destId="{93BEAE14-CCB6-4ADB-80EE-45EA5D6296BA}" srcOrd="0" destOrd="0" parTransId="{3C8E9799-8314-426B-88D1-628C148EC2AF}" sibTransId="{B507D0B2-ED56-401A-9FA6-0FB2454DB43F}"/>
    <dgm:cxn modelId="{B8F950FF-5D79-45A6-B7D0-BC36FB990642}" srcId="{DF901C4B-3A33-4F00-B6C1-5CE05C227C15}" destId="{1C65915D-0353-4C96-A582-957A00BD9063}" srcOrd="0" destOrd="0" parTransId="{71886BA2-483D-4299-A01A-A2A5DE7B4341}" sibTransId="{00D54C03-59CD-4BBE-84FD-26150FCA6FA7}"/>
    <dgm:cxn modelId="{2CA1DF43-D114-4717-B4C2-348A113C3AB0}" type="presOf" srcId="{1C65915D-0353-4C96-A582-957A00BD9063}" destId="{A6E86FFA-F001-4C21-9C1C-584F97928C8C}" srcOrd="0" destOrd="0" presId="urn:microsoft.com/office/officeart/2005/8/layout/hList1"/>
    <dgm:cxn modelId="{C48C37E5-ADAB-49B6-91A5-4F3B4804A363}" type="presOf" srcId="{D99C426E-4496-483F-AF99-BB1881F99C89}" destId="{FFE8131D-B629-4DA5-A3B7-702013442468}" srcOrd="0" destOrd="2" presId="urn:microsoft.com/office/officeart/2005/8/layout/hList1"/>
    <dgm:cxn modelId="{072380E7-A3BC-46C6-B665-B9B2C844E4FB}" type="presOf" srcId="{3BD665B7-04EC-499B-90FA-D1E88132D200}" destId="{FFE8131D-B629-4DA5-A3B7-702013442468}" srcOrd="0" destOrd="1" presId="urn:microsoft.com/office/officeart/2005/8/layout/hList1"/>
    <dgm:cxn modelId="{096D87D2-36D7-4F4D-87E1-F70590071960}" type="presParOf" srcId="{E6BA83A8-9A38-4426-B11A-AB2838459F5A}" destId="{750D7B0A-9374-4837-A979-90C6D9C9055C}" srcOrd="0" destOrd="0" presId="urn:microsoft.com/office/officeart/2005/8/layout/hList1"/>
    <dgm:cxn modelId="{028CCC2E-0E3A-4705-B47F-11FB1930443A}" type="presParOf" srcId="{750D7B0A-9374-4837-A979-90C6D9C9055C}" destId="{1902419F-8D0C-4583-A93E-6D96A043CC01}" srcOrd="0" destOrd="0" presId="urn:microsoft.com/office/officeart/2005/8/layout/hList1"/>
    <dgm:cxn modelId="{8BD7DCB5-11FB-46CB-9AC8-D4E1C21990D2}" type="presParOf" srcId="{750D7B0A-9374-4837-A979-90C6D9C9055C}" destId="{A6E86FFA-F001-4C21-9C1C-584F97928C8C}" srcOrd="1" destOrd="0" presId="urn:microsoft.com/office/officeart/2005/8/layout/hList1"/>
    <dgm:cxn modelId="{78385C8C-C920-4DA9-8044-5552D5C94134}" type="presParOf" srcId="{E6BA83A8-9A38-4426-B11A-AB2838459F5A}" destId="{CFA2C96B-38FB-4F4D-8D03-034CCB32B01C}" srcOrd="1" destOrd="0" presId="urn:microsoft.com/office/officeart/2005/8/layout/hList1"/>
    <dgm:cxn modelId="{83D60216-9241-46C9-AFA8-757334C22C61}" type="presParOf" srcId="{E6BA83A8-9A38-4426-B11A-AB2838459F5A}" destId="{A90C0BCE-69CA-4311-9E10-F187DA60DF10}" srcOrd="2" destOrd="0" presId="urn:microsoft.com/office/officeart/2005/8/layout/hList1"/>
    <dgm:cxn modelId="{7DE621BF-12E9-4235-9716-CC1838294DD7}" type="presParOf" srcId="{A90C0BCE-69CA-4311-9E10-F187DA60DF10}" destId="{E8F55C0E-9DDE-43E8-A98D-8746658A2FDE}" srcOrd="0" destOrd="0" presId="urn:microsoft.com/office/officeart/2005/8/layout/hList1"/>
    <dgm:cxn modelId="{D92E7D3A-FBD8-4B9D-A75A-7DF3E87E18C2}" type="presParOf" srcId="{A90C0BCE-69CA-4311-9E10-F187DA60DF10}" destId="{FFE8131D-B629-4DA5-A3B7-702013442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02419F-8D0C-4583-A93E-6D96A043CC01}">
      <dsp:nvSpPr>
        <dsp:cNvPr id="0" name=""/>
        <dsp:cNvSpPr/>
      </dsp:nvSpPr>
      <dsp:spPr>
        <a:xfrm>
          <a:off x="34" y="200934"/>
          <a:ext cx="3284359" cy="131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同行评议</a:t>
          </a:r>
          <a:endParaRPr lang="zh-CN" altLang="en-US" sz="2800" kern="1200" dirty="0"/>
        </a:p>
      </dsp:txBody>
      <dsp:txXfrm>
        <a:off x="34" y="200934"/>
        <a:ext cx="3284359" cy="1313743"/>
      </dsp:txXfrm>
    </dsp:sp>
    <dsp:sp modelId="{A6E86FFA-F001-4C21-9C1C-584F97928C8C}">
      <dsp:nvSpPr>
        <dsp:cNvPr id="0" name=""/>
        <dsp:cNvSpPr/>
      </dsp:nvSpPr>
      <dsp:spPr>
        <a:xfrm>
          <a:off x="34" y="1514677"/>
          <a:ext cx="32843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小范围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绝对的，主观认知判断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受以前研究成果的影响力</a:t>
          </a:r>
          <a:endParaRPr lang="zh-CN" altLang="en-US" sz="2000" kern="1200" dirty="0"/>
        </a:p>
      </dsp:txBody>
      <dsp:txXfrm>
        <a:off x="34" y="1514677"/>
        <a:ext cx="3284359" cy="2854800"/>
      </dsp:txXfrm>
    </dsp:sp>
    <dsp:sp modelId="{E8F55C0E-9DDE-43E8-A98D-8746658A2FDE}">
      <dsp:nvSpPr>
        <dsp:cNvPr id="0" name=""/>
        <dsp:cNvSpPr/>
      </dsp:nvSpPr>
      <dsp:spPr>
        <a:xfrm>
          <a:off x="3744203" y="200934"/>
          <a:ext cx="3284359" cy="131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定量分析</a:t>
          </a:r>
          <a:endParaRPr lang="zh-CN" altLang="en-US" sz="2800" kern="1200" dirty="0"/>
        </a:p>
      </dsp:txBody>
      <dsp:txXfrm>
        <a:off x="3744203" y="200934"/>
        <a:ext cx="3284359" cy="1313743"/>
      </dsp:txXfrm>
    </dsp:sp>
    <dsp:sp modelId="{FFE8131D-B629-4DA5-A3B7-702013442468}">
      <dsp:nvSpPr>
        <dsp:cNvPr id="0" name=""/>
        <dsp:cNvSpPr/>
      </dsp:nvSpPr>
      <dsp:spPr>
        <a:xfrm>
          <a:off x="3744203" y="1514677"/>
          <a:ext cx="32843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全球化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加权的，相对的度量方法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  <a:buChar char="••"/>
          </a:pPr>
          <a:r>
            <a:rPr lang="zh-CN" altLang="en-US" sz="2000" kern="1200" dirty="0" smtClean="0"/>
            <a:t>能够揭示最新研究的贡献</a:t>
          </a:r>
          <a:endParaRPr lang="zh-CN" altLang="en-US" sz="2000" kern="1200" dirty="0"/>
        </a:p>
      </dsp:txBody>
      <dsp:txXfrm>
        <a:off x="3744203" y="1514677"/>
        <a:ext cx="328435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0.66725</cdr:x>
      <cdr:y>0.11325</cdr:y>
    </cdr:from>
    <cdr:to>
      <cdr:x>0.78697</cdr:x>
      <cdr:y>0.19127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5975131" y="536028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-10.63%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0.57218</cdr:x>
      <cdr:y>0.19651</cdr:y>
    </cdr:from>
    <cdr:to>
      <cdr:x>0.6919</cdr:x>
      <cdr:y>0.27454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5123793" y="930166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-4.95%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0.55986</cdr:x>
      <cdr:y>0.28311</cdr:y>
    </cdr:from>
    <cdr:to>
      <cdr:x>0.67958</cdr:x>
      <cdr:y>0.36114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5013434" y="1340069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+7.51%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0.50352</cdr:x>
      <cdr:y>0.36638</cdr:y>
    </cdr:from>
    <cdr:to>
      <cdr:x>0.62324</cdr:x>
      <cdr:y>0.44441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508938" y="1734206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+4.02%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0.45298</cdr:y>
    </cdr:from>
    <cdr:to>
      <cdr:x>0.61972</cdr:x>
      <cdr:y>0.53101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77407" y="2144110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+1.76%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0.40669</cdr:x>
      <cdr:y>0.53292</cdr:y>
    </cdr:from>
    <cdr:to>
      <cdr:x>0.52641</cdr:x>
      <cdr:y>0.61095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3641835" y="2522483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+4.17%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0.38732</cdr:x>
      <cdr:y>0.61286</cdr:y>
    </cdr:from>
    <cdr:to>
      <cdr:x>0.50704</cdr:x>
      <cdr:y>0.69089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3468414" y="2900855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+5.18%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0.38732</cdr:x>
      <cdr:y>0.69946</cdr:y>
    </cdr:from>
    <cdr:to>
      <cdr:x>0.50704</cdr:x>
      <cdr:y>0.77749</cdr:y>
    </cdr:to>
    <cdr:sp macro="" textlink="">
      <cdr:nvSpPr>
        <cdr:cNvPr id="9" name="TextBox 5"/>
        <cdr:cNvSpPr txBox="1"/>
      </cdr:nvSpPr>
      <cdr:spPr>
        <a:xfrm xmlns:a="http://schemas.openxmlformats.org/drawingml/2006/main">
          <a:off x="3468414" y="3310759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+6.38%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  <cdr:relSizeAnchor xmlns:cdr="http://schemas.openxmlformats.org/drawingml/2006/chartDrawing">
    <cdr:from>
      <cdr:x>0.38556</cdr:x>
      <cdr:y>0.78273</cdr:y>
    </cdr:from>
    <cdr:to>
      <cdr:x>0.50528</cdr:x>
      <cdr:y>0.86075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3452648" y="3704897"/>
          <a:ext cx="10720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1pPr>
          <a:lvl2pPr marL="457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2pPr>
          <a:lvl3pPr marL="914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3pPr>
          <a:lvl4pPr marL="1371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4pPr>
          <a:lvl5pPr marL="18288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5pPr>
          <a:lvl6pPr marL="22860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6pPr>
          <a:lvl7pPr marL="27432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7pPr>
          <a:lvl8pPr marL="32004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8pPr>
          <a:lvl9pPr marL="3657600" algn="l" defTabSz="914400" rtl="0" eaLnBrk="1" latinLnBrk="0" hangingPunct="1">
            <a:defRPr sz="1800" kern="1200">
              <a:solidFill>
                <a:srgbClr val="4B4B4B"/>
              </a:solidFill>
              <a:latin typeface="Arial"/>
              <a:ea typeface="黑体"/>
            </a:defRPr>
          </a:lvl9pPr>
        </a:lstStyle>
        <a:p xmlns:a="http://schemas.openxmlformats.org/drawingml/2006/main">
          <a:r>
            <a:rPr lang="en-US" altLang="zh-CN" b="1" dirty="0" smtClean="0">
              <a:solidFill>
                <a:srgbClr val="FF6600"/>
              </a:solidFill>
            </a:rPr>
            <a:t>+3.46%</a:t>
          </a:r>
          <a:endParaRPr lang="zh-CN" altLang="en-US" b="1" dirty="0">
            <a:solidFill>
              <a:srgbClr val="FF66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2BEE2-32A0-410B-A716-00F04B6C1F1E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D88C-B601-45C5-AF47-2BDF02796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88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D24B-4BC3-43AD-863E-8F37E1BDB2A0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333BD-EBA9-42D8-AE6E-4AA739E91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29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2921F-5E05-4588-A3F3-9EA641DA90E0}" type="slidenum">
              <a:rPr lang="ja-JP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23ED6-FB91-45C4-AE02-10D61B6A7EE2}" type="slidenum">
              <a:rPr lang="ja-JP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333BD-EBA9-42D8-AE6E-4AA739E9173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r_hrz_rgb_po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0636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/>
          <a:srcRect l="3644" t="16426" r="8178" b="34451"/>
          <a:stretch/>
        </p:blipFill>
        <p:spPr>
          <a:xfrm>
            <a:off x="355599" y="368301"/>
            <a:ext cx="8398933" cy="302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136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37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578225" cy="4570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25588"/>
            <a:ext cx="3581399" cy="4570412"/>
          </a:xfr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Char char="•"/>
              <a:tabLst/>
              <a:defRPr sz="2000"/>
            </a:lvl1pPr>
            <a:lvl2pPr marL="628650" marR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8000"/>
              </a:buClr>
              <a:buSzTx/>
              <a:buFont typeface="Arial" panose="020B0604020202020204" pitchFamily="34" charset="0"/>
              <a:buChar char="–"/>
              <a:tabLst/>
              <a:defRPr sz="1800"/>
            </a:lvl2pPr>
            <a:lvl3pPr marL="914400" marR="0" indent="-17145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Char char="•"/>
              <a:tabLst/>
              <a:defRPr sz="1600"/>
            </a:lvl3pPr>
            <a:lvl4pPr marL="12573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 typeface="Arial" panose="020B0604020202020204" pitchFamily="34" charset="0"/>
              <a:buChar char="–"/>
              <a:tabLst/>
              <a:defRPr sz="1400"/>
            </a:lvl4pPr>
            <a:lvl5pPr marL="1485900" marR="0" indent="-114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Char char="•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8000"/>
              </a:buClr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0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71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7364" y="1163782"/>
            <a:ext cx="7689273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30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c_DividerBG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1" name="Picture 4" descr="hc_Divider_Trans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84177" y="6324602"/>
            <a:ext cx="1630683" cy="3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7031" y="3392490"/>
            <a:ext cx="8389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1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77031" y="4400550"/>
            <a:ext cx="83899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521035" y="6387357"/>
            <a:ext cx="2717031" cy="231775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8975" y="6387357"/>
            <a:ext cx="457200" cy="231775"/>
          </a:xfrm>
          <a:prstGeom prst="rect">
            <a:avLst/>
          </a:prstGeom>
          <a:ln/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4C8CFB-904C-41CF-B760-80079FB6F3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02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87C2B"/>
              </a:gs>
              <a:gs pos="100000">
                <a:srgbClr val="78A22F"/>
              </a:gs>
            </a:gsLst>
            <a:lin ang="2700000"/>
          </a:gradFill>
          <a:ln w="9525">
            <a:solidFill>
              <a:srgbClr val="0059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68572" tIns="34286" rIns="68572" bIns="34286" anchor="ctr"/>
          <a:lstStyle/>
          <a:p>
            <a:pPr eaLnBrk="1" hangingPunct="1">
              <a:defRPr/>
            </a:pPr>
            <a:endParaRPr lang="en-US" sz="1350" dirty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7031" y="3392490"/>
            <a:ext cx="8389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0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77031" y="4400550"/>
            <a:ext cx="83899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8975" y="6387357"/>
            <a:ext cx="457200" cy="231775"/>
          </a:xfrm>
          <a:prstGeom prst="rect">
            <a:avLst/>
          </a:prstGeom>
          <a:ln/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4C8CFB-904C-41CF-B760-80079FB6F3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" name="Picture 4" descr="hc_Divider_Trans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84177" y="6324602"/>
            <a:ext cx="1630683" cy="3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521035" y="6387357"/>
            <a:ext cx="2717031" cy="231775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9094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9" descr="hc_DividerGraphBG_C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c_Divider_Trans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84177" y="6324602"/>
            <a:ext cx="1630683" cy="3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7031" y="3392490"/>
            <a:ext cx="8389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77031" y="4400550"/>
            <a:ext cx="83899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521036" y="6387357"/>
            <a:ext cx="2717031" cy="231775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8975" y="6387357"/>
            <a:ext cx="457200" cy="231775"/>
          </a:xfrm>
          <a:prstGeom prst="rect">
            <a:avLst/>
          </a:prstGeom>
          <a:ln/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4C8CFB-904C-41CF-B760-80079FB6F3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47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R_SlideLogo_BW60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slideMaster_Logo60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394450"/>
            <a:ext cx="5105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727" y="6394450"/>
            <a:ext cx="45027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a typeface="宋体" panose="02010600030101010101" pitchFamily="2" charset="-122"/>
              </a:defRPr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120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120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49"/>
            <a:ext cx="7312025" cy="4763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548110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817" name="think-cell Slide" r:id="rId10" imgW="360" imgH="36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227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73043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802" name="think-cell Slide" r:id="rId6" imgW="360" imgH="360" progId="">
              <p:embed/>
            </p:oleObj>
          </a:graphicData>
        </a:graphic>
      </p:graphicFrame>
      <p:pic>
        <p:nvPicPr>
          <p:cNvPr id="297993" name="Picture 3" descr="slideMaster_Logo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377827" y="6323016"/>
            <a:ext cx="1644747" cy="5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58776" y="4292600"/>
            <a:ext cx="8426450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lIns="68572" tIns="34286" rIns="68572" bIns="34286"/>
          <a:lstStyle/>
          <a:p>
            <a:endParaRPr lang="en-GB" sz="1350" dirty="0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7031" y="3392490"/>
            <a:ext cx="8389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divider title</a:t>
            </a:r>
            <a:endParaRPr lang="en-GB" dirty="0" smtClean="0"/>
          </a:p>
        </p:txBody>
      </p:sp>
      <p:sp>
        <p:nvSpPr>
          <p:cNvPr id="2979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031" y="4400550"/>
            <a:ext cx="83899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Click to edit divider subtitle</a:t>
            </a:r>
            <a:endParaRPr lang="en-GB" dirty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521036" y="6394450"/>
            <a:ext cx="2717031" cy="231775"/>
          </a:xfrm>
          <a:prstGeom prst="rect">
            <a:avLst/>
          </a:prstGeom>
          <a:ln/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12727" y="6394450"/>
            <a:ext cx="450273" cy="231775"/>
          </a:xfrm>
          <a:prstGeom prst="rect">
            <a:avLst/>
          </a:prstGeom>
          <a:ln/>
        </p:spPr>
        <p:txBody>
          <a:bodyPr/>
          <a:lstStyle>
            <a:lvl1pPr algn="r">
              <a:defRPr sz="900"/>
            </a:lvl1pPr>
          </a:lstStyle>
          <a:p>
            <a:fld id="{2FDA06F9-0D9A-48B7-AA01-49B0574C1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23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170260" indent="-17026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0297" indent="-213122" algn="l" rtl="0" eaLnBrk="1" fontAlgn="base" hangingPunct="1">
        <a:spcBef>
          <a:spcPct val="3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727472" indent="-170260" algn="l" rtl="0" eaLnBrk="1" fontAlgn="base" hangingPunct="1">
        <a:spcBef>
          <a:spcPct val="2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984647" indent="-170260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198960" indent="-127397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</a:defRPr>
      </a:lvl5pPr>
      <a:lvl6pPr marL="1541860" indent="-127397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</a:defRPr>
      </a:lvl6pPr>
      <a:lvl7pPr marL="1884760" indent="-127397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</a:defRPr>
      </a:lvl7pPr>
      <a:lvl8pPr marL="2227660" indent="-127397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</a:defRPr>
      </a:lvl8pPr>
      <a:lvl9pPr marL="2570560" indent="-127397" algn="l" rtl="0" eaLnBrk="1" fontAlgn="base" hangingPunct="1">
        <a:spcBef>
          <a:spcPct val="20000"/>
        </a:spcBef>
        <a:spcAft>
          <a:spcPct val="0"/>
        </a:spcAft>
        <a:buChar char="•"/>
        <a:defRPr sz="105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.incites.thomsonreuter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ts.support.china@thomsonreuters.com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Arial" pitchFamily="34" charset="0"/>
                <a:ea typeface="+mn-ea"/>
                <a:cs typeface="Arial" pitchFamily="34" charset="0"/>
              </a:rPr>
              <a:t>InCites</a:t>
            </a:r>
            <a:r>
              <a:rPr lang="en-US" altLang="zh-CN" b="1" baseline="30000" dirty="0" smtClean="0">
                <a:latin typeface="Arial" pitchFamily="34" charset="0"/>
                <a:ea typeface="+mn-ea"/>
                <a:cs typeface="Arial" pitchFamily="34" charset="0"/>
              </a:rPr>
              <a:t>TM</a:t>
            </a:r>
            <a:r>
              <a:rPr lang="zh-CN" altLang="en-US" b="1" dirty="0" smtClean="0">
                <a:latin typeface="Arial" pitchFamily="34" charset="0"/>
                <a:ea typeface="+mn-ea"/>
                <a:cs typeface="Arial" pitchFamily="34" charset="0"/>
              </a:rPr>
              <a:t>平台</a:t>
            </a:r>
            <a:r>
              <a:rPr lang="zh-CN" altLang="en-US" b="1" dirty="0" smtClean="0">
                <a:latin typeface="+mn-ea"/>
                <a:ea typeface="+mn-ea"/>
              </a:rPr>
              <a:t>助力科研管理与决策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4671123"/>
            <a:ext cx="8382000" cy="12795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罗鹏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汤森路透  客户经理</a:t>
            </a:r>
            <a:endParaRPr 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694" y="5949183"/>
            <a:ext cx="1933575" cy="666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60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B&amp;A</a:t>
            </a:r>
            <a:r>
              <a:rPr lang="zh-CN" altLang="en-US" dirty="0" smtClean="0"/>
              <a:t>的数据与指标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Web of Science</a:t>
            </a:r>
            <a:r>
              <a:rPr lang="zh-CN" altLang="en-US" dirty="0" smtClean="0"/>
              <a:t>核心合集</a:t>
            </a:r>
            <a:r>
              <a:rPr lang="zh-CN" altLang="en-US" sz="3200" dirty="0" smtClean="0">
                <a:solidFill>
                  <a:srgbClr val="FF6600"/>
                </a:solidFill>
              </a:rPr>
              <a:t>七</a:t>
            </a:r>
            <a:r>
              <a:rPr lang="zh-CN" altLang="en-US" dirty="0" smtClean="0"/>
              <a:t>大引文索引</a:t>
            </a:r>
            <a:endParaRPr lang="en-US" altLang="zh-CN" dirty="0" smtClean="0"/>
          </a:p>
          <a:p>
            <a:r>
              <a:rPr lang="zh-CN" altLang="en-US" dirty="0" smtClean="0"/>
              <a:t>涵盖</a:t>
            </a:r>
            <a:r>
              <a:rPr lang="en-US" altLang="zh-CN" sz="3200" dirty="0" smtClean="0">
                <a:solidFill>
                  <a:srgbClr val="FF6600"/>
                </a:solidFill>
              </a:rPr>
              <a:t>30</a:t>
            </a:r>
            <a:r>
              <a:rPr lang="zh-CN" altLang="en-US" dirty="0" smtClean="0"/>
              <a:t>多年客观、权威的数据</a:t>
            </a:r>
            <a:endParaRPr lang="en-US" altLang="zh-CN" dirty="0" smtClean="0"/>
          </a:p>
          <a:p>
            <a:r>
              <a:rPr lang="zh-CN" altLang="en-US" dirty="0" smtClean="0"/>
              <a:t>包含</a:t>
            </a:r>
            <a:r>
              <a:rPr lang="zh-CN" altLang="en-US" sz="3200" dirty="0" smtClean="0">
                <a:solidFill>
                  <a:srgbClr val="FF6600"/>
                </a:solidFill>
              </a:rPr>
              <a:t>每篇</a:t>
            </a:r>
            <a:r>
              <a:rPr lang="zh-CN" altLang="en-US" dirty="0" smtClean="0"/>
              <a:t>文献的题录和指标信息</a:t>
            </a:r>
            <a:endParaRPr lang="en-US" altLang="zh-CN" dirty="0" smtClean="0"/>
          </a:p>
          <a:p>
            <a:r>
              <a:rPr lang="zh-CN" altLang="en-US" dirty="0" smtClean="0"/>
              <a:t>涵盖全球</a:t>
            </a:r>
            <a:r>
              <a:rPr lang="en-US" altLang="zh-CN" sz="3200" dirty="0" smtClean="0">
                <a:solidFill>
                  <a:srgbClr val="FF6600"/>
                </a:solidFill>
              </a:rPr>
              <a:t>5000</a:t>
            </a:r>
            <a:r>
              <a:rPr lang="zh-CN" altLang="en-US" dirty="0" smtClean="0"/>
              <a:t>多所名称规范化的机构信息</a:t>
            </a:r>
            <a:endParaRPr lang="en-US" altLang="zh-CN" dirty="0" smtClean="0"/>
          </a:p>
          <a:p>
            <a:r>
              <a:rPr lang="zh-CN" altLang="en-US" sz="3200" dirty="0" smtClean="0">
                <a:solidFill>
                  <a:srgbClr val="FF6600"/>
                </a:solidFill>
              </a:rPr>
              <a:t>多种</a:t>
            </a:r>
            <a:r>
              <a:rPr lang="zh-CN" altLang="en-US" dirty="0" smtClean="0"/>
              <a:t>学科分类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B&amp;A</a:t>
            </a:r>
            <a:r>
              <a:rPr lang="zh-CN" altLang="en-US" dirty="0" smtClean="0"/>
              <a:t>可以帮助我们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自身表现</a:t>
            </a:r>
            <a:endParaRPr lang="en-US" altLang="zh-CN" dirty="0" smtClean="0"/>
          </a:p>
          <a:p>
            <a:r>
              <a:rPr lang="zh-CN" altLang="en-US" dirty="0" smtClean="0"/>
              <a:t>对标分析</a:t>
            </a:r>
            <a:endParaRPr lang="en-US" altLang="zh-CN" dirty="0" smtClean="0"/>
          </a:p>
          <a:p>
            <a:r>
              <a:rPr lang="zh-CN" altLang="en-US" dirty="0" smtClean="0"/>
              <a:t>国际合作</a:t>
            </a:r>
            <a:endParaRPr lang="en-US" altLang="zh-CN" dirty="0" smtClean="0"/>
          </a:p>
          <a:p>
            <a:r>
              <a:rPr lang="zh-CN" altLang="en-US" dirty="0" smtClean="0"/>
              <a:t>人员分析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ESI</a:t>
            </a:r>
            <a:r>
              <a:rPr lang="zh-CN" altLang="en-US" dirty="0" smtClean="0"/>
              <a:t>界面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604" y="1525588"/>
            <a:ext cx="6475967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黑体" pitchFamily="49" charset="-122"/>
              </a:rPr>
              <a:t>InCites: ESI</a:t>
            </a:r>
            <a:r>
              <a:rPr lang="zh-CN" altLang="en-US" dirty="0" smtClean="0">
                <a:ea typeface="黑体" pitchFamily="49" charset="-122"/>
              </a:rPr>
              <a:t>的数据与指标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07299" name="Rectangle 3"/>
          <p:cNvSpPr>
            <a:spLocks noGrp="1" noChangeArrowheads="1"/>
          </p:cNvSpPr>
          <p:nvPr>
            <p:ph idx="1"/>
          </p:nvPr>
        </p:nvSpPr>
        <p:spPr>
          <a:xfrm>
            <a:off x="232016" y="1525588"/>
            <a:ext cx="8570913" cy="457041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Arial" pitchFamily="34" charset="0"/>
                <a:ea typeface="黑体" pitchFamily="49" charset="-122"/>
              </a:rPr>
              <a:t>来自于</a:t>
            </a:r>
            <a:r>
              <a:rPr altLang="zh-CN" dirty="0" smtClean="0">
                <a:latin typeface="Arial" pitchFamily="34" charset="0"/>
                <a:ea typeface="黑体" pitchFamily="49" charset="-122"/>
              </a:rPr>
              <a:t> Web of Science </a:t>
            </a:r>
            <a:r>
              <a:rPr lang="zh-CN" altLang="en-US" dirty="0" smtClean="0">
                <a:latin typeface="Arial" pitchFamily="34" charset="0"/>
                <a:ea typeface="黑体" pitchFamily="49" charset="-122"/>
              </a:rPr>
              <a:t>核心合集</a:t>
            </a:r>
            <a:r>
              <a:rPr altLang="zh-CN" dirty="0" smtClean="0">
                <a:latin typeface="Arial" pitchFamily="34" charset="0"/>
                <a:ea typeface="黑体" pitchFamily="49" charset="-122"/>
              </a:rPr>
              <a:t>SCIE</a:t>
            </a:r>
            <a:r>
              <a:rPr lang="zh-CN" altLang="en-US" dirty="0" smtClean="0">
                <a:latin typeface="Arial" pitchFamily="34" charset="0"/>
                <a:ea typeface="黑体" pitchFamily="49" charset="-122"/>
              </a:rPr>
              <a:t>和</a:t>
            </a:r>
            <a:r>
              <a:rPr altLang="zh-CN" dirty="0" smtClean="0">
                <a:latin typeface="Arial" pitchFamily="34" charset="0"/>
                <a:ea typeface="黑体" pitchFamily="49" charset="-122"/>
              </a:rPr>
              <a:t>SSCI</a:t>
            </a:r>
            <a:r>
              <a:rPr lang="zh-CN" altLang="en-US" dirty="0" smtClean="0">
                <a:latin typeface="Arial" pitchFamily="34" charset="0"/>
                <a:ea typeface="黑体" pitchFamily="49" charset="-122"/>
              </a:rPr>
              <a:t>的</a:t>
            </a:r>
            <a:r>
              <a:rPr altLang="zh-CN" dirty="0" smtClean="0">
                <a:latin typeface="Arial" pitchFamily="34" charset="0"/>
                <a:ea typeface="黑体" pitchFamily="49" charset="-122"/>
              </a:rPr>
              <a:t>10-11</a:t>
            </a:r>
            <a:r>
              <a:rPr lang="zh-CN" altLang="en-US" dirty="0" smtClean="0">
                <a:latin typeface="Arial" pitchFamily="34" charset="0"/>
                <a:ea typeface="黑体" pitchFamily="49" charset="-122"/>
              </a:rPr>
              <a:t>年的滚动数据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（最新更新为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2015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年</a:t>
            </a:r>
            <a:r>
              <a:rPr lang="en-US" altLang="zh-CN" sz="1600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9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月</a:t>
            </a:r>
            <a:r>
              <a:rPr lang="en-US"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10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日，囊括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10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年零</a:t>
            </a:r>
            <a:r>
              <a:rPr lang="en-US"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6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个月的数据，即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2005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年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月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1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日～</a:t>
            </a:r>
            <a:r>
              <a:rPr altLang="zh-CN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2015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年</a:t>
            </a:r>
            <a:r>
              <a:rPr lang="en-US" altLang="zh-CN" sz="1600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6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月</a:t>
            </a:r>
            <a:r>
              <a:rPr lang="en-US" altLang="zh-CN" sz="1600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30</a:t>
            </a:r>
            <a:r>
              <a:rPr lang="zh-CN" altLang="en-US" sz="1600" dirty="0" smtClean="0">
                <a:solidFill>
                  <a:schemeClr val="tx2"/>
                </a:solidFill>
                <a:latin typeface="Arial" pitchFamily="34" charset="0"/>
                <a:ea typeface="黑体" pitchFamily="49" charset="-122"/>
              </a:rPr>
              <a:t>日）</a:t>
            </a:r>
            <a:endParaRPr altLang="zh-CN" sz="1600" dirty="0" smtClean="0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altLang="zh-CN" sz="1600" dirty="0" smtClean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altLang="zh-CN" sz="1600" dirty="0" smtClean="0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altLang="zh-CN" sz="1600" dirty="0" smtClean="0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zh-CN" altLang="en-US" sz="1600" dirty="0" smtClean="0">
              <a:solidFill>
                <a:schemeClr val="tx2"/>
              </a:solidFill>
              <a:latin typeface="Arial" pitchFamily="34" charset="0"/>
              <a:ea typeface="黑体" pitchFamily="49" charset="-122"/>
            </a:endParaRP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</a:pPr>
            <a:endParaRPr lang="en-US" altLang="zh-CN" sz="1800" dirty="0" smtClean="0">
              <a:latin typeface="Arial" pitchFamily="34" charset="0"/>
              <a:ea typeface="黑体" pitchFamily="49" charset="-122"/>
            </a:endParaRP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</a:pPr>
            <a:r>
              <a:rPr lang="zh-CN" altLang="en-US" sz="1800" dirty="0" smtClean="0">
                <a:latin typeface="Arial" pitchFamily="34" charset="0"/>
                <a:ea typeface="黑体" pitchFamily="49" charset="-122"/>
              </a:rPr>
              <a:t>发表</a:t>
            </a: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在</a:t>
            </a:r>
            <a:r>
              <a:rPr altLang="zh-CN" sz="1800" dirty="0">
                <a:latin typeface="Arial" pitchFamily="34" charset="0"/>
                <a:ea typeface="黑体" pitchFamily="49" charset="-122"/>
              </a:rPr>
              <a:t>11,000</a:t>
            </a: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多种期刊上的</a:t>
            </a:r>
            <a:r>
              <a:rPr altLang="zh-CN" sz="1800" dirty="0">
                <a:latin typeface="Arial" pitchFamily="34" charset="0"/>
                <a:ea typeface="黑体" pitchFamily="49" charset="-122"/>
              </a:rPr>
              <a:t>10,000,000</a:t>
            </a: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个条目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</a:pP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每一种期刊都被按照</a:t>
            </a:r>
            <a:r>
              <a:rPr altLang="zh-CN" sz="1800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22</a:t>
            </a: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个学科进行了分类标引</a:t>
            </a: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</a:pPr>
            <a:r>
              <a:rPr lang="zh-CN" altLang="en-US" sz="1800" dirty="0" smtClean="0">
                <a:latin typeface="Arial" pitchFamily="34" charset="0"/>
                <a:ea typeface="黑体" pitchFamily="49" charset="-122"/>
              </a:rPr>
              <a:t>机构</a:t>
            </a: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名称规范化</a:t>
            </a:r>
            <a:endParaRPr altLang="zh-CN" sz="1800" dirty="0">
              <a:latin typeface="Arial" pitchFamily="34" charset="0"/>
              <a:ea typeface="黑体" pitchFamily="49" charset="-122"/>
            </a:endParaRPr>
          </a:p>
          <a:p>
            <a:pPr lvl="1" eaLnBrk="1" hangingPunct="1">
              <a:lnSpc>
                <a:spcPct val="125000"/>
              </a:lnSpc>
              <a:buClr>
                <a:schemeClr val="tx1"/>
              </a:buClr>
            </a:pPr>
            <a:r>
              <a:rPr lang="zh-CN" altLang="en-US" sz="1800" dirty="0">
                <a:latin typeface="Arial" pitchFamily="34" charset="0"/>
                <a:ea typeface="黑体" pitchFamily="49" charset="-122"/>
              </a:rPr>
              <a:t>文献类型包括</a:t>
            </a:r>
            <a:r>
              <a:rPr lang="zh-CN" altLang="en-US" sz="1800" dirty="0" smtClean="0">
                <a:latin typeface="Arial" pitchFamily="34" charset="0"/>
                <a:ea typeface="黑体" pitchFamily="49" charset="-122"/>
              </a:rPr>
              <a:t>：</a:t>
            </a:r>
            <a:r>
              <a:rPr lang="en-US" altLang="zh-CN" sz="1800" dirty="0" smtClean="0">
                <a:latin typeface="Arial" pitchFamily="34" charset="0"/>
                <a:ea typeface="黑体" pitchFamily="49" charset="-122"/>
              </a:rPr>
              <a:t>A</a:t>
            </a:r>
            <a:r>
              <a:rPr altLang="zh-CN" sz="1800" dirty="0" smtClean="0">
                <a:latin typeface="Arial" pitchFamily="34" charset="0"/>
                <a:ea typeface="黑体" pitchFamily="49" charset="-122"/>
              </a:rPr>
              <a:t>rticles</a:t>
            </a:r>
            <a:r>
              <a:rPr altLang="zh-CN" sz="1800" dirty="0">
                <a:latin typeface="Arial" pitchFamily="34" charset="0"/>
                <a:ea typeface="黑体" pitchFamily="49" charset="-122"/>
              </a:rPr>
              <a:t>, </a:t>
            </a:r>
            <a:r>
              <a:rPr lang="en-US" altLang="zh-CN" sz="1800" dirty="0" smtClean="0">
                <a:latin typeface="Arial" pitchFamily="34" charset="0"/>
                <a:ea typeface="黑体" pitchFamily="49" charset="-122"/>
              </a:rPr>
              <a:t>R</a:t>
            </a:r>
            <a:r>
              <a:rPr altLang="zh-CN" sz="1800" dirty="0" smtClean="0">
                <a:latin typeface="Arial" pitchFamily="34" charset="0"/>
                <a:ea typeface="黑体" pitchFamily="49" charset="-122"/>
              </a:rPr>
              <a:t>eview</a:t>
            </a:r>
            <a:r>
              <a:rPr lang="en-US" altLang="zh-CN" sz="1800" dirty="0" smtClean="0">
                <a:latin typeface="Arial" pitchFamily="34" charset="0"/>
                <a:ea typeface="黑体" pitchFamily="49" charset="-122"/>
              </a:rPr>
              <a:t>, Notes</a:t>
            </a:r>
            <a:endParaRPr lang="zh-CN" altLang="en-US" sz="1800" dirty="0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F7AB5ED-3677-4AA5-81B2-0AE7C50C7498}" type="slidenum">
              <a:rPr lang="en-US" altLang="zh-CN">
                <a:solidFill>
                  <a:srgbClr val="4B4B4B"/>
                </a:solidFill>
              </a:rPr>
              <a:pPr/>
              <a:t>13</a:t>
            </a:fld>
            <a:endParaRPr lang="en-US" altLang="zh-CN">
              <a:solidFill>
                <a:srgbClr val="4B4B4B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7797" y="2897474"/>
          <a:ext cx="7615454" cy="130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22"/>
                <a:gridCol w="1087922"/>
                <a:gridCol w="1087922"/>
                <a:gridCol w="1087922"/>
                <a:gridCol w="1087922"/>
                <a:gridCol w="1087922"/>
                <a:gridCol w="1087922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Update Month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Jan.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 Mar.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May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 Jul.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 Sep.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 Nov.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 Period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20040101-20141031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20040101-20141231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20050101-20150228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20050101-20150430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20050101-20150630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20050101-20150831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 Years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Years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Years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Months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Years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Months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Years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Years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Months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DA40F5F-7078-400E-B795-DBDC8CCF2DD2}" type="slidenum">
              <a:rPr lang="en-US" altLang="zh-CN">
                <a:solidFill>
                  <a:srgbClr val="4B4B4B"/>
                </a:solidFill>
              </a:rPr>
              <a:pPr/>
              <a:t>14</a:t>
            </a:fld>
            <a:endParaRPr lang="en-US" altLang="zh-CN">
              <a:solidFill>
                <a:srgbClr val="4B4B4B"/>
              </a:solidFill>
            </a:endParaRPr>
          </a:p>
        </p:txBody>
      </p:sp>
      <p:sp>
        <p:nvSpPr>
          <p:cNvPr id="65539" name="タイトル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>
                <a:ea typeface="MS PGothic" pitchFamily="34" charset="-128"/>
              </a:rPr>
              <a:t>22</a:t>
            </a:r>
            <a:r>
              <a:rPr kumimoji="1" lang="zh-CN" altLang="en-US" dirty="0" smtClean="0">
                <a:ea typeface="MS PGothic" pitchFamily="34" charset="-128"/>
              </a:rPr>
              <a:t>个</a:t>
            </a:r>
            <a:r>
              <a:rPr kumimoji="1" lang="en-US" altLang="ja-JP" dirty="0" smtClean="0">
                <a:ea typeface="MS PGothic" pitchFamily="34" charset="-128"/>
              </a:rPr>
              <a:t>ESI </a:t>
            </a:r>
            <a:r>
              <a:rPr kumimoji="1" lang="zh-CN" altLang="en-US" dirty="0" smtClean="0">
                <a:ea typeface="MS PGothic" pitchFamily="34" charset="-128"/>
              </a:rPr>
              <a:t>学科</a:t>
            </a:r>
            <a:endParaRPr kumimoji="1" lang="ja-JP" altLang="en-US" smtClean="0">
              <a:ea typeface="MS PGothic" pitchFamily="34" charset="-128"/>
            </a:endParaRPr>
          </a:p>
        </p:txBody>
      </p:sp>
      <p:sp>
        <p:nvSpPr>
          <p:cNvPr id="65540" name="コンテンツ プレースホルダ 5"/>
          <p:cNvSpPr>
            <a:spLocks noGrp="1"/>
          </p:cNvSpPr>
          <p:nvPr>
            <p:ph sz="half" idx="4294967295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Agricultural Science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Biology &amp; Biochemistry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Chemistry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Clinical Medicine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Computer Science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Economics &amp; Business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Engineering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Environment/ Ecology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Geosciences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Immunology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Materials Science</a:t>
            </a:r>
          </a:p>
          <a:p>
            <a:pPr eaLnBrk="1" hangingPunct="1">
              <a:lnSpc>
                <a:spcPct val="70000"/>
              </a:lnSpc>
            </a:pPr>
            <a:endParaRPr altLang="ja-JP" dirty="0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70000"/>
              </a:lnSpc>
            </a:pPr>
            <a:endParaRPr altLang="ja-JP" dirty="0" smtClean="0"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kumimoji="1" lang="ja-JP" altLang="en-US" sz="2600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5541" name="コンテンツ プレースホルダ 6"/>
          <p:cNvSpPr>
            <a:spLocks noGrp="1"/>
          </p:cNvSpPr>
          <p:nvPr>
            <p:ph sz="half" idx="4294967295"/>
          </p:nvPr>
        </p:nvSpPr>
        <p:spPr>
          <a:xfrm>
            <a:off x="4460875" y="1477963"/>
            <a:ext cx="4084638" cy="46704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Mathematics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Microbiology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Molecular Biology &amp; Genetics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Multidisciplinary</a:t>
            </a:r>
            <a:r>
              <a:rPr lang="zh-CN" altLang="en-US" sz="2200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*</a:t>
            </a:r>
            <a:endParaRPr altLang="ja-JP" sz="2200" dirty="0" smtClean="0">
              <a:solidFill>
                <a:schemeClr val="tx2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Neuroscience &amp; Behavior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Pharmacology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Physics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Plant &amp; Animal Science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Psychiatry/Psychology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Social Sciences--general</a:t>
            </a:r>
          </a:p>
          <a:p>
            <a:pPr eaLnBrk="1" hangingPunct="1">
              <a:lnSpc>
                <a:spcPct val="70000"/>
              </a:lnSpc>
            </a:pPr>
            <a:r>
              <a:rPr altLang="ja-JP" sz="2200" dirty="0" smtClean="0">
                <a:latin typeface="Arial" pitchFamily="34" charset="0"/>
                <a:ea typeface="MS PGothic" pitchFamily="34" charset="-128"/>
              </a:rPr>
              <a:t>Space Science</a:t>
            </a:r>
          </a:p>
          <a:p>
            <a:pPr eaLnBrk="1" hangingPunct="1"/>
            <a:endParaRPr kumimoji="1" lang="ja-JP" altLang="en-US" sz="2200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50709" y="5867729"/>
            <a:ext cx="76927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600" dirty="0" smtClean="0">
                <a:solidFill>
                  <a:srgbClr val="FF0000"/>
                </a:solidFill>
                <a:ea typeface="宋体" pitchFamily="2" charset="-122"/>
              </a:rPr>
              <a:t>*</a:t>
            </a:r>
            <a:r>
              <a:rPr lang="zh-CN" altLang="en-US" sz="1600" b="1" dirty="0" smtClean="0">
                <a:ea typeface="黑体" pitchFamily="49" charset="-122"/>
              </a:rPr>
              <a:t>对</a:t>
            </a:r>
            <a:r>
              <a:rPr lang="en-US" altLang="ja-JP" sz="1600" b="1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Multidisciplinary</a:t>
            </a:r>
            <a:r>
              <a:rPr lang="zh-CN" altLang="en-US" sz="1600" b="1" dirty="0" smtClean="0">
                <a:ea typeface="黑体" pitchFamily="49" charset="-122"/>
              </a:rPr>
              <a:t>的</a:t>
            </a:r>
            <a:r>
              <a:rPr lang="en-US" altLang="zh-CN" sz="1600" b="1" dirty="0" smtClean="0">
                <a:ea typeface="宋体" pitchFamily="2" charset="-122"/>
              </a:rPr>
              <a:t>48</a:t>
            </a:r>
            <a:r>
              <a:rPr lang="zh-CN" altLang="en-US" sz="1600" b="1" dirty="0" smtClean="0">
                <a:ea typeface="黑体" pitchFamily="49" charset="-122"/>
              </a:rPr>
              <a:t>种期刊中的每篇文献，按照参考文献归类到其他</a:t>
            </a:r>
            <a:r>
              <a:rPr lang="en-US" altLang="zh-CN" sz="1600" b="1" dirty="0" smtClean="0">
                <a:ea typeface="黑体" pitchFamily="49" charset="-122"/>
              </a:rPr>
              <a:t>21</a:t>
            </a:r>
            <a:r>
              <a:rPr lang="zh-CN" altLang="en-US" sz="1600" b="1" dirty="0" smtClean="0">
                <a:ea typeface="黑体" pitchFamily="49" charset="-122"/>
              </a:rPr>
              <a:t>个学科中，无法归类的文章计入到</a:t>
            </a:r>
            <a:r>
              <a:rPr lang="en-US" altLang="ja-JP" sz="1600" b="1" dirty="0" smtClean="0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Multidisciplinary</a:t>
            </a:r>
            <a:r>
              <a:rPr lang="zh-CN" altLang="en-US" sz="1600" dirty="0" smtClean="0">
                <a:ea typeface="黑体" pitchFamily="49" charset="-122"/>
              </a:rPr>
              <a:t>中。</a:t>
            </a:r>
            <a:endParaRPr lang="en-US" altLang="zh-CN" sz="1600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525588"/>
            <a:ext cx="7369175" cy="4556125"/>
          </a:xfrm>
        </p:spPr>
        <p:txBody>
          <a:bodyPr/>
          <a:lstStyle/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在某个特定研究领域中，哪个国家的影响力最高？</a:t>
            </a:r>
            <a:endParaRPr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在某个特定研究领域里，哪个机构产出了高被引的研究成果</a:t>
            </a:r>
            <a:r>
              <a:rPr altLang="zh-CN" dirty="0" smtClean="0">
                <a:latin typeface="黑体" pitchFamily="49" charset="-122"/>
                <a:ea typeface="黑体" pitchFamily="49" charset="-122"/>
              </a:rPr>
              <a:t>? </a:t>
            </a: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在某学科领域中，被引次数最高的论文有哪些？</a:t>
            </a:r>
            <a:endParaRPr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研究领域里现在最热门的话题是什么</a:t>
            </a:r>
            <a:r>
              <a:rPr altLang="zh-CN" dirty="0" smtClean="0">
                <a:latin typeface="黑体" pitchFamily="49" charset="-122"/>
                <a:ea typeface="黑体" pitchFamily="49" charset="-122"/>
              </a:rPr>
              <a:t>?</a:t>
            </a: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我们所在机构在某一研究领域中的排名情况如何</a:t>
            </a:r>
            <a:r>
              <a:rPr altLang="zh-CN" dirty="0" smtClean="0">
                <a:latin typeface="黑体" pitchFamily="49" charset="-122"/>
                <a:ea typeface="黑体" pitchFamily="49" charset="-122"/>
              </a:rPr>
              <a:t>?</a:t>
            </a:r>
          </a:p>
          <a:p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我们所在机构发表文献的影响力排名在全球范围内是上升，还是下降</a:t>
            </a:r>
            <a:r>
              <a:rPr altLang="zh-CN" dirty="0" smtClean="0"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/>
          </p:nvPr>
        </p:nvSpPr>
        <p:spPr>
          <a:xfrm>
            <a:off x="887105" y="495868"/>
            <a:ext cx="7772400" cy="836613"/>
          </a:xfrm>
        </p:spPr>
        <p:txBody>
          <a:bodyPr/>
          <a:lstStyle/>
          <a:p>
            <a:pPr eaLnBrk="1" hangingPunct="1"/>
            <a:r>
              <a:rPr lang="en-US" altLang="zh-CN" sz="2600" dirty="0" smtClean="0">
                <a:ea typeface="宋体" pitchFamily="2" charset="-122"/>
              </a:rPr>
              <a:t>InCites</a:t>
            </a:r>
            <a:r>
              <a:rPr lang="en-US" altLang="zh-CN" sz="2600" dirty="0" smtClean="0">
                <a:ea typeface="宋体" pitchFamily="2" charset="-122"/>
              </a:rPr>
              <a:t>: </a:t>
            </a:r>
            <a:r>
              <a:rPr lang="en-US" altLang="zh-CN" sz="2600" dirty="0" smtClean="0">
                <a:ea typeface="宋体" pitchFamily="2" charset="-122"/>
              </a:rPr>
              <a:t>ESI</a:t>
            </a:r>
            <a:r>
              <a:rPr lang="zh-CN" altLang="en-US" sz="2600" dirty="0" smtClean="0">
                <a:ea typeface="宋体" pitchFamily="2" charset="-122"/>
              </a:rPr>
              <a:t>可</a:t>
            </a:r>
            <a:r>
              <a:rPr lang="zh-CN" altLang="en-US" sz="2600" dirty="0" smtClean="0">
                <a:ea typeface="宋体" pitchFamily="2" charset="-122"/>
              </a:rPr>
              <a:t>以帮助您解决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JCR</a:t>
            </a:r>
            <a:r>
              <a:rPr lang="zh-CN" altLang="en-US" dirty="0" smtClean="0"/>
              <a:t>的界面</a:t>
            </a:r>
            <a:endParaRPr lang="zh-CN" altLang="en-US" dirty="0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544942"/>
            <a:ext cx="7312025" cy="45317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JCR</a:t>
            </a:r>
            <a:r>
              <a:rPr lang="zh-CN" altLang="en-US" dirty="0" smtClean="0"/>
              <a:t>的数据与指标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自然科学版本：</a:t>
            </a:r>
            <a:r>
              <a:rPr lang="en-US" altLang="zh-CN" dirty="0" smtClean="0"/>
              <a:t>8,500</a:t>
            </a:r>
            <a:r>
              <a:rPr lang="zh-CN" altLang="en-US" dirty="0" smtClean="0"/>
              <a:t>多种期刊</a:t>
            </a:r>
            <a:endParaRPr lang="en-US" altLang="zh-CN" dirty="0" smtClean="0"/>
          </a:p>
          <a:p>
            <a:r>
              <a:rPr lang="zh-CN" altLang="en-US" dirty="0" smtClean="0"/>
              <a:t>社会科学版本：</a:t>
            </a:r>
            <a:r>
              <a:rPr lang="en-US" altLang="zh-CN" dirty="0" smtClean="0"/>
              <a:t>3,000</a:t>
            </a:r>
            <a:r>
              <a:rPr lang="zh-CN" altLang="en-US" dirty="0" smtClean="0"/>
              <a:t>多种期刊</a:t>
            </a:r>
            <a:endParaRPr lang="en-US" altLang="zh-CN" dirty="0" smtClean="0"/>
          </a:p>
          <a:p>
            <a:r>
              <a:rPr lang="en-US" altLang="zh-CN" dirty="0" smtClean="0"/>
              <a:t>ESI</a:t>
            </a:r>
            <a:r>
              <a:rPr lang="zh-CN" altLang="en-US" dirty="0" smtClean="0"/>
              <a:t>学科分类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JCR</a:t>
            </a:r>
            <a:r>
              <a:rPr lang="zh-CN" altLang="en-US" dirty="0" smtClean="0"/>
              <a:t>可以帮助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科研人员：找出最合适的期刊发表文章</a:t>
            </a:r>
            <a:endParaRPr lang="en-US" altLang="zh-CN" dirty="0" smtClean="0"/>
          </a:p>
          <a:p>
            <a:r>
              <a:rPr lang="zh-CN" altLang="en-US" dirty="0" smtClean="0"/>
              <a:t>图书馆员：帮助科研人员推荐优秀期刊</a:t>
            </a:r>
            <a:endParaRPr lang="en-US" altLang="zh-CN" dirty="0" smtClean="0"/>
          </a:p>
          <a:p>
            <a:r>
              <a:rPr lang="zh-CN" altLang="en-US" dirty="0" smtClean="0"/>
              <a:t>科研管理人员：纵览机构发表论文的期刊质量</a:t>
            </a:r>
            <a:endParaRPr lang="en-US" altLang="zh-CN" dirty="0" smtClean="0"/>
          </a:p>
          <a:p>
            <a:r>
              <a:rPr lang="zh-CN" altLang="en-US" dirty="0" smtClean="0"/>
              <a:t>审稿人：确定期刊在全球的影响力</a:t>
            </a:r>
            <a:endParaRPr lang="en-US" altLang="zh-CN" dirty="0" smtClean="0"/>
          </a:p>
          <a:p>
            <a:r>
              <a:rPr lang="zh-CN" altLang="en-US" dirty="0" smtClean="0"/>
              <a:t>情报分析人员：进行基于文献计量学的期刊研究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同行评议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新平台简介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同行评议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新平台简介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>
                <a:solidFill>
                  <a:srgbClr val="4B4B4B"/>
                </a:solidFill>
              </a:rPr>
              <a:pPr/>
              <a:t>20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93585" y="1931048"/>
            <a:ext cx="4559120" cy="2730322"/>
          </a:xfrm>
          <a:noFill/>
        </p:spPr>
        <p:txBody>
          <a:bodyPr anchor="ctr"/>
          <a:lstStyle/>
          <a:p>
            <a:pPr marL="0" indent="0">
              <a:lnSpc>
                <a:spcPct val="114000"/>
              </a:lnSpc>
              <a:buNone/>
            </a:pPr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机构自身</a:t>
            </a:r>
            <a:endParaRPr lang="en-US" altLang="zh-CN" sz="4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zh-CN" altLang="en-US" sz="4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科研绩效表现</a:t>
            </a:r>
            <a:endParaRPr lang="en-US" sz="6000" dirty="0">
              <a:solidFill>
                <a:schemeClr val="tx2"/>
              </a:solidFill>
              <a:latin typeface="Knowledge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905" y="2511379"/>
            <a:ext cx="1300766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FF"/>
                </a:solidFill>
                <a:latin typeface="Knowledge Black" pitchFamily="34" charset="0"/>
              </a:rPr>
              <a:t>1</a:t>
            </a:r>
            <a:endParaRPr lang="en-US" sz="9600" dirty="0">
              <a:solidFill>
                <a:srgbClr val="FFFFFF"/>
              </a:solidFill>
              <a:latin typeface="Knowledg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论文数量最多的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学科（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9352" y="977462"/>
            <a:ext cx="409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zh-CN" altLang="en-US" dirty="0" smtClean="0"/>
              <a:t>临床医学论文数量呈快速增长趋势</a:t>
            </a:r>
            <a:endParaRPr lang="en-US" altLang="zh-CN" dirty="0" smtClean="0"/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zh-CN" altLang="en-US" dirty="0" smtClean="0"/>
              <a:t>化学论文数量有波动下滑的趋势</a:t>
            </a:r>
            <a:endParaRPr lang="en-US" altLang="zh-CN" dirty="0" smtClean="0"/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zh-CN" altLang="en-US" dirty="0" smtClean="0"/>
              <a:t>大多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学科论文数量较平稳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论文数量最多的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个学科的</a:t>
            </a:r>
            <a:r>
              <a:rPr lang="en-US" altLang="zh-CN" dirty="0" smtClean="0"/>
              <a:t>CNCI</a:t>
            </a:r>
            <a:r>
              <a:rPr lang="zh-CN" altLang="en-US" dirty="0" smtClean="0"/>
              <a:t>值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  <p:cxnSp>
        <p:nvCxnSpPr>
          <p:cNvPr id="9" name="Straight Connector 8"/>
          <p:cNvCxnSpPr/>
          <p:nvPr/>
        </p:nvCxnSpPr>
        <p:spPr>
          <a:xfrm>
            <a:off x="5579816" y="1953747"/>
            <a:ext cx="0" cy="384866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论文数量最多的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个学科的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被引次数排名前</a:t>
            </a:r>
            <a:r>
              <a:rPr lang="en-US" altLang="zh-CN" dirty="0" smtClean="0"/>
              <a:t>1%</a:t>
            </a:r>
            <a:r>
              <a:rPr lang="zh-CN" altLang="en-US" dirty="0" smtClean="0"/>
              <a:t>论文百分比（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39291" y="1922216"/>
            <a:ext cx="0" cy="384866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论文数量最多的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个学科的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被引次数排名前</a:t>
            </a:r>
            <a:r>
              <a:rPr lang="en-US" altLang="zh-CN" dirty="0" smtClean="0"/>
              <a:t>10%</a:t>
            </a:r>
            <a:r>
              <a:rPr lang="zh-CN" altLang="en-US" dirty="0" smtClean="0"/>
              <a:t>论文百分比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45154" y="1922216"/>
            <a:ext cx="0" cy="384866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论文数量最多的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个学科的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国际合作论文百分比（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>
                <a:solidFill>
                  <a:srgbClr val="4B4B4B"/>
                </a:solidFill>
              </a:rPr>
              <a:pPr/>
              <a:t>27</a:t>
            </a:fld>
            <a:endParaRPr lang="en-US">
              <a:solidFill>
                <a:srgbClr val="4B4B4B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776177" y="1931048"/>
            <a:ext cx="7340733" cy="2730322"/>
            <a:chOff x="1069170" y="1931048"/>
            <a:chExt cx="7340733" cy="2730322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684240" y="1931048"/>
              <a:ext cx="3725663" cy="273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182880" bIns="0" numCol="1" anchor="ctr" anchorCtr="0" compatLnSpc="1">
              <a:prstTxWarp prst="textNoShape">
                <a:avLst/>
              </a:prstTxWarp>
            </a:bodyPr>
            <a:lstStyle>
              <a:lvl1pPr marL="228600" indent="-228600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85750" algn="l" rtl="0" eaLnBrk="1" fontAlgn="base" hangingPunct="1"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914400" indent="-171450" algn="l" rtl="0" eaLnBrk="1" fontAlgn="base" hangingPunct="1"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2573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485900" indent="-1143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943100" indent="-1143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400300" indent="-1143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857500" indent="-1143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314700" indent="-1143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14000"/>
                </a:lnSpc>
                <a:buClr>
                  <a:srgbClr val="FF8000"/>
                </a:buClr>
                <a:buFontTx/>
                <a:buNone/>
              </a:pPr>
              <a:r>
                <a:rPr lang="zh-CN" altLang="en-US" sz="6000" dirty="0" smtClean="0">
                  <a:solidFill>
                    <a:srgbClr val="FF8000"/>
                  </a:solidFill>
                  <a:latin typeface="Knowledge Medium"/>
                </a:rPr>
                <a:t>对标分析</a:t>
              </a:r>
              <a:endParaRPr lang="en-US" sz="6000" dirty="0">
                <a:solidFill>
                  <a:srgbClr val="FF8000"/>
                </a:solidFill>
                <a:latin typeface="Knowledge Medium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9170" y="2192589"/>
              <a:ext cx="3263521" cy="2207240"/>
            </a:xfrm>
            <a:prstGeom prst="wedgeEllipseCallou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dirty="0" smtClean="0">
                  <a:solidFill>
                    <a:srgbClr val="FFFFFF"/>
                  </a:solidFill>
                  <a:latin typeface="Knowledge Black" pitchFamily="34" charset="0"/>
                </a:rPr>
                <a:t>2</a:t>
              </a:r>
              <a:endParaRPr lang="en-US" sz="9600" dirty="0">
                <a:solidFill>
                  <a:srgbClr val="FFFFFF"/>
                </a:solidFill>
                <a:latin typeface="Knowledge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45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同地区高校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学科</a:t>
            </a:r>
            <a:endParaRPr lang="zh-CN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9185" y="1749972"/>
          <a:ext cx="8734098" cy="41936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5593"/>
                <a:gridCol w="1412373"/>
                <a:gridCol w="1659083"/>
                <a:gridCol w="1455683"/>
                <a:gridCol w="1455683"/>
                <a:gridCol w="1455683"/>
              </a:tblGrid>
              <a:tr h="83872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2000" u="none" strike="noStrike" dirty="0"/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/>
                        <a:t>中山大学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/>
                        <a:t>华南理工大学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/>
                        <a:t>暨南大学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300" b="1" u="none" strike="noStrike" dirty="0"/>
                        <a:t>汕头大学</a:t>
                      </a:r>
                      <a:endParaRPr lang="zh-CN" altLang="en-US" sz="23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/>
                        <a:t>深圳大学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临床医学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301/3626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57.09%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1541/3626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300" b="1" u="none" strike="noStrike" dirty="0"/>
                        <a:t>1574/3626</a:t>
                      </a:r>
                      <a:endParaRPr lang="en-US" altLang="zh-CN" sz="23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/>
                        <a:t>80.65%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化学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90/1083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141/1083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823/1083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300" b="1" u="none" strike="noStrike" dirty="0"/>
                        <a:t>964/1083</a:t>
                      </a:r>
                      <a:endParaRPr lang="en-US" altLang="zh-CN" sz="23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/>
                        <a:t>48.82%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工程学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265/1184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112/1184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943/1184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300" b="1" u="none" strike="noStrike" dirty="0"/>
                        <a:t>41.63%</a:t>
                      </a:r>
                      <a:endParaRPr lang="en-US" altLang="zh-CN" sz="23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1160/1184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83872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u="none" strike="noStrike" dirty="0"/>
                        <a:t>数学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/>
                        <a:t>124/226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71.72%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 smtClean="0"/>
                        <a:t>19.11%</a:t>
                      </a:r>
                      <a:r>
                        <a:rPr lang="zh-CN" altLang="en-US" sz="2000" u="none" strike="noStrike" dirty="0"/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300" b="1" u="none" strike="noStrike" dirty="0"/>
                        <a:t>44.52%</a:t>
                      </a:r>
                      <a:endParaRPr lang="en-US" altLang="zh-CN" sz="23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u="none" strike="noStrike" dirty="0"/>
                        <a:t>10.19%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同地区院校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论文数量（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Content Placeholder 5" descr="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4926" y="1525588"/>
            <a:ext cx="607732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同行评议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新平台简介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同地区院校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论文篇均被引次数（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同地区高校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论文数量（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5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718" y="1525588"/>
            <a:ext cx="6691739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同地区高校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论文数量年代趋势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同地区高校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en-US" altLang="zh-CN" dirty="0" smtClean="0"/>
              <a:t>CNCI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被引次数排名前</a:t>
            </a:r>
            <a:r>
              <a:rPr lang="en-US" altLang="zh-CN" dirty="0" smtClean="0"/>
              <a:t>1%</a:t>
            </a:r>
            <a:r>
              <a:rPr lang="zh-CN" altLang="en-US" dirty="0" smtClean="0"/>
              <a:t>的论文百分比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Content Placeholder 5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被引次数排名前</a:t>
            </a:r>
            <a:r>
              <a:rPr lang="en-US" altLang="zh-CN" dirty="0" smtClean="0"/>
              <a:t>10%</a:t>
            </a:r>
            <a:r>
              <a:rPr lang="zh-CN" altLang="en-US" dirty="0" smtClean="0"/>
              <a:t>的论文百分比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论文数量（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6457" y="3184634"/>
            <a:ext cx="56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8926" y="2186151"/>
            <a:ext cx="56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338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5933" y="2469931"/>
            <a:ext cx="56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539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4733" y="4330261"/>
            <a:ext cx="9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1550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63161" y="3925612"/>
            <a:ext cx="76199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2683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en-US" altLang="zh-CN" dirty="0" smtClean="0"/>
              <a:t>CNCI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被引次数排名前</a:t>
            </a:r>
            <a:r>
              <a:rPr lang="en-US" altLang="zh-CN" dirty="0" smtClean="0"/>
              <a:t>10%</a:t>
            </a:r>
            <a:r>
              <a:rPr lang="zh-CN" altLang="en-US" dirty="0" smtClean="0"/>
              <a:t>的论文百分比（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论文数量（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同行评议 </a:t>
            </a:r>
            <a:r>
              <a:rPr lang="en-US" altLang="zh-CN" dirty="0" smtClean="0"/>
              <a:t>&amp; </a:t>
            </a:r>
            <a:r>
              <a:rPr lang="zh-CN" altLang="en-US" dirty="0" smtClean="0"/>
              <a:t>定量分析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1037230" y="1675713"/>
          <a:ext cx="7028597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en-US" altLang="zh-CN" dirty="0" smtClean="0"/>
              <a:t>CNCI</a:t>
            </a:r>
            <a:r>
              <a:rPr lang="zh-CN" altLang="en-US" dirty="0" smtClean="0"/>
              <a:t>值（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被引次数排名前</a:t>
            </a:r>
            <a:r>
              <a:rPr lang="en-US" altLang="zh-CN" dirty="0" smtClean="0"/>
              <a:t>1%</a:t>
            </a:r>
            <a:r>
              <a:rPr lang="zh-CN" altLang="en-US" dirty="0" smtClean="0"/>
              <a:t>的论文百分比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被引次数排名前</a:t>
            </a:r>
            <a:r>
              <a:rPr lang="en-US" altLang="zh-CN" dirty="0" smtClean="0"/>
              <a:t>10%</a:t>
            </a:r>
            <a:r>
              <a:rPr lang="zh-CN" altLang="en-US" dirty="0" smtClean="0"/>
              <a:t>的论文百分比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>
                <a:solidFill>
                  <a:srgbClr val="4B4B4B"/>
                </a:solidFill>
              </a:rPr>
              <a:pPr/>
              <a:t>43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2279" y="1941097"/>
            <a:ext cx="4919142" cy="2730322"/>
          </a:xfrm>
          <a:noFill/>
        </p:spPr>
        <p:txBody>
          <a:bodyPr anchor="ctr"/>
          <a:lstStyle/>
          <a:p>
            <a:pPr marL="0" indent="0">
              <a:lnSpc>
                <a:spcPct val="114000"/>
              </a:lnSpc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Knowledge Medium" panose="020B0603050000020004" pitchFamily="34" charset="0"/>
              </a:rPr>
              <a:t>研究人员分析</a:t>
            </a:r>
            <a:endParaRPr lang="en-US" sz="6000" dirty="0">
              <a:solidFill>
                <a:schemeClr val="tx2"/>
              </a:solidFill>
              <a:latin typeface="Knowledge Medium" panose="020B060305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599" y="2521428"/>
            <a:ext cx="1300766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FFFFFF"/>
                </a:solidFill>
                <a:latin typeface="Knowledge Black" pitchFamily="34" charset="0"/>
              </a:rPr>
              <a:t>3</a:t>
            </a:r>
            <a:endParaRPr lang="en-US" sz="9600" dirty="0">
              <a:solidFill>
                <a:srgbClr val="FFFFFF"/>
              </a:solidFill>
              <a:latin typeface="Knowledge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9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论文数量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Content Placeholder 5" descr="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被引频次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论文数量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被引频次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材料科学</a:t>
            </a:r>
            <a:r>
              <a:rPr lang="zh-CN" altLang="en-US" dirty="0" smtClean="0"/>
              <a:t>论</a:t>
            </a:r>
            <a:r>
              <a:rPr lang="zh-CN" altLang="en-US" dirty="0" smtClean="0"/>
              <a:t>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材料科学</a:t>
            </a:r>
            <a:r>
              <a:rPr lang="zh-CN" altLang="en-US" dirty="0" smtClean="0"/>
              <a:t>被</a:t>
            </a:r>
            <a:r>
              <a:rPr lang="zh-CN" altLang="en-US" dirty="0" smtClean="0"/>
              <a:t>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定量分析指标演化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30"/>
          <p:cNvGrpSpPr>
            <a:grpSpLocks noGrp="1"/>
          </p:cNvGrpSpPr>
          <p:nvPr>
            <p:ph idx="1"/>
          </p:nvPr>
        </p:nvGrpSpPr>
        <p:grpSpPr bwMode="auto">
          <a:xfrm>
            <a:off x="327546" y="1610437"/>
            <a:ext cx="8475259" cy="4339989"/>
            <a:chOff x="271463" y="1583041"/>
            <a:chExt cx="8872538" cy="385658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008063" y="1583041"/>
              <a:ext cx="0" cy="1793986"/>
            </a:xfrm>
            <a:prstGeom prst="line">
              <a:avLst/>
            </a:prstGeom>
            <a:ln w="9525" cmpd="sng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065212" y="1655806"/>
              <a:ext cx="2278063" cy="1557567"/>
            </a:xfrm>
            <a:prstGeom prst="rect">
              <a:avLst/>
            </a:prstGeom>
            <a:noFill/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/>
            <a:lstStyle/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发表论文的绝对数量</a:t>
              </a:r>
              <a:endParaRPr lang="en-US" altLang="zh-CN" sz="16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问题：</a:t>
              </a:r>
              <a:endParaRPr lang="en-US" altLang="zh-CN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发表</a:t>
              </a:r>
              <a:r>
                <a:rPr lang="en-US" altLang="zh-CN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1000</a:t>
              </a: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篇的机构就一定优于发表</a:t>
              </a:r>
              <a:r>
                <a:rPr lang="en-US" altLang="zh-CN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900</a:t>
              </a: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篇的吗？</a:t>
              </a: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71463" y="3566260"/>
              <a:ext cx="8629652" cy="0"/>
            </a:xfrm>
            <a:prstGeom prst="line">
              <a:avLst/>
            </a:prstGeom>
            <a:ln w="38100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928688" y="3404325"/>
              <a:ext cx="219075" cy="29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122862" y="1615939"/>
              <a:ext cx="0" cy="1793986"/>
            </a:xfrm>
            <a:prstGeom prst="line">
              <a:avLst/>
            </a:prstGeom>
            <a:ln w="9525" cmpd="sng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037139" y="3391624"/>
              <a:ext cx="220662" cy="29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440615" y="3645640"/>
              <a:ext cx="0" cy="1793986"/>
            </a:xfrm>
            <a:prstGeom prst="line">
              <a:avLst/>
            </a:prstGeom>
            <a:ln w="9525" cmpd="sng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332665" y="3404325"/>
              <a:ext cx="220662" cy="29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59114" y="3645640"/>
              <a:ext cx="0" cy="1793986"/>
            </a:xfrm>
            <a:prstGeom prst="line">
              <a:avLst/>
            </a:prstGeom>
            <a:ln w="9525" cmpd="sng"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947989" y="3391624"/>
              <a:ext cx="220662" cy="29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2925" y="4247295"/>
              <a:ext cx="2189165" cy="1168075"/>
            </a:xfrm>
            <a:prstGeom prst="rect">
              <a:avLst/>
            </a:prstGeom>
            <a:noFill/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/>
            <a:lstStyle/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发表论文的被引次数</a:t>
              </a:r>
              <a:endParaRPr lang="en-US" altLang="zh-CN" sz="16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问题：</a:t>
              </a:r>
              <a:endParaRPr lang="en-US" altLang="zh-CN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被引用</a:t>
              </a:r>
              <a:r>
                <a:rPr lang="en-US" altLang="zh-CN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100</a:t>
              </a: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次的文章就一定优于被引</a:t>
              </a:r>
              <a:r>
                <a:rPr lang="en-US" altLang="zh-CN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90</a:t>
              </a: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次的吗？</a:t>
              </a: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08589" y="1655807"/>
              <a:ext cx="2235200" cy="1638976"/>
            </a:xfrm>
            <a:prstGeom prst="rect">
              <a:avLst/>
            </a:prstGeom>
            <a:noFill/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/>
            <a:lstStyle/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考虑到学科和出版年代差异后的比较</a:t>
              </a:r>
              <a:endParaRPr lang="en-US" altLang="zh-CN" sz="16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altLang="zh-CN" sz="13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问</a:t>
              </a:r>
              <a:r>
                <a:rPr lang="zh-CN" altLang="en-US" sz="1300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题：</a:t>
              </a:r>
              <a:endParaRPr lang="en-US" altLang="zh-CN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3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只考虑相对指标是足够的吗？</a:t>
              </a: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97765" y="4269470"/>
              <a:ext cx="1646236" cy="466754"/>
            </a:xfrm>
            <a:prstGeom prst="rect">
              <a:avLst/>
            </a:prstGeom>
            <a:noFill/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/>
            <a:lstStyle/>
            <a:p>
              <a:pPr defTabSz="457200">
                <a:lnSpc>
                  <a:spcPct val="90000"/>
                </a:lnSpc>
                <a:defRPr/>
              </a:pPr>
              <a:r>
                <a:rPr lang="zh-CN" altLang="en-US" sz="16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一系</a:t>
              </a:r>
              <a:r>
                <a:rPr lang="zh-CN" altLang="en-US" sz="1600" b="1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列指标组</a:t>
              </a:r>
              <a:r>
                <a:rPr lang="zh-CN" altLang="en-US" sz="1600" b="1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合</a:t>
              </a:r>
              <a:endParaRPr lang="en-US" altLang="zh-CN" sz="16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defTabSz="457200">
                <a:lnSpc>
                  <a:spcPct val="90000"/>
                </a:lnSpc>
                <a:defRPr/>
              </a:pPr>
              <a:endParaRPr lang="en-US" sz="1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生物学和生物化学</a:t>
            </a:r>
            <a:r>
              <a:rPr lang="zh-CN" altLang="en-US" dirty="0" smtClean="0"/>
              <a:t>论</a:t>
            </a:r>
            <a:r>
              <a:rPr lang="zh-CN" altLang="en-US" dirty="0" smtClean="0"/>
              <a:t>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生物学和生物化学</a:t>
            </a:r>
            <a:r>
              <a:rPr lang="zh-CN" altLang="en-US" dirty="0" smtClean="0"/>
              <a:t>被</a:t>
            </a:r>
            <a:r>
              <a:rPr lang="zh-CN" altLang="en-US" dirty="0" smtClean="0"/>
              <a:t>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微生物学</a:t>
            </a:r>
            <a:r>
              <a:rPr lang="zh-CN" altLang="en-US" dirty="0" smtClean="0"/>
              <a:t>论</a:t>
            </a:r>
            <a:r>
              <a:rPr lang="zh-CN" altLang="en-US" dirty="0" smtClean="0"/>
              <a:t>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微生物学</a:t>
            </a:r>
            <a:r>
              <a:rPr lang="zh-CN" altLang="en-US" dirty="0" smtClean="0"/>
              <a:t>被</a:t>
            </a:r>
            <a:r>
              <a:rPr lang="zh-CN" altLang="en-US" dirty="0" smtClean="0"/>
              <a:t>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植物和动物学</a:t>
            </a:r>
            <a:r>
              <a:rPr lang="zh-CN" altLang="en-US" dirty="0" smtClean="0"/>
              <a:t>论</a:t>
            </a:r>
            <a:r>
              <a:rPr lang="zh-CN" altLang="en-US" dirty="0" smtClean="0"/>
              <a:t>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植物和动物学</a:t>
            </a:r>
            <a:r>
              <a:rPr lang="zh-CN" altLang="en-US" dirty="0" smtClean="0"/>
              <a:t>被</a:t>
            </a:r>
            <a:r>
              <a:rPr lang="zh-CN" altLang="en-US" dirty="0" smtClean="0"/>
              <a:t>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论文数量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论文被引频次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Content Placeholder 6" descr="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论文数量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被引频次</a:t>
            </a:r>
            <a:r>
              <a:rPr lang="en-US" altLang="zh-CN" dirty="0" smtClean="0"/>
              <a:t>Top10</a:t>
            </a:r>
            <a:r>
              <a:rPr lang="zh-CN" altLang="en-US" dirty="0" smtClean="0"/>
              <a:t>研究人员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更多指标，更多角度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30" t="11214" r="36130" b="15625"/>
          <a:stretch>
            <a:fillRect/>
          </a:stretch>
        </p:blipFill>
        <p:spPr bwMode="auto">
          <a:xfrm>
            <a:off x="6948054" y="1428987"/>
            <a:ext cx="1914525" cy="27130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92517" y="4308712"/>
            <a:ext cx="1728787" cy="461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4B4B4B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Get it </a:t>
            </a:r>
            <a:r>
              <a:rPr lang="en-US" dirty="0" smtClean="0">
                <a:solidFill>
                  <a:srgbClr val="FF8000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3"/>
              </a:rPr>
              <a:t>here</a:t>
            </a:r>
            <a:endParaRPr lang="en-US" dirty="0" smtClean="0">
              <a:solidFill>
                <a:srgbClr val="FF8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157" y="1428764"/>
            <a:ext cx="1512168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400" b="1" dirty="0" smtClean="0">
                <a:solidFill>
                  <a:srgbClr val="4B4B4B"/>
                </a:solidFill>
              </a:rPr>
              <a:t>论文产出和</a:t>
            </a:r>
            <a:endParaRPr lang="en-US" altLang="zh-CN" sz="1400" b="1" dirty="0" smtClean="0">
              <a:solidFill>
                <a:srgbClr val="4B4B4B"/>
              </a:solidFill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1400" b="1" dirty="0" smtClean="0">
                <a:solidFill>
                  <a:srgbClr val="4B4B4B"/>
                </a:solidFill>
              </a:rPr>
              <a:t>引文影响力</a:t>
            </a:r>
            <a:endParaRPr lang="en-GB" sz="1400" b="1" dirty="0">
              <a:solidFill>
                <a:srgbClr val="4B4B4B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825" y="1428764"/>
            <a:ext cx="1512168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400" b="1" dirty="0" smtClean="0">
                <a:solidFill>
                  <a:srgbClr val="4B4B4B"/>
                </a:solidFill>
              </a:rPr>
              <a:t>规范化指标</a:t>
            </a:r>
            <a:endParaRPr lang="en-GB" sz="1400" b="1" dirty="0">
              <a:solidFill>
                <a:srgbClr val="4B4B4B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2017" y="1428987"/>
            <a:ext cx="1512168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zh-CN" altLang="en-US" sz="1400" b="1" dirty="0">
                <a:solidFill>
                  <a:srgbClr val="4B4B4B"/>
                </a:solidFill>
              </a:rPr>
              <a:t>高水平论文</a:t>
            </a:r>
            <a:endParaRPr lang="en-GB" sz="1400" b="1" dirty="0">
              <a:solidFill>
                <a:srgbClr val="4B4B4B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217" y="1428764"/>
            <a:ext cx="1512168" cy="64807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5334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5334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5334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5334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5334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1400" b="1" dirty="0" smtClean="0">
                <a:solidFill>
                  <a:srgbClr val="4B4B4B"/>
                </a:solidFill>
              </a:rPr>
              <a:t>合作指标</a:t>
            </a:r>
            <a:endParaRPr lang="en-US" sz="1400" b="1" dirty="0" smtClean="0">
              <a:solidFill>
                <a:srgbClr val="4B4B4B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079" y="2221150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sz="1000" b="1" dirty="0" smtClean="0">
                <a:solidFill>
                  <a:srgbClr val="4B4B4B"/>
                </a:solidFill>
              </a:rPr>
              <a:t>Web of Science</a:t>
            </a:r>
            <a:r>
              <a:rPr lang="zh-CN" altLang="en-US" sz="1000" b="1" dirty="0" smtClean="0">
                <a:solidFill>
                  <a:srgbClr val="4B4B4B"/>
                </a:solidFill>
              </a:rPr>
              <a:t>论文数</a:t>
            </a:r>
            <a:endParaRPr lang="en-US" sz="1000" b="1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2647470"/>
            <a:ext cx="1584325" cy="25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被引频次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079" y="3084750"/>
            <a:ext cx="164147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引文影响力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79" y="3445112"/>
            <a:ext cx="1584325" cy="25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被引文献所占百分比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079" y="3805475"/>
            <a:ext cx="1584325" cy="25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sz="1000" dirty="0" smtClean="0">
                <a:solidFill>
                  <a:srgbClr val="4B4B4B"/>
                </a:solidFill>
                <a:cs typeface="Arial" charset="0"/>
              </a:rPr>
              <a:t>H </a:t>
            </a: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指数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63279" y="2221150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百分位和平均百分位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63279" y="2662395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学科规范化引文影响力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63279" y="3049374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学科期望引文影响力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77793" y="3429506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高被引论文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78814" y="3800939"/>
            <a:ext cx="1584325" cy="25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热点论文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63279" y="4308712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期刊规范化引文影响力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63279" y="4743624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4B4B4B"/>
                </a:solidFill>
                <a:cs typeface="Arial" charset="0"/>
              </a:rPr>
              <a:t>期刊期望引文影响力</a:t>
            </a:r>
            <a:endParaRPr lang="en-US" sz="1000" dirty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3825" y="5120021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相对世界平均水平影响力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92067" y="2221150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排名</a:t>
            </a:r>
            <a:r>
              <a:rPr lang="en-US" altLang="zh-CN" sz="1000" dirty="0" smtClean="0">
                <a:solidFill>
                  <a:srgbClr val="FF6600"/>
                </a:solidFill>
                <a:cs typeface="Arial" charset="0"/>
              </a:rPr>
              <a:t>1%</a:t>
            </a: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的</a:t>
            </a:r>
            <a:r>
              <a:rPr lang="zh-CN" altLang="en-US" sz="1000" dirty="0">
                <a:solidFill>
                  <a:srgbClr val="FF6600"/>
                </a:solidFill>
                <a:cs typeface="Arial" charset="0"/>
              </a:rPr>
              <a:t>论文</a:t>
            </a: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百分比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492067" y="2647470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>
                <a:solidFill>
                  <a:srgbClr val="FF6600"/>
                </a:solidFill>
                <a:cs typeface="Arial" charset="0"/>
              </a:rPr>
              <a:t>排</a:t>
            </a: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名前</a:t>
            </a:r>
            <a:r>
              <a:rPr lang="en-US" altLang="zh-CN" sz="1000" dirty="0" smtClean="0">
                <a:solidFill>
                  <a:srgbClr val="FF6600"/>
                </a:solidFill>
                <a:cs typeface="Arial" charset="0"/>
              </a:rPr>
              <a:t>10%</a:t>
            </a:r>
            <a:r>
              <a:rPr lang="zh-CN" altLang="en-US" sz="1000" dirty="0">
                <a:solidFill>
                  <a:srgbClr val="FF6600"/>
                </a:solidFill>
                <a:cs typeface="Arial" charset="0"/>
              </a:rPr>
              <a:t>论文</a:t>
            </a: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百</a:t>
            </a:r>
            <a:r>
              <a:rPr lang="zh-CN" altLang="en-US" sz="1000" dirty="0">
                <a:solidFill>
                  <a:srgbClr val="FF6600"/>
                </a:solidFill>
                <a:cs typeface="Arial" charset="0"/>
              </a:rPr>
              <a:t>分比</a:t>
            </a:r>
            <a:endParaRPr lang="en-US" sz="1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473919" y="3065583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高被引论文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277777" y="3106260"/>
            <a:ext cx="158432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与工业合作论文</a:t>
            </a:r>
            <a:endParaRPr lang="en-US" altLang="zh-CN" sz="1000" dirty="0" smtClean="0">
              <a:solidFill>
                <a:srgbClr val="FF66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FF6600"/>
                </a:solidFill>
                <a:cs typeface="Arial" charset="0"/>
              </a:rPr>
              <a:t>所占百分比</a:t>
            </a:r>
            <a:endParaRPr lang="en-US" sz="1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92292" y="2221150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国际合作论文所占百分比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92292" y="2662394"/>
            <a:ext cx="1584325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zh-CN" altLang="en-US" sz="1000" dirty="0" smtClean="0">
                <a:solidFill>
                  <a:srgbClr val="4B4B4B"/>
                </a:solidFill>
                <a:cs typeface="Arial" charset="0"/>
              </a:rPr>
              <a:t>国际合作论文量</a:t>
            </a:r>
            <a:endParaRPr lang="en-US" sz="1000" dirty="0" smtClean="0">
              <a:solidFill>
                <a:srgbClr val="4B4B4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677554" y="5893037"/>
            <a:ext cx="1728788" cy="461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 smtClean="0">
                <a:solidFill>
                  <a:srgbClr val="4B4B4B"/>
                </a:solidFill>
                <a:latin typeface="黑体" pitchFamily="49" charset="-122"/>
                <a:ea typeface="黑体" pitchFamily="49" charset="-122"/>
              </a:rPr>
              <a:t>标准化指标</a:t>
            </a:r>
            <a:endParaRPr lang="en-US" dirty="0" smtClean="0">
              <a:solidFill>
                <a:srgbClr val="4B4B4B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将不同研究人员组合在一起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Content Placeholder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3150" y="2020094"/>
            <a:ext cx="700087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许丽艳教授论文学科分布（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Content Placeholder 6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个学科的被引频次（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Content Placeholder 6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>
                <a:solidFill>
                  <a:srgbClr val="4B4B4B"/>
                </a:solidFill>
              </a:rPr>
              <a:pPr/>
              <a:t>63</a:t>
            </a:fld>
            <a:endParaRPr lang="en-US">
              <a:solidFill>
                <a:srgbClr val="4B4B4B"/>
              </a:solidFill>
            </a:endParaRPr>
          </a:p>
        </p:txBody>
      </p:sp>
      <p:sp>
        <p:nvSpPr>
          <p:cNvPr id="6" name="TextBox 5">
            <a:hlinkClick r:id="" action="ppaction://hlinkshowjump?jump=nextslide" highlightClick="1"/>
          </p:cNvPr>
          <p:cNvSpPr txBox="1"/>
          <p:nvPr/>
        </p:nvSpPr>
        <p:spPr>
          <a:xfrm>
            <a:off x="876843" y="1803291"/>
            <a:ext cx="2560320" cy="2560320"/>
          </a:xfrm>
          <a:prstGeom prst="hear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Knowledge Black" pitchFamily="34" charset="0"/>
              </a:rPr>
              <a:t>4</a:t>
            </a:r>
            <a:endParaRPr lang="en-US" sz="9600" dirty="0">
              <a:solidFill>
                <a:schemeClr val="bg1"/>
              </a:solidFill>
              <a:latin typeface="Knowledge Black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1419" y="1935463"/>
            <a:ext cx="4625639" cy="17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-1714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59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9431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4003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8575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3147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4000"/>
              </a:lnSpc>
              <a:buClr>
                <a:srgbClr val="FF8000"/>
              </a:buClr>
              <a:buFontTx/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Knowledge Medium"/>
              </a:rPr>
              <a:t>合作分析</a:t>
            </a:r>
            <a:endParaRPr lang="en-US" sz="4800" dirty="0">
              <a:solidFill>
                <a:schemeClr val="tx2"/>
              </a:solidFill>
              <a:latin typeface="Knowledg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合作最多的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家机构（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Content Placeholder 6" descr="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合作最多的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家机构的</a:t>
            </a:r>
            <a:r>
              <a:rPr lang="en-US" altLang="zh-CN" dirty="0" smtClean="0"/>
              <a:t>CNCI</a:t>
            </a:r>
            <a:r>
              <a:rPr lang="zh-CN" altLang="en-US" dirty="0" smtClean="0"/>
              <a:t>值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Content Placeholder 6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临床医学</a:t>
            </a:r>
            <a:r>
              <a:rPr lang="zh-CN" altLang="en-US" dirty="0" smtClean="0"/>
              <a:t>合作最多的</a:t>
            </a:r>
            <a:r>
              <a:rPr lang="en-US" altLang="zh-CN" dirty="0" smtClean="0"/>
              <a:t>20</a:t>
            </a:r>
            <a:r>
              <a:rPr lang="zh-CN" altLang="en-US" dirty="0" smtClean="0"/>
              <a:t>所非中国大陆机构（</a:t>
            </a:r>
            <a:r>
              <a:rPr lang="en-US" altLang="zh-CN" dirty="0" smtClean="0"/>
              <a:t>2005-2015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Content Placeholder 6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同行评议 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平台简介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广东省已有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学科的高校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399" y="1584954"/>
          <a:ext cx="7233313" cy="426721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866283"/>
                <a:gridCol w="3367030"/>
              </a:tblGrid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学校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ESI</a:t>
                      </a:r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学科数量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中山大学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华南理工大学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华南师范大学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暨南大学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华南农业大学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汕头大学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baseline="0" dirty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广东工业大学</a:t>
                      </a:r>
                      <a:endParaRPr lang="zh-CN" altLang="en-US" sz="2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20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广州医科大学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南方医科大学</a:t>
                      </a:r>
                      <a:endParaRPr lang="zh-CN" altLang="en-US" sz="20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广东医学院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  <a:tr h="35560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0" i="0" u="none" strike="noStrike" baseline="0" dirty="0">
                          <a:solidFill>
                            <a:srgbClr val="000000"/>
                          </a:solidFill>
                          <a:latin typeface="+mj-lt"/>
                        </a:rPr>
                        <a:t>深圳大学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汕头大学临床医学全球排名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9" name="Content Placeholder 8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925728"/>
            <a:ext cx="7312025" cy="3770131"/>
          </a:xfr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48152" y="3342290"/>
            <a:ext cx="312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</a:rPr>
              <a:t>1603/3581</a:t>
            </a:r>
            <a:r>
              <a:rPr lang="zh-CN" altLang="en-US" dirty="0" smtClean="0">
                <a:solidFill>
                  <a:srgbClr val="FF6600"/>
                </a:solidFill>
              </a:rPr>
              <a:t>（</a:t>
            </a:r>
            <a:r>
              <a:rPr lang="en-US" altLang="zh-CN" dirty="0" smtClean="0">
                <a:solidFill>
                  <a:srgbClr val="FF6600"/>
                </a:solidFill>
              </a:rPr>
              <a:t>2015</a:t>
            </a:r>
            <a:r>
              <a:rPr lang="zh-CN" altLang="en-US" dirty="0" smtClean="0">
                <a:solidFill>
                  <a:srgbClr val="FF6600"/>
                </a:solidFill>
              </a:rPr>
              <a:t>年</a:t>
            </a:r>
            <a:r>
              <a:rPr lang="en-US" altLang="zh-CN" dirty="0" smtClean="0">
                <a:solidFill>
                  <a:srgbClr val="FF6600"/>
                </a:solidFill>
              </a:rPr>
              <a:t>3</a:t>
            </a:r>
            <a:r>
              <a:rPr lang="zh-CN" altLang="en-US" dirty="0" smtClean="0">
                <a:solidFill>
                  <a:srgbClr val="FF6600"/>
                </a:solidFill>
              </a:rPr>
              <a:t>月更新）</a:t>
            </a:r>
            <a:endParaRPr lang="zh-CN" alt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663" y="3731172"/>
            <a:ext cx="3457903" cy="383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</a:rPr>
              <a:t>1797/4417</a:t>
            </a:r>
            <a:r>
              <a:rPr lang="zh-CN" altLang="en-US" dirty="0" smtClean="0">
                <a:solidFill>
                  <a:srgbClr val="FF6600"/>
                </a:solidFill>
              </a:rPr>
              <a:t>（</a:t>
            </a:r>
            <a:r>
              <a:rPr lang="en-US" altLang="zh-CN" dirty="0" smtClean="0">
                <a:solidFill>
                  <a:srgbClr val="FF6600"/>
                </a:solidFill>
              </a:rPr>
              <a:t>2014</a:t>
            </a:r>
            <a:r>
              <a:rPr lang="zh-CN" altLang="en-US" dirty="0" smtClean="0">
                <a:solidFill>
                  <a:srgbClr val="FF6600"/>
                </a:solidFill>
              </a:rPr>
              <a:t>年</a:t>
            </a:r>
            <a:r>
              <a:rPr lang="en-US" altLang="zh-CN" dirty="0" smtClean="0">
                <a:solidFill>
                  <a:srgbClr val="FF6600"/>
                </a:solidFill>
              </a:rPr>
              <a:t>1</a:t>
            </a:r>
            <a:r>
              <a:rPr lang="zh-CN" altLang="en-US" dirty="0" smtClean="0">
                <a:solidFill>
                  <a:srgbClr val="FF6600"/>
                </a:solidFill>
              </a:rPr>
              <a:t>月更新）</a:t>
            </a:r>
            <a:endParaRPr lang="zh-CN" alt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同行评议 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平台简介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汕头大学化学全球排名</a:t>
            </a:r>
            <a:endParaRPr lang="zh-CN" altLang="en-US" dirty="0"/>
          </a:p>
        </p:txBody>
      </p:sp>
      <p:pic>
        <p:nvPicPr>
          <p:cNvPr id="5" name="Content Placeholder 4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2041892"/>
            <a:ext cx="7312025" cy="3537804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8152" y="3421117"/>
            <a:ext cx="357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</a:rPr>
              <a:t>984/1095</a:t>
            </a:r>
            <a:r>
              <a:rPr lang="zh-CN" altLang="en-US" dirty="0" smtClean="0">
                <a:solidFill>
                  <a:srgbClr val="FF6600"/>
                </a:solidFill>
              </a:rPr>
              <a:t>（</a:t>
            </a:r>
            <a:r>
              <a:rPr lang="en-US" altLang="zh-CN" dirty="0" smtClean="0">
                <a:solidFill>
                  <a:srgbClr val="FF6600"/>
                </a:solidFill>
              </a:rPr>
              <a:t>2015</a:t>
            </a:r>
            <a:r>
              <a:rPr lang="zh-CN" altLang="en-US" dirty="0" smtClean="0">
                <a:solidFill>
                  <a:srgbClr val="FF6600"/>
                </a:solidFill>
              </a:rPr>
              <a:t>年</a:t>
            </a:r>
            <a:r>
              <a:rPr lang="en-US" altLang="zh-CN" dirty="0" smtClean="0">
                <a:solidFill>
                  <a:srgbClr val="FF6600"/>
                </a:solidFill>
              </a:rPr>
              <a:t>3</a:t>
            </a:r>
            <a:r>
              <a:rPr lang="zh-CN" altLang="en-US" dirty="0" smtClean="0">
                <a:solidFill>
                  <a:srgbClr val="FF6600"/>
                </a:solidFill>
              </a:rPr>
              <a:t>月更新）</a:t>
            </a:r>
            <a:endParaRPr lang="zh-CN" alt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193" y="3762703"/>
            <a:ext cx="357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6600"/>
                </a:solidFill>
              </a:rPr>
              <a:t>960/1111</a:t>
            </a:r>
            <a:r>
              <a:rPr lang="zh-CN" altLang="en-US" dirty="0" smtClean="0">
                <a:solidFill>
                  <a:srgbClr val="FF6600"/>
                </a:solidFill>
              </a:rPr>
              <a:t>（</a:t>
            </a:r>
            <a:r>
              <a:rPr lang="en-US" altLang="zh-CN" dirty="0" smtClean="0">
                <a:solidFill>
                  <a:srgbClr val="FF6600"/>
                </a:solidFill>
              </a:rPr>
              <a:t>2014</a:t>
            </a:r>
            <a:r>
              <a:rPr lang="zh-CN" altLang="en-US" dirty="0" smtClean="0">
                <a:solidFill>
                  <a:srgbClr val="FF6600"/>
                </a:solidFill>
              </a:rPr>
              <a:t>年</a:t>
            </a:r>
            <a:r>
              <a:rPr lang="en-US" altLang="zh-CN" dirty="0" smtClean="0">
                <a:solidFill>
                  <a:srgbClr val="FF6600"/>
                </a:solidFill>
              </a:rPr>
              <a:t>1</a:t>
            </a:r>
            <a:r>
              <a:rPr lang="zh-CN" altLang="en-US" dirty="0" smtClean="0">
                <a:solidFill>
                  <a:srgbClr val="FF6600"/>
                </a:solidFill>
              </a:rPr>
              <a:t>月更新）</a:t>
            </a:r>
            <a:endParaRPr lang="zh-CN" alt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汕头大学进入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全球前</a:t>
            </a:r>
            <a:r>
              <a:rPr lang="en-US" altLang="zh-CN" dirty="0" smtClean="0"/>
              <a:t>1%</a:t>
            </a:r>
            <a:r>
              <a:rPr lang="zh-CN" altLang="en-US" dirty="0" smtClean="0"/>
              <a:t>的学科预测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（最新）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11" name="图表 3"/>
          <p:cNvGraphicFramePr>
            <a:graphicFrameLocks/>
          </p:cNvGraphicFramePr>
          <p:nvPr/>
        </p:nvGraphicFramePr>
        <p:xfrm>
          <a:off x="0" y="1466193"/>
          <a:ext cx="9144000" cy="485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月份预测数据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5" name="图表 3"/>
          <p:cNvGraphicFramePr>
            <a:graphicFrameLocks noGrp="1"/>
          </p:cNvGraphicFramePr>
          <p:nvPr>
            <p:ph idx="1"/>
          </p:nvPr>
        </p:nvGraphicFramePr>
        <p:xfrm>
          <a:off x="1" y="1525588"/>
          <a:ext cx="8954814" cy="473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2497" y="1671144"/>
            <a:ext cx="107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6600"/>
                </a:solidFill>
              </a:rPr>
              <a:t>-0.77%</a:t>
            </a:r>
            <a:endParaRPr lang="zh-CN" alt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篇来自于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年的</a:t>
            </a:r>
            <a:r>
              <a:rPr lang="en-US" altLang="zh-CN" dirty="0" smtClean="0"/>
              <a:t>ESI</a:t>
            </a:r>
            <a:r>
              <a:rPr lang="zh-CN" altLang="en-US" dirty="0" smtClean="0"/>
              <a:t>高被引论文</a:t>
            </a:r>
            <a:endParaRPr lang="zh-CN" altLang="en-US" dirty="0"/>
          </a:p>
        </p:txBody>
      </p:sp>
      <p:pic>
        <p:nvPicPr>
          <p:cNvPr id="5" name="Content Placeholder 4" descr="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647715"/>
            <a:ext cx="7312025" cy="4326157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8745" y="2475186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材料科学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9255" y="3715407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微生物学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9255" y="4519448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微生物学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0787" y="5512676"/>
            <a:ext cx="145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微生物学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论文被引频次基线</a:t>
            </a:r>
            <a:endParaRPr lang="zh-CN" altLang="en-US" dirty="0"/>
          </a:p>
        </p:txBody>
      </p:sp>
      <p:pic>
        <p:nvPicPr>
          <p:cNvPr id="5" name="Content Placeholder 4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828872"/>
            <a:ext cx="7312025" cy="3963843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高被引论文和热点论文（</a:t>
            </a:r>
            <a:r>
              <a:rPr lang="en-US" altLang="zh-CN" dirty="0" smtClean="0"/>
              <a:t>Top Paper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7" name="Content Placeholder 6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651" y="1534318"/>
            <a:ext cx="3910805" cy="782161"/>
          </a:xfrm>
          <a:ln>
            <a:solidFill>
              <a:srgbClr val="FF996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9640" y="249936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2005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01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01</a:t>
            </a:r>
            <a:r>
              <a:rPr lang="zh-CN" altLang="en-US" sz="2400" dirty="0" smtClean="0"/>
              <a:t>日</a:t>
            </a:r>
            <a:r>
              <a:rPr lang="en-US" altLang="zh-CN" sz="2400" dirty="0" smtClean="0"/>
              <a:t>-2015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06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30</a:t>
            </a:r>
            <a:r>
              <a:rPr lang="zh-CN" altLang="en-US" sz="2400" dirty="0" smtClean="0"/>
              <a:t>日期间，同学科、同出版年被引次数排在全球前</a:t>
            </a:r>
            <a:r>
              <a:rPr lang="en-US" altLang="zh-CN" sz="2400" dirty="0" smtClean="0"/>
              <a:t>1%</a:t>
            </a:r>
            <a:r>
              <a:rPr lang="zh-CN" altLang="en-US" sz="2400" dirty="0" smtClean="0"/>
              <a:t>的论文。</a:t>
            </a:r>
            <a:endParaRPr lang="zh-CN" altLang="en-US" sz="2400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24" y="3636644"/>
            <a:ext cx="3913632" cy="782726"/>
          </a:xfrm>
          <a:prstGeom prst="rect">
            <a:avLst/>
          </a:prstGeom>
          <a:ln>
            <a:solidFill>
              <a:srgbClr val="FF996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0120" y="4572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近两年发表，在最近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个月中被引用的次数进入某学科</a:t>
            </a:r>
            <a:r>
              <a:rPr lang="en-US" altLang="zh-CN" sz="2400" dirty="0" smtClean="0"/>
              <a:t>0.1%</a:t>
            </a:r>
            <a:r>
              <a:rPr lang="zh-CN" altLang="en-US" sz="2400" dirty="0" smtClean="0"/>
              <a:t>的论文。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汕头大学的</a:t>
            </a:r>
            <a:r>
              <a:rPr lang="en-US" altLang="zh-CN" dirty="0" smtClean="0"/>
              <a:t>Top Paper</a:t>
            </a:r>
            <a:endParaRPr lang="zh-CN" altLang="en-US" dirty="0"/>
          </a:p>
        </p:txBody>
      </p:sp>
      <p:pic>
        <p:nvPicPr>
          <p:cNvPr id="5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603819"/>
            <a:ext cx="7312025" cy="3310363"/>
          </a:xfrm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8744" y="4997667"/>
            <a:ext cx="290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en-US" altLang="zh-CN" dirty="0" smtClean="0"/>
              <a:t>146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zh-CN" altLang="en-US" dirty="0" smtClean="0"/>
              <a:t>化学学科全球前</a:t>
            </a:r>
            <a:r>
              <a:rPr lang="en-US" altLang="zh-CN" dirty="0" smtClean="0"/>
              <a:t>0.01%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大纲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77</a:t>
            </a:fld>
            <a:endParaRPr lang="en-US"/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>
            <a:off x="5013960" y="3108960"/>
            <a:ext cx="3840480" cy="3032760"/>
            <a:chOff x="2598" y="1633"/>
            <a:chExt cx="3013" cy="2455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2598" y="1971"/>
              <a:ext cx="1205" cy="897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3850" y="1661"/>
              <a:ext cx="1319" cy="1149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2737" y="2807"/>
              <a:ext cx="1172" cy="619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>
              <a:off x="3799" y="3345"/>
              <a:ext cx="541" cy="554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gray">
            <a:xfrm>
              <a:off x="4931" y="1633"/>
              <a:ext cx="680" cy="606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gray">
            <a:xfrm>
              <a:off x="5039" y="2119"/>
              <a:ext cx="502" cy="343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gray">
            <a:xfrm>
              <a:off x="4960" y="2312"/>
              <a:ext cx="341" cy="335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gray">
            <a:xfrm>
              <a:off x="4697" y="2415"/>
              <a:ext cx="322" cy="444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4786" y="2530"/>
              <a:ext cx="98" cy="101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gray">
            <a:xfrm>
              <a:off x="4862" y="2576"/>
              <a:ext cx="65" cy="103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gray">
            <a:xfrm>
              <a:off x="4797" y="2704"/>
              <a:ext cx="394" cy="253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gray">
            <a:xfrm>
              <a:off x="4883" y="2893"/>
              <a:ext cx="337" cy="26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gray">
            <a:xfrm>
              <a:off x="4237" y="3524"/>
              <a:ext cx="464" cy="350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gray">
            <a:xfrm>
              <a:off x="4575" y="3569"/>
              <a:ext cx="457" cy="376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gray">
            <a:xfrm>
              <a:off x="4937" y="3347"/>
              <a:ext cx="254" cy="321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gray">
            <a:xfrm>
              <a:off x="5028" y="3146"/>
              <a:ext cx="234" cy="251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gray">
            <a:xfrm>
              <a:off x="3646" y="2453"/>
              <a:ext cx="806" cy="680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gray">
            <a:xfrm>
              <a:off x="4540" y="2570"/>
              <a:ext cx="198" cy="412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gray">
            <a:xfrm>
              <a:off x="3380" y="2664"/>
              <a:ext cx="756" cy="524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gray">
            <a:xfrm>
              <a:off x="4222" y="2678"/>
              <a:ext cx="161" cy="269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gray">
            <a:xfrm>
              <a:off x="3818" y="3024"/>
              <a:ext cx="744" cy="544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gray">
            <a:xfrm>
              <a:off x="4309" y="3144"/>
              <a:ext cx="253" cy="268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gray">
            <a:xfrm>
              <a:off x="4293" y="2657"/>
              <a:ext cx="302" cy="517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gray">
            <a:xfrm>
              <a:off x="4548" y="2849"/>
              <a:ext cx="356" cy="317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gray">
            <a:xfrm>
              <a:off x="4820" y="2945"/>
              <a:ext cx="288" cy="332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gray">
            <a:xfrm>
              <a:off x="4185" y="3351"/>
              <a:ext cx="354" cy="329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gray">
            <a:xfrm>
              <a:off x="4500" y="3273"/>
              <a:ext cx="326" cy="367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gray">
            <a:xfrm>
              <a:off x="4783" y="3247"/>
              <a:ext cx="283" cy="384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gray">
            <a:xfrm>
              <a:off x="4463" y="3073"/>
              <a:ext cx="449" cy="274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gray">
            <a:xfrm>
              <a:off x="5224" y="3516"/>
              <a:ext cx="92" cy="223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gray">
            <a:xfrm>
              <a:off x="4520" y="3951"/>
              <a:ext cx="150" cy="13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4821" y="3707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4739" y="3758"/>
              <a:ext cx="54" cy="53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>
              <a:spAutoFit/>
            </a:bodyPr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gray">
            <a:xfrm>
              <a:off x="5180" y="3110"/>
              <a:ext cx="55" cy="50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64008" tIns="64008" rIns="45720" bIns="64008" anchor="ctr"/>
            <a:lstStyle/>
            <a:p>
              <a:endParaRPr lang="en-US" dirty="0"/>
            </a:p>
          </p:txBody>
        </p:sp>
      </p:grpSp>
      <p:sp>
        <p:nvSpPr>
          <p:cNvPr id="42" name="AgendaText"/>
          <p:cNvSpPr>
            <a:spLocks noChangeArrowheads="1"/>
          </p:cNvSpPr>
          <p:nvPr/>
        </p:nvSpPr>
        <p:spPr bwMode="auto">
          <a:xfrm>
            <a:off x="876987" y="166116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同行评议 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&amp; 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定量分析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3" name="AgendaText"/>
          <p:cNvSpPr>
            <a:spLocks noChangeArrowheads="1"/>
          </p:cNvSpPr>
          <p:nvPr/>
        </p:nvSpPr>
        <p:spPr bwMode="auto">
          <a:xfrm>
            <a:off x="919294" y="2447544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en-US" altLang="zh-CN" sz="2000" b="1" baseline="30000" dirty="0" smtClean="0">
                <a:solidFill>
                  <a:schemeClr val="bg1"/>
                </a:solidFill>
                <a:ea typeface="宋体" pitchFamily="2" charset="-122"/>
              </a:rPr>
              <a:t>TM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平台简介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4" name="AgendaText"/>
          <p:cNvSpPr>
            <a:spLocks noChangeArrowheads="1"/>
          </p:cNvSpPr>
          <p:nvPr/>
        </p:nvSpPr>
        <p:spPr bwMode="auto">
          <a:xfrm>
            <a:off x="893909" y="3233928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B&amp;A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AgendaText"/>
          <p:cNvSpPr>
            <a:spLocks noChangeArrowheads="1"/>
          </p:cNvSpPr>
          <p:nvPr/>
        </p:nvSpPr>
        <p:spPr bwMode="auto">
          <a:xfrm>
            <a:off x="885448" y="4020312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bg1"/>
                </a:solidFill>
                <a:ea typeface="宋体" pitchFamily="2" charset="-122"/>
              </a:rPr>
              <a:t>ESI</a:t>
            </a: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8" name="AgendaText"/>
          <p:cNvSpPr>
            <a:spLocks noChangeArrowheads="1"/>
          </p:cNvSpPr>
          <p:nvPr/>
        </p:nvSpPr>
        <p:spPr bwMode="auto">
          <a:xfrm>
            <a:off x="902370" y="4806696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InCites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JCR</a:t>
            </a:r>
            <a:r>
              <a:rPr lang="zh-CN" altLang="en-US" sz="2000" b="1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应用实例</a:t>
            </a:r>
            <a:endParaRPr lang="en-US" altLang="zh-CN" sz="2000" b="1" dirty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</p:txBody>
      </p:sp>
      <p:sp>
        <p:nvSpPr>
          <p:cNvPr id="49" name="AgendaText"/>
          <p:cNvSpPr>
            <a:spLocks noChangeArrowheads="1"/>
          </p:cNvSpPr>
          <p:nvPr/>
        </p:nvSpPr>
        <p:spPr bwMode="auto">
          <a:xfrm>
            <a:off x="910831" y="5593080"/>
            <a:ext cx="7310306" cy="535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182880" tIns="0" rIns="91440" bIns="0" anchor="ctr"/>
          <a:lstStyle/>
          <a:p>
            <a:pPr algn="l" defTabSz="895350">
              <a:spcBef>
                <a:spcPct val="100000"/>
              </a:spcBef>
              <a:buClr>
                <a:schemeClr val="tx2"/>
              </a:buClr>
            </a:pPr>
            <a:r>
              <a:rPr lang="zh-CN" altLang="en-US" sz="2000" b="1" dirty="0" smtClean="0">
                <a:solidFill>
                  <a:schemeClr val="bg1"/>
                </a:solidFill>
                <a:ea typeface="宋体" pitchFamily="2" charset="-122"/>
              </a:rPr>
              <a:t>小结</a:t>
            </a:r>
            <a:endParaRPr lang="en-US" altLang="zh-CN" sz="2000" b="1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将文章投向指定的</a:t>
            </a:r>
            <a:r>
              <a:rPr lang="en-US" altLang="zh-CN" dirty="0" smtClean="0"/>
              <a:t>ESI</a:t>
            </a:r>
            <a:r>
              <a:rPr lang="zh-CN" altLang="en-US" dirty="0" smtClean="0"/>
              <a:t>学科（</a:t>
            </a:r>
            <a:r>
              <a:rPr lang="en-US" altLang="zh-CN" dirty="0" smtClean="0"/>
              <a:t>e.g. </a:t>
            </a:r>
            <a:r>
              <a:rPr lang="zh-CN" altLang="en-US" dirty="0" smtClean="0"/>
              <a:t>临床医学）</a:t>
            </a:r>
            <a:endParaRPr lang="zh-CN" altLang="en-US" dirty="0"/>
          </a:p>
        </p:txBody>
      </p:sp>
      <p:pic>
        <p:nvPicPr>
          <p:cNvPr id="5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562403"/>
            <a:ext cx="7312025" cy="44967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材料科学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9" name="Content Placeholder 8" descr="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</a:t>
            </a:r>
            <a:r>
              <a:rPr lang="zh-CN" altLang="en-US" dirty="0" smtClean="0"/>
              <a:t>平台简介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24"/>
          <a:stretch>
            <a:fillRect/>
          </a:stretch>
        </p:blipFill>
        <p:spPr bwMode="auto">
          <a:xfrm>
            <a:off x="917575" y="1954855"/>
            <a:ext cx="7312025" cy="371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材料科学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生物和生物化学</a:t>
            </a:r>
            <a:r>
              <a:rPr lang="zh-CN" altLang="en-US" dirty="0" smtClean="0"/>
              <a:t>高被引论文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生物和生物化学</a:t>
            </a:r>
            <a:r>
              <a:rPr lang="zh-CN" altLang="en-US" dirty="0" smtClean="0"/>
              <a:t>高被引论文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5263" y="1525588"/>
            <a:ext cx="6096648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化学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微生物学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微生物学</a:t>
            </a:r>
            <a:r>
              <a:rPr lang="zh-CN" altLang="en-US" dirty="0" smtClean="0"/>
              <a:t>高被引论文最多的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</a:t>
            </a:r>
            <a:r>
              <a:rPr lang="zh-CN" altLang="en-US" dirty="0" smtClean="0"/>
              <a:t>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植物学和动物学</a:t>
            </a:r>
            <a:r>
              <a:rPr lang="zh-CN" altLang="en-US" dirty="0" smtClean="0"/>
              <a:t>高</a:t>
            </a:r>
            <a:r>
              <a:rPr lang="zh-CN" altLang="en-US" dirty="0" smtClean="0"/>
              <a:t>被引论</a:t>
            </a:r>
            <a:r>
              <a:rPr lang="zh-CN" altLang="en-US" dirty="0" smtClean="0"/>
              <a:t>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</a:t>
            </a:r>
            <a:r>
              <a:rPr lang="zh-CN" altLang="en-US" dirty="0" smtClean="0"/>
              <a:t>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</a:t>
            </a:r>
            <a:r>
              <a:rPr lang="zh-CN" altLang="en-US" dirty="0" smtClean="0"/>
              <a:t>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7" name="Content Placeholder 6" descr="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植物学和动物学</a:t>
            </a:r>
            <a:r>
              <a:rPr lang="zh-CN" altLang="en-US" dirty="0" smtClean="0"/>
              <a:t>高被引论文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</a:t>
            </a:r>
            <a:r>
              <a:rPr lang="zh-CN" altLang="en-US" dirty="0" smtClean="0"/>
              <a:t>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</a:t>
            </a:r>
            <a:r>
              <a:rPr lang="zh-CN" altLang="en-US" dirty="0" smtClean="0"/>
              <a:t>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高</a:t>
            </a:r>
            <a:r>
              <a:rPr lang="zh-CN" altLang="en-US" dirty="0" smtClean="0"/>
              <a:t>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InCites: B&amp;A</a:t>
            </a:r>
            <a:r>
              <a:rPr lang="zh-CN" altLang="en-US" dirty="0" smtClean="0"/>
              <a:t>界面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575" y="1584117"/>
            <a:ext cx="7312025" cy="4453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</a:t>
            </a:r>
            <a:r>
              <a:rPr lang="zh-CN" altLang="en-US" dirty="0" smtClean="0"/>
              <a:t>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数学</a:t>
            </a:r>
            <a:r>
              <a:rPr lang="zh-CN" altLang="en-US" dirty="0" smtClean="0"/>
              <a:t>高</a:t>
            </a:r>
            <a:r>
              <a:rPr lang="zh-CN" altLang="en-US" dirty="0" smtClean="0"/>
              <a:t>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</a:t>
            </a:r>
            <a:r>
              <a:rPr lang="zh-CN" altLang="en-US" dirty="0" smtClean="0"/>
              <a:t>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高</a:t>
            </a:r>
            <a:r>
              <a:rPr lang="zh-CN" altLang="en-US" dirty="0" smtClean="0"/>
              <a:t>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</a:t>
            </a:r>
            <a:r>
              <a:rPr lang="zh-CN" altLang="en-US" dirty="0" smtClean="0"/>
              <a:t>录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工程学</a:t>
            </a:r>
            <a:r>
              <a:rPr lang="zh-CN" altLang="en-US" dirty="0" smtClean="0"/>
              <a:t>高</a:t>
            </a:r>
            <a:r>
              <a:rPr lang="zh-CN" altLang="en-US" dirty="0" smtClean="0"/>
              <a:t>被引论文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最多的</a:t>
            </a:r>
            <a:r>
              <a:rPr lang="en-US" altLang="zh-CN" dirty="0" smtClean="0"/>
              <a:t>11-20</a:t>
            </a:r>
            <a:r>
              <a:rPr lang="zh-CN" altLang="en-US" dirty="0" smtClean="0"/>
              <a:t>本期刊（</a:t>
            </a:r>
            <a:r>
              <a:rPr lang="en-US" altLang="zh-CN" dirty="0" smtClean="0"/>
              <a:t>2010-2015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Content Placeholder 4" descr="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0786" y="1525588"/>
            <a:ext cx="6085603" cy="457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24"/>
          <a:stretch>
            <a:fillRect/>
          </a:stretch>
        </p:blipFill>
        <p:spPr bwMode="auto">
          <a:xfrm>
            <a:off x="917575" y="1954855"/>
            <a:ext cx="7312025" cy="371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06F9-0D9A-48B7-AA01-49B0574C1CB0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18464" y="3542117"/>
            <a:ext cx="8382000" cy="635745"/>
          </a:xfrm>
        </p:spPr>
        <p:txBody>
          <a:bodyPr/>
          <a:lstStyle/>
          <a:p>
            <a:pPr algn="ctr"/>
            <a:r>
              <a:rPr lang="zh-CN" altLang="en-US" dirty="0" smtClean="0"/>
              <a:t>祝汕头大学早日步入国际知名高水平大学之列！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6238"/>
            <a:ext cx="8439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2310" y="4586331"/>
            <a:ext cx="6040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Clr>
                <a:srgbClr val="FF8000"/>
              </a:buClr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客户支持联系方式：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ea typeface="宋体" pitchFamily="2" charset="-122"/>
            </a:endParaRPr>
          </a:p>
          <a:p>
            <a:pPr>
              <a:lnSpc>
                <a:spcPct val="100000"/>
              </a:lnSpc>
              <a:buClr>
                <a:srgbClr val="FF8000"/>
              </a:buClr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北京市海淀区科学院南路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2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号 融科资讯中心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C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座北楼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610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室</a:t>
            </a:r>
          </a:p>
          <a:p>
            <a:pPr>
              <a:lnSpc>
                <a:spcPct val="100000"/>
              </a:lnSpc>
              <a:buClr>
                <a:srgbClr val="FF8000"/>
              </a:buClr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电话：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4008 822 031</a:t>
            </a:r>
          </a:p>
          <a:p>
            <a:pPr>
              <a:lnSpc>
                <a:spcPct val="100000"/>
              </a:lnSpc>
              <a:buClr>
                <a:srgbClr val="FF8000"/>
              </a:buClr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邮箱：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  <a:hlinkClick r:id="rId3"/>
              </a:rPr>
              <a:t>ts.support.china@thomsonreuters.com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宋体" pitchFamily="2" charset="-122"/>
              </a:rPr>
              <a:t> </a:t>
            </a:r>
          </a:p>
          <a:p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</a:rPr>
              <a:t>                    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omsonReuters">
  <a:themeElements>
    <a:clrScheme name="SC PPT v2 4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8000"/>
      </a:accent1>
      <a:accent2>
        <a:srgbClr val="DC0A0A"/>
      </a:accent2>
      <a:accent3>
        <a:srgbClr val="FFFFFF"/>
      </a:accent3>
      <a:accent4>
        <a:srgbClr val="3F3F3F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Susan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 PPT v2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omsonReuters" id="{CC0269E4-5FB4-4394-AFDA-37AAD497BE08}" vid="{0FB792CC-5AD5-409D-A54E-E37440B09087}"/>
    </a:ext>
  </a:extLst>
</a:theme>
</file>

<file path=ppt/theme/theme2.xml><?xml version="1.0" encoding="utf-8"?>
<a:theme xmlns:a="http://schemas.openxmlformats.org/drawingml/2006/main" name="F+R Strategy PPT Template - Dividers v16">
  <a:themeElements>
    <a:clrScheme name="1_TRM Strategy 20100504 - Plain Divider - Blue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M Strategy 20100504 - Plain Divider - Blue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M Strategy 20100504 - Plain Divider - Blue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M Strategy 20100504 - Plain Divider - Blue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M Strategy 20100504 - Plain Divider - Blue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M Strategy 20100504 - Plain Divider - Blue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ThomsonReuters</Template>
  <TotalTime>3250</TotalTime>
  <Words>2756</Words>
  <Application>Microsoft Office PowerPoint</Application>
  <PresentationFormat>On-screen Show (4:3)</PresentationFormat>
  <Paragraphs>465</Paragraphs>
  <Slides>94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1_ThomsonReuters</vt:lpstr>
      <vt:lpstr>F+R Strategy PPT Template - Dividers v16</vt:lpstr>
      <vt:lpstr>think-cell Slide</vt:lpstr>
      <vt:lpstr>InCitesTM平台助力科研管理与决策</vt:lpstr>
      <vt:lpstr>大纲</vt:lpstr>
      <vt:lpstr>大纲</vt:lpstr>
      <vt:lpstr>同行评议 &amp; 定量分析</vt:lpstr>
      <vt:lpstr>定量分析指标演化</vt:lpstr>
      <vt:lpstr>更多指标，更多角度</vt:lpstr>
      <vt:lpstr>大纲</vt:lpstr>
      <vt:lpstr>InCites平台简介</vt:lpstr>
      <vt:lpstr>InCites: B&amp;A界面</vt:lpstr>
      <vt:lpstr>InCites: B&amp;A的数据与指标</vt:lpstr>
      <vt:lpstr>InCites: B&amp;A可以帮助我们</vt:lpstr>
      <vt:lpstr>InCites: ESI界面</vt:lpstr>
      <vt:lpstr>InCites: ESI的数据与指标</vt:lpstr>
      <vt:lpstr>22个ESI 学科</vt:lpstr>
      <vt:lpstr>InCites: ESI可以帮助您解决</vt:lpstr>
      <vt:lpstr>InCites: JCR的界面</vt:lpstr>
      <vt:lpstr>InCites: JCR的数据与指标</vt:lpstr>
      <vt:lpstr>InCites: JCR可以帮助</vt:lpstr>
      <vt:lpstr>大纲</vt:lpstr>
      <vt:lpstr>Slide 20</vt:lpstr>
      <vt:lpstr>论文数量最多的10个ESI学科（2005-2015）</vt:lpstr>
      <vt:lpstr>Slide 22</vt:lpstr>
      <vt:lpstr>论文数量最多的10个学科的CNCI值 （2005-2015）</vt:lpstr>
      <vt:lpstr>论文数量最多的10个学科的 被引次数排名前1%论文百分比（2005-2015）</vt:lpstr>
      <vt:lpstr>论文数量最多的10个学科的 被引次数排名前10%论文百分比 （2005-2015）</vt:lpstr>
      <vt:lpstr>论文数量最多的10个学科的 国际合作论文百分比（2005-2015）</vt:lpstr>
      <vt:lpstr>Slide 27</vt:lpstr>
      <vt:lpstr>同地区高校ESI学科</vt:lpstr>
      <vt:lpstr>同地区院校临床医学论文数量（2005-2015）</vt:lpstr>
      <vt:lpstr>同地区院校临床医学论文篇均被引次数（2005-2015）</vt:lpstr>
      <vt:lpstr>同地区高校化学论文数量（2005-2015）</vt:lpstr>
      <vt:lpstr>同地区高校化学论文数量年代趋势 （2005-2015）</vt:lpstr>
      <vt:lpstr>同地区高校化学CNCI（2005-2015）</vt:lpstr>
      <vt:lpstr>化学被引次数排名前1%的论文百分比 （2005-2015）</vt:lpstr>
      <vt:lpstr>化学被引次数排名前10%的论文百分比 （2005-2015）</vt:lpstr>
      <vt:lpstr>工程学论文数量（2005-2015）</vt:lpstr>
      <vt:lpstr>工程学CNCI（2005-2015）</vt:lpstr>
      <vt:lpstr>工程学被引次数排名前10%的论文百分比（2005-2015）</vt:lpstr>
      <vt:lpstr>数学论文数量（2005-2015）</vt:lpstr>
      <vt:lpstr>数学CNCI值（2005-2015）</vt:lpstr>
      <vt:lpstr>数学被引次数排名前1%的论文百分比 （2005-2015）</vt:lpstr>
      <vt:lpstr>数学被引次数排名前10%的论文百分比 （2005-2015）</vt:lpstr>
      <vt:lpstr>Slide 43</vt:lpstr>
      <vt:lpstr>临床医学论文数量Top10研究人员 （2005-2015）</vt:lpstr>
      <vt:lpstr>临床医学被引频次Top10研究人员 （2005-2015）</vt:lpstr>
      <vt:lpstr>化学论文数量Top10研究人员 （2005-2015）</vt:lpstr>
      <vt:lpstr>化学被引频次Top10研究人员 （2005-2015）</vt:lpstr>
      <vt:lpstr>材料科学论文数量Top10研究人员 （2005-2015）</vt:lpstr>
      <vt:lpstr>材料科学被引频次Top10研究人员 （2005-2015）</vt:lpstr>
      <vt:lpstr>生物学和生物化学论文数量Top10研究人员 （2005-2015）</vt:lpstr>
      <vt:lpstr>生物学和生物化学被引频次Top10研究人员 （2005-2015）</vt:lpstr>
      <vt:lpstr>微生物学论文数量Top10研究人员 （2005-2015）</vt:lpstr>
      <vt:lpstr>微生物学被引频次Top10研究人员 （2005-2015）</vt:lpstr>
      <vt:lpstr>植物和动物学论文数量Top10研究人员 （2005-2015）</vt:lpstr>
      <vt:lpstr>植物和动物学被引频次Top10研究人员 （2005-2015）</vt:lpstr>
      <vt:lpstr>数学论文数量Top10研究人员 （2005-2015）</vt:lpstr>
      <vt:lpstr>数学论文被引频次Top10研究人员 （2005-2015）</vt:lpstr>
      <vt:lpstr>工程学论文数量Top10研究人员 （2005-2015）</vt:lpstr>
      <vt:lpstr>工程学被引频次Top10研究人员 （2005-2015）</vt:lpstr>
      <vt:lpstr>将不同研究人员组合在一起</vt:lpstr>
      <vt:lpstr>许丽艳教授论文学科分布（2005-2015）</vt:lpstr>
      <vt:lpstr>5个学科的被引频次（2005-2015）</vt:lpstr>
      <vt:lpstr>Slide 63</vt:lpstr>
      <vt:lpstr>临床医学合作最多的20家机构（2005-2015）</vt:lpstr>
      <vt:lpstr>临床医学合作最多的20家机构的CNCI值（2005-2015）</vt:lpstr>
      <vt:lpstr>临床医学合作最多的20所非中国大陆机构（2005-2015）</vt:lpstr>
      <vt:lpstr>大纲</vt:lpstr>
      <vt:lpstr>广东省已有ESI学科的高校</vt:lpstr>
      <vt:lpstr>汕头大学临床医学全球排名</vt:lpstr>
      <vt:lpstr>汕头大学化学全球排名</vt:lpstr>
      <vt:lpstr>汕头大学进入ESI全球前1%的学科预测 （最新）</vt:lpstr>
      <vt:lpstr>3月份预测数据</vt:lpstr>
      <vt:lpstr>4篇来自于2005年的ESI高被引论文</vt:lpstr>
      <vt:lpstr>论文被引频次基线</vt:lpstr>
      <vt:lpstr>高被引论文和热点论文（Top Paper）</vt:lpstr>
      <vt:lpstr>汕头大学的Top Paper</vt:lpstr>
      <vt:lpstr>大纲</vt:lpstr>
      <vt:lpstr>将文章投向指定的ESI学科（e.g. 临床医学）</vt:lpstr>
      <vt:lpstr>收录材料科学高被引论文最多的10本期刊（2010-2015）</vt:lpstr>
      <vt:lpstr>收录材料科学高被引论文最多的11-20本期刊（2010-2015）</vt:lpstr>
      <vt:lpstr>收录生物和生物化学高被引论文 最多的10本期刊（2010-2015）</vt:lpstr>
      <vt:lpstr>收录生物和生物化学高被引论文 最多的11-20本期刊（2010-2015）</vt:lpstr>
      <vt:lpstr>收录化学高被引论文最多的10本期刊 （2010-2015）</vt:lpstr>
      <vt:lpstr>收录化学高被引论文最多的11-20本期刊（2010-2015）</vt:lpstr>
      <vt:lpstr>收录微生物学高被引论文最多的10本期刊 （2010-2015）</vt:lpstr>
      <vt:lpstr>收录微生物学高被引论文最多的11-20本期刊（2010-2015）</vt:lpstr>
      <vt:lpstr>收录植物学和动物学高被引论文 最多的10本期刊（2010-2015）</vt:lpstr>
      <vt:lpstr>收录植物学和动物学高被引论文 最多的11-20本期刊（2010-2015）</vt:lpstr>
      <vt:lpstr>收录数学高被引论文 最多的10本期刊（2010-2015）</vt:lpstr>
      <vt:lpstr>收录数学高被引论文 最多的11-20本期刊（2010-2015）</vt:lpstr>
      <vt:lpstr>收录工程学高被引论文 最多的10本期刊（2010-2015）</vt:lpstr>
      <vt:lpstr>收录工程学高被引论文 最多的11-20本期刊（2010-2015）</vt:lpstr>
      <vt:lpstr>小结</vt:lpstr>
      <vt:lpstr>祝汕头大学早日步入国际知名高水平大学之列！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Yingying Susan He</dc:creator>
  <cp:lastModifiedBy>Peng LUO</cp:lastModifiedBy>
  <cp:revision>806</cp:revision>
  <dcterms:created xsi:type="dcterms:W3CDTF">2014-12-16T02:44:39Z</dcterms:created>
  <dcterms:modified xsi:type="dcterms:W3CDTF">2015-10-31T14:21:31Z</dcterms:modified>
</cp:coreProperties>
</file>