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9"/>
  </p:notesMasterIdLst>
  <p:sldIdLst>
    <p:sldId id="258" r:id="rId5"/>
    <p:sldId id="291" r:id="rId6"/>
    <p:sldId id="400" r:id="rId7"/>
    <p:sldId id="530" r:id="rId8"/>
    <p:sldId id="491" r:id="rId9"/>
    <p:sldId id="489" r:id="rId10"/>
    <p:sldId id="490" r:id="rId11"/>
    <p:sldId id="492" r:id="rId12"/>
    <p:sldId id="493" r:id="rId13"/>
    <p:sldId id="494" r:id="rId14"/>
    <p:sldId id="295" r:id="rId15"/>
    <p:sldId id="296" r:id="rId16"/>
    <p:sldId id="297" r:id="rId17"/>
    <p:sldId id="352" r:id="rId18"/>
    <p:sldId id="354" r:id="rId19"/>
    <p:sldId id="355" r:id="rId20"/>
    <p:sldId id="497" r:id="rId21"/>
    <p:sldId id="498" r:id="rId22"/>
    <p:sldId id="499" r:id="rId23"/>
    <p:sldId id="500" r:id="rId24"/>
    <p:sldId id="501" r:id="rId25"/>
    <p:sldId id="468" r:id="rId26"/>
    <p:sldId id="502" r:id="rId27"/>
    <p:sldId id="434" r:id="rId28"/>
    <p:sldId id="516" r:id="rId29"/>
    <p:sldId id="519" r:id="rId30"/>
    <p:sldId id="513" r:id="rId31"/>
    <p:sldId id="517" r:id="rId32"/>
    <p:sldId id="520" r:id="rId33"/>
    <p:sldId id="518" r:id="rId34"/>
    <p:sldId id="527" r:id="rId35"/>
    <p:sldId id="529" r:id="rId36"/>
    <p:sldId id="445" r:id="rId37"/>
    <p:sldId id="484" r:id="rId38"/>
    <p:sldId id="339" r:id="rId39"/>
    <p:sldId id="521" r:id="rId40"/>
    <p:sldId id="522" r:id="rId41"/>
    <p:sldId id="526" r:id="rId42"/>
    <p:sldId id="525" r:id="rId43"/>
    <p:sldId id="454" r:id="rId44"/>
    <p:sldId id="455" r:id="rId45"/>
    <p:sldId id="456" r:id="rId46"/>
    <p:sldId id="457" r:id="rId47"/>
    <p:sldId id="458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F0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7" autoAdjust="0"/>
    <p:restoredTop sz="96213" autoAdjust="0"/>
  </p:normalViewPr>
  <p:slideViewPr>
    <p:cSldViewPr snapToGrid="0" snapToObjects="1">
      <p:cViewPr>
        <p:scale>
          <a:sx n="66" d="100"/>
          <a:sy n="66" d="100"/>
        </p:scale>
        <p:origin x="-131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72CE7-C814-6941-9824-6BD55B1D995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8D33-9B86-474C-AAA9-C60A3E15D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23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0247A3B-8D8A-4FDB-A771-34DAFF3ADC48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>
                <a:latin typeface="Arial" charset="0"/>
              </a:rPr>
              <a:t>ebrary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mtClean="0">
                <a:latin typeface="Arial" charset="0"/>
              </a:rPr>
              <a:t>Page </a:t>
            </a:r>
            <a:fld id="{A6C08237-6213-4741-9CAF-38B46FAE7929}" type="slidenum">
              <a:rPr lang="en-US" altLang="zh-CN" smtClean="0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Ebrary</a:t>
            </a:r>
            <a:r>
              <a:rPr lang="zh-CN" altLang="en-US" smtClean="0"/>
              <a:t>收录书籍的内容和质量是值得信任的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33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72B34F3-1BE4-40F3-841F-774E99DC5192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34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0247A3B-8D8A-4FDB-A771-34DAFF3ADC48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D449F37-14C1-468B-91C7-7487C6650695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35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36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38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39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40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41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0247A3B-8D8A-4FDB-A771-34DAFF3ADC48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5307EAF-7B8A-45CD-A859-F37775DCE625}" type="slidenum">
              <a:rPr lang="en-US" altLang="zh-CN" smtClean="0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5307EAF-7B8A-45CD-A859-F37775DCE625}" type="slidenum">
              <a:rPr lang="en-US" altLang="zh-CN" smtClean="0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AC247CF-A84E-48F3-921D-83BC04FE469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B045AB7-C347-41E7-A3B0-8289FE368846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CA7E2EF-48E7-4915-8043-B7A03A56B39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zh-CN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5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61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5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0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41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4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5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8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6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3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868695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6799263" y="0"/>
            <a:ext cx="2357437" cy="1433512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192838" y="0"/>
            <a:ext cx="2963862" cy="1169987"/>
          </a:xfrm>
          <a:prstGeom prst="rtTriangle">
            <a:avLst/>
          </a:prstGeom>
          <a:solidFill>
            <a:schemeClr val="accent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12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4" y="207799"/>
            <a:ext cx="10477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7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4995E3C3-16BF-4441-8EBD-AEC322A2A832}" type="datetimeFigureOut">
              <a:rPr lang="en-US" smtClean="0"/>
              <a:pPr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leo Regular"/>
                <a:ea typeface="+mn-ea"/>
                <a:cs typeface="+mn-cs"/>
              </a:defRPr>
            </a:lvl1pPr>
          </a:lstStyle>
          <a:p>
            <a:fld id="{85AEF935-81FE-8242-9805-AE3C9200D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2234390"/>
            <a:ext cx="9143998" cy="462360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2115572"/>
            <a:ext cx="9143998" cy="474242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2561139"/>
            <a:ext cx="9143998" cy="429686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4" y="761999"/>
            <a:ext cx="3327717" cy="12266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084353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5074692"/>
            <a:ext cx="7772400" cy="86111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4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097628"/>
            <a:ext cx="9155139" cy="4835169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4" y="810816"/>
            <a:ext cx="9155139" cy="490289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424377"/>
            <a:ext cx="9155140" cy="48500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970439"/>
            <a:ext cx="7772400" cy="9903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686869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4" r:id="rId3"/>
    <p:sldLayoutId id="2147483690" r:id="rId4"/>
    <p:sldLayoutId id="2147483693" r:id="rId5"/>
    <p:sldLayoutId id="2147483691" r:id="rId6"/>
    <p:sldLayoutId id="2147483695" r:id="rId7"/>
    <p:sldLayoutId id="2147483696" r:id="rId8"/>
    <p:sldLayoutId id="2147483697" r:id="rId9"/>
    <p:sldLayoutId id="2147483699" r:id="rId10"/>
    <p:sldLayoutId id="2147483698" r:id="rId11"/>
    <p:sldLayoutId id="2147483700" r:id="rId12"/>
    <p:sldLayoutId id="2147483668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76" r:id="rId19"/>
    <p:sldLayoutId id="2147483709" r:id="rId20"/>
    <p:sldLayoutId id="2147483710" r:id="rId21"/>
    <p:sldLayoutId id="2147483706" r:id="rId22"/>
    <p:sldLayoutId id="2147483707" r:id="rId23"/>
    <p:sldLayoutId id="2147483708" r:id="rId24"/>
    <p:sldLayoutId id="2147483682" r:id="rId25"/>
    <p:sldLayoutId id="2147483681" r:id="rId26"/>
    <p:sldLayoutId id="2147483711" r:id="rId27"/>
    <p:sldLayoutId id="2147483712" r:id="rId28"/>
    <p:sldLayoutId id="2147483713" r:id="rId29"/>
    <p:sldLayoutId id="2147483714" r:id="rId30"/>
    <p:sldLayoutId id="2147483687" r:id="rId3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eo 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loc.gov/catdir/cpso/lcc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go.proquest.com/preferences-cn/updat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0171"/>
            <a:ext cx="6792686" cy="705892"/>
          </a:xfrm>
        </p:spPr>
        <p:txBody>
          <a:bodyPr/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获取全球研究信息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PRL 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ebrary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788" y="5120184"/>
            <a:ext cx="7772400" cy="861115"/>
          </a:xfrm>
        </p:spPr>
        <p:txBody>
          <a:bodyPr/>
          <a:lstStyle/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王剑飞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jim.wang@proquest.com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0822"/>
            <a:ext cx="1708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Version </a:t>
            </a:r>
            <a:r>
              <a:rPr 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201509</a:t>
            </a:r>
          </a:p>
        </p:txBody>
      </p:sp>
    </p:spTree>
    <p:extLst>
      <p:ext uri="{BB962C8B-B14F-4D97-AF65-F5344CB8AC3E}">
        <p14:creationId xmlns:p14="http://schemas.microsoft.com/office/powerpoint/2010/main" val="133572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9144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Ebrary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学术电子书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910771"/>
            <a:ext cx="6506936" cy="5638800"/>
          </a:xfrm>
        </p:spPr>
        <p:txBody>
          <a:bodyPr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来自全球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多家著名出版机构等，例如：大学出版社：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MIT Press; Yale Univ. Press; Princeton Univ. Press; Harvard Univ. Press; Oxford Univ. Press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Stanford Univ. Press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等；专业出版商：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Elsevier;  Springer;  Emerald; Sage;  Taylor &amp; Francis;  Wiley-Blackwell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等；学术出版商：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CABI Publishing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Academies Press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资源构成：到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ebrary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的综合学术类收藏（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Academic Collection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）中，收录了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万多册的电子图书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78" y="1451429"/>
            <a:ext cx="2582822" cy="392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5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13"/>
            <a:ext cx="8534400" cy="6589487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访问方式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检索三要素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PRL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4.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Ebrary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5.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出版物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6.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检索定题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0" indent="0"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94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1.ProQuest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访问方式</a:t>
            </a:r>
            <a:endParaRPr 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05603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控制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http://search.proquest.com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1575"/>
            <a:ext cx="1390650" cy="14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65061"/>
            <a:ext cx="1390650" cy="1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52650" y="3660547"/>
            <a:ext cx="6477000" cy="83099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Mobile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移动设备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控制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3"/>
              </a:rPr>
              <a:t>search.proquest.com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64095"/>
            <a:ext cx="9144000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注：远程访问，可通过</a:t>
            </a:r>
            <a:r>
              <a:rPr lang="en-US" altLang="zh-C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VPN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endParaRPr lang="en-US" altLang="zh-CN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或创建个人帐号，实现短期远程访问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61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8099310" cy="8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leo Bold" charset="0"/>
                <a:ea typeface="ＭＳ Ｐゴシック" charset="0"/>
              </a:defRPr>
            </a:lvl9pPr>
          </a:lstStyle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移动设备自适应界面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829"/>
            <a:ext cx="4238171" cy="60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42" y="827313"/>
            <a:ext cx="4338241" cy="60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84" y="827312"/>
            <a:ext cx="4227116" cy="60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124822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2.ProQuest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检索三要素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3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华文楷体" pitchFamily="2" charset="-122"/>
              <a:ea typeface="华文楷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942" y="1439107"/>
            <a:ext cx="2532971" cy="2270114"/>
            <a:chOff x="1446284" y="1783825"/>
            <a:chExt cx="1611541" cy="143229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Hexagon 6"/>
            <p:cNvSpPr/>
            <p:nvPr/>
          </p:nvSpPr>
          <p:spPr>
            <a:xfrm>
              <a:off x="1446284" y="1832799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/>
            <p:nvPr/>
          </p:nvSpPr>
          <p:spPr>
            <a:xfrm>
              <a:off x="1617607" y="1783825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3200" kern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检索词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1323" y="1423613"/>
            <a:ext cx="2532971" cy="2192493"/>
            <a:chOff x="1368035" y="1475653"/>
            <a:chExt cx="1611541" cy="138332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Hexagon 9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算符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68779" y="4004688"/>
            <a:ext cx="2532971" cy="2192493"/>
            <a:chOff x="1368035" y="1475653"/>
            <a:chExt cx="1611541" cy="1383322"/>
          </a:xfrm>
          <a:solidFill>
            <a:schemeClr val="accent4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Hexagon 12"/>
            <p:cNvSpPr/>
            <p:nvPr/>
          </p:nvSpPr>
          <p:spPr>
            <a:xfrm>
              <a:off x="1368035" y="1475653"/>
              <a:ext cx="1611541" cy="138332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rgbClr val="C000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4" name="Hexagon 4"/>
            <p:cNvSpPr/>
            <p:nvPr/>
          </p:nvSpPr>
          <p:spPr>
            <a:xfrm>
              <a:off x="1617607" y="1689882"/>
              <a:ext cx="1112397" cy="9548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检索字段</a:t>
              </a:r>
              <a:endParaRPr lang="en-US" sz="32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检索要素</a:t>
            </a:r>
            <a:endParaRPr lang="en-US" altLang="zh-CN" sz="36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09018"/>
              </p:ext>
            </p:extLst>
          </p:nvPr>
        </p:nvGraphicFramePr>
        <p:xfrm>
          <a:off x="0" y="914402"/>
          <a:ext cx="914400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30514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算符</a:t>
                      </a:r>
                      <a:endParaRPr lang="en-US" altLang="zh-CN" sz="20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/>
                      <a:endParaRPr lang="en-US" altLang="zh-CN" sz="2000" b="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algn="l" rtl="0" fontAlgn="ctr"/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and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与，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or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或</a:t>
                      </a:r>
                      <a:r>
                        <a:rPr lang="en-US" altLang="zh-CN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,not</a:t>
                      </a:r>
                      <a:r>
                        <a:rPr lang="zh-CN" altLang="en-US" sz="2000" b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非，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near/n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pre/n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带排序位置算符，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“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   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”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词组准确匹配，</a:t>
                      </a:r>
                      <a:r>
                        <a:rPr 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EXACT 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精确匹配，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*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截词符，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?</a:t>
                      </a:r>
                      <a:r>
                        <a:rPr lang="zh-CN" altLang="en-US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替代符</a:t>
                      </a:r>
                      <a:r>
                        <a:rPr lang="en-US" altLang="zh-CN" sz="20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algn="l" rtl="0" fontAlgn="ctr"/>
                      <a:endParaRPr lang="en-US" sz="2000" b="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/>
                </a:tc>
              </a:tr>
              <a:tr h="1618074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字段</a:t>
                      </a:r>
                      <a:endParaRPr lang="en-US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200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通用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: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Ti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标题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Su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主题词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文摘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altLang="zh-CN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FT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全文，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AU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作者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AF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机构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Pub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出版物名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en-US" sz="2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Pb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出版商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ISSN, ISS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期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VOL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卷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, </a:t>
                      </a:r>
                      <a:r>
                        <a:rPr lang="zh-CN" alt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等 </a:t>
                      </a:r>
                      <a:r>
                        <a:rPr lang="en-US" sz="200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各数据库特色字段举例：</a:t>
                      </a:r>
                      <a:endParaRPr lang="en-US" altLang="zh-CN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342900" marR="0" indent="-3429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PRL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特色字段：</a:t>
                      </a:r>
                      <a:r>
                        <a:rPr 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NAICS</a:t>
                      </a:r>
                      <a:r>
                        <a:rPr lang="zh-CN" altLang="en-US" sz="20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 Unicode MS" panose="020B0604020202020204" pitchFamily="34" charset="-122"/>
                        </a:rPr>
                        <a:t>北美产业分类体系代码，等</a:t>
                      </a:r>
                      <a:endParaRPr lang="en-US" altLang="zh-CN" sz="2000" u="none" strike="noStrike" kern="12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  <a:p>
                      <a:pPr marL="0" algn="l" defTabSz="457200" rtl="0" eaLnBrk="1" fontAlgn="ctr" latinLnBrk="0" hangingPunct="1"/>
                      <a:endParaRPr lang="en-US" sz="2000" u="none" strike="noStrike" kern="12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4" marR="9524" marT="9525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4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3"/>
          <p:cNvSpPr>
            <a:spLocks noGrp="1"/>
          </p:cNvSpPr>
          <p:nvPr>
            <p:ph idx="1"/>
          </p:nvPr>
        </p:nvSpPr>
        <p:spPr>
          <a:xfrm>
            <a:off x="0" y="0"/>
            <a:ext cx="9144000" cy="86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检索要素举例：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PRL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45"/>
            <a:ext cx="9144000" cy="621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941457" y="1698176"/>
            <a:ext cx="1999343" cy="443048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486" y="3519717"/>
            <a:ext cx="4800600" cy="156966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选择具体数据库，高级检索页会显示主要检索字段，也提供在线帮助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86427" y="1603830"/>
            <a:ext cx="1426030" cy="52251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954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PRL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全面获取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352"/>
            <a:ext cx="9143999" cy="623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27317" y="1473201"/>
            <a:ext cx="7053941" cy="69305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7317" y="3218542"/>
            <a:ext cx="1349826" cy="38825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691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泛到精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PRL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33488"/>
            <a:ext cx="9164638" cy="43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57714" y="3141224"/>
            <a:ext cx="1814286" cy="64793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2602" y="2438995"/>
            <a:ext cx="2525487" cy="41775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3433" y="1323709"/>
            <a:ext cx="4800600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最新的研究文献清单、研究</a:t>
            </a:r>
            <a:r>
              <a:rPr lang="zh-CN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内容、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出版物</a:t>
            </a:r>
            <a:r>
              <a:rPr lang="zh-CN" altLang="en-U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154"/>
            <a:ext cx="4943475" cy="3068846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83" y="3789154"/>
            <a:ext cx="5067300" cy="3068846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8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PRL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准确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92456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894285" y="2138268"/>
            <a:ext cx="2119086" cy="921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2342" y="4639395"/>
            <a:ext cx="1886857" cy="921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7657" y="3562177"/>
            <a:ext cx="4357914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选择检索字段，添加检索限制条件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4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885"/>
            <a:ext cx="9144000" cy="568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2173" y="2521854"/>
            <a:ext cx="8316686" cy="109220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157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027"/>
            <a:ext cx="9144000" cy="57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96686" y="1534883"/>
            <a:ext cx="8316686" cy="74386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67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PRL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命令行检索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按需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62000"/>
            <a:ext cx="916463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9371" y="2946178"/>
            <a:ext cx="6712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ti,ab,su</a:t>
            </a:r>
            <a:r>
              <a:rPr 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(Jane </a:t>
            </a:r>
            <a:r>
              <a:rPr 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near/1 </a:t>
            </a:r>
            <a:r>
              <a:rPr lang="en-US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austen</a:t>
            </a:r>
            <a:r>
              <a:rPr 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and </a:t>
            </a:r>
            <a:r>
              <a:rPr lang="en-US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emma</a:t>
            </a:r>
            <a:r>
              <a:rPr 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"Point of View</a:t>
            </a:r>
            <a:r>
              <a:rPr 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endParaRPr 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307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56"/>
            <a:ext cx="9144000" cy="644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3142" y="1161143"/>
            <a:ext cx="8215087" cy="82731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93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平台检索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ebrary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762000"/>
            <a:ext cx="100965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44058" y="3503890"/>
            <a:ext cx="1661885" cy="52822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8" y="3367313"/>
            <a:ext cx="10096499" cy="386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-130628" y="3995736"/>
            <a:ext cx="4513942" cy="302917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057" y="4759784"/>
            <a:ext cx="5688921" cy="1077218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点击链接后，将定位到</a:t>
            </a:r>
            <a:r>
              <a:rPr lang="en-US" altLang="zh-CN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ebrary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独立平台上操作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4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066800"/>
          </a:xfrm>
        </p:spPr>
        <p:txBody>
          <a:bodyPr/>
          <a:lstStyle/>
          <a:p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ebrary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电子书来源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来自</a:t>
            </a:r>
            <a:r>
              <a:rPr lang="en-US" altLang="zh-CN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1000</a:t>
            </a:r>
            <a:r>
              <a:rPr lang="zh-CN" altLang="zh-CN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多家全球著名的学术、商业和专业出版社</a:t>
            </a:r>
            <a:endParaRPr lang="zh-CN" altLang="en-US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 Unicode MS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8288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1152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27193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6114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5486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9800"/>
            <a:ext cx="5562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114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39147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790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8765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3152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01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Ebrary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平台电子书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86"/>
            <a:ext cx="9143999" cy="626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281714" y="3759197"/>
            <a:ext cx="4862286" cy="258354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eaLnBrk="0" hangingPunct="0">
              <a:spcBef>
                <a:spcPct val="0"/>
              </a:spcBef>
              <a:buFontTx/>
              <a:buNone/>
              <a:defRPr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latin typeface="Arial" charset="0"/>
                <a:ea typeface="MS PGothic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无</a:t>
            </a:r>
            <a:r>
              <a:rPr lang="en-US" altLang="zh-CN" sz="2000" dirty="0" err="1"/>
              <a:t>ebrary</a:t>
            </a:r>
            <a:r>
              <a:rPr lang="zh-CN" altLang="en-US" sz="2000" dirty="0"/>
              <a:t>个人帐户</a:t>
            </a:r>
            <a:endParaRPr lang="en-US" altLang="zh-CN" sz="2000" dirty="0"/>
          </a:p>
          <a:p>
            <a:r>
              <a:rPr lang="zh-CN" altLang="en-US" sz="2000" dirty="0"/>
              <a:t>可检索、在线浏览、复制、打印、保存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创建</a:t>
            </a:r>
            <a:r>
              <a:rPr lang="en-US" altLang="zh-CN" sz="2000" dirty="0" err="1"/>
              <a:t>ebrary</a:t>
            </a:r>
            <a:r>
              <a:rPr lang="zh-CN" altLang="en-US" sz="2000" dirty="0"/>
              <a:t>个人帐户的必要性</a:t>
            </a:r>
            <a:endParaRPr lang="en-US" altLang="zh-CN" sz="2000" dirty="0"/>
          </a:p>
          <a:p>
            <a:r>
              <a:rPr lang="zh-CN" altLang="en-US" sz="2000" dirty="0"/>
              <a:t>整本借阅、下载书单、检索定题、在线书架管理等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创建</a:t>
            </a:r>
            <a:r>
              <a:rPr lang="en-US" altLang="en-US" sz="2000" dirty="0"/>
              <a:t>Adobe</a:t>
            </a:r>
            <a:r>
              <a:rPr lang="zh-CN" altLang="en-US" sz="2000" dirty="0"/>
              <a:t>个人帐户的必要性</a:t>
            </a:r>
            <a:endParaRPr lang="en-US" altLang="zh-CN" sz="2000" dirty="0"/>
          </a:p>
          <a:p>
            <a:r>
              <a:rPr lang="zh-CN" altLang="en-US" sz="2000" dirty="0"/>
              <a:t>阅读整本借阅电子书（利用计算机或移动设备）</a:t>
            </a:r>
            <a:endParaRPr lang="en-US" altLang="zh-CN" sz="2000" dirty="0"/>
          </a:p>
        </p:txBody>
      </p:sp>
      <p:sp>
        <p:nvSpPr>
          <p:cNvPr id="8" name="Up Arrow 7"/>
          <p:cNvSpPr/>
          <p:nvPr/>
        </p:nvSpPr>
        <p:spPr>
          <a:xfrm>
            <a:off x="8449583" y="1567543"/>
            <a:ext cx="537029" cy="508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8000" y="3396341"/>
            <a:ext cx="3773714" cy="33092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96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288"/>
            <a:ext cx="9042400" cy="59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-1933" y="1873404"/>
            <a:ext cx="572181" cy="223882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2" y="1606798"/>
            <a:ext cx="1567543" cy="30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5" y="2004033"/>
            <a:ext cx="4086679" cy="44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03875" y="1340192"/>
            <a:ext cx="5238526" cy="533212"/>
          </a:xfrm>
          <a:prstGeom prst="roundRect">
            <a:avLst>
              <a:gd name="adj" fmla="val 39497"/>
            </a:avLst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33" y="0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电子书在线阅读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70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Ebrary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高级检索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0" y="4038600"/>
            <a:ext cx="3821113" cy="53498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可选择字段进行检索</a:t>
            </a:r>
            <a:endParaRPr lang="en-US" altLang="en-US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8000" y="4914900"/>
            <a:ext cx="6022975" cy="15621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Dewey Decimal</a:t>
            </a:r>
            <a:r>
              <a:rPr lang="zh-CN" altLang="en-US" sz="1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杜威分类号 可参考</a:t>
            </a:r>
            <a:endParaRPr lang="en-US" altLang="zh-CN" sz="1800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http://en.wikipedia.org/wiki/List_of_Dewey_Decimal_classes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LC</a:t>
            </a:r>
            <a:r>
              <a:rPr lang="zh-CN" altLang="en-US" sz="1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国会图书馆分类号 可参考</a:t>
            </a:r>
            <a:endParaRPr lang="en-US" altLang="zh-CN" sz="1800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hlinkClick r:id="rId4"/>
              </a:rPr>
              <a:t>http://www.loc.gov/catdir/cpso/lcco/</a:t>
            </a:r>
            <a:r>
              <a:rPr lang="zh-CN" altLang="en-US" sz="1800" b="1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endParaRPr lang="en-US" altLang="zh-CN" sz="1800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07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撰写论文或研究考虑的问题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99"/>
            <a:ext cx="9144000" cy="54065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需要哪些资料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数据库、出版物类型、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类型等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如何选题？（最新的研究课题等）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关注的研究领域及研究状态？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所关注的研究课题及研究状态？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29" y="1902842"/>
            <a:ext cx="1857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271707"/>
            <a:ext cx="9144000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正确的</a:t>
            </a: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资源可以快速回答你以上问题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9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543"/>
            <a:ext cx="9042400" cy="63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002971"/>
            <a:ext cx="4746171" cy="82731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" y="1364341"/>
            <a:ext cx="1741714" cy="4136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069769"/>
            <a:ext cx="8636000" cy="994231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109026"/>
            <a:ext cx="2264229" cy="49711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0703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出版物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95086"/>
            <a:ext cx="9164638" cy="63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5474" y="2242514"/>
            <a:ext cx="3204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language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4179"/>
            <a:ext cx="9144000" cy="42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196" y="3012664"/>
            <a:ext cx="2463233" cy="338813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19829" y="3012663"/>
            <a:ext cx="5334000" cy="338813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0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出版物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761999"/>
            <a:ext cx="9164638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-20638" y="953537"/>
            <a:ext cx="9019495" cy="54389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3111" y="912656"/>
            <a:ext cx="4357914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刊物定题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20638" y="3894391"/>
            <a:ext cx="9019495" cy="123009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5511" y="4115352"/>
            <a:ext cx="4357914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刊中检索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20638" y="5423544"/>
            <a:ext cx="9019495" cy="122130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5511" y="5432144"/>
            <a:ext cx="4357914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卷期浏览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检索定题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自动获取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238"/>
            <a:ext cx="9144000" cy="624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228115" y="2129112"/>
            <a:ext cx="1669142" cy="213808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151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0638" y="0"/>
            <a:ext cx="8458201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检索定题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自动获取</a:t>
            </a:r>
            <a:endParaRPr lang="en-US" altLang="zh-CN" sz="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879475"/>
            <a:ext cx="4839381" cy="597852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79474"/>
            <a:ext cx="5486400" cy="597852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6228" y="4580766"/>
            <a:ext cx="4357914" cy="58477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电邮获取，</a:t>
            </a:r>
            <a:r>
              <a:rPr lang="en-US" altLang="zh-C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RSS</a:t>
            </a: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推送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3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0"/>
            <a:ext cx="5943600" cy="6858000"/>
          </a:xfrm>
        </p:spPr>
        <p:txBody>
          <a:bodyPr/>
          <a:lstStyle/>
          <a:p>
            <a:pPr marL="514350" indent="-514350">
              <a:buFont typeface="Wingdings" pitchFamily="2" charset="2"/>
              <a:buNone/>
            </a:pP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 algn="ctr">
              <a:buFont typeface="Wingdings" pitchFamily="2" charset="2"/>
              <a:buNone/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讲座内容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资源介绍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44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zh-CN" altLang="en-US" sz="4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4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514350" indent="-514350">
              <a:buFont typeface="Wingdings" pitchFamily="2" charset="2"/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16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检索结果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的研究信息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739"/>
            <a:ext cx="9144000" cy="618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57941" y="5307695"/>
            <a:ext cx="2757715" cy="144144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9199" y="2847524"/>
            <a:ext cx="1676402" cy="505276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9757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在线浏览 </a:t>
            </a: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检索结果页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036"/>
            <a:ext cx="9144000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6128" y="2165778"/>
            <a:ext cx="3913414" cy="138499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文摘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索引，全文，参考文献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引用人，注：各检索结果存在区别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156608"/>
            <a:ext cx="8458200" cy="2921905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969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文章页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2491" y="3265665"/>
            <a:ext cx="2293253" cy="558800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5744" y="4720708"/>
            <a:ext cx="3849916" cy="1384995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提供全文获取格式，</a:t>
            </a:r>
            <a:endParaRPr lang="en-US" altLang="zh-CN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如果是文摘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索引记录则全文定位方式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32603" y="3581326"/>
            <a:ext cx="1872341" cy="558800"/>
          </a:xfrm>
          <a:prstGeom prst="roundRect">
            <a:avLst/>
          </a:prstGeom>
          <a:noFill/>
          <a:ln w="920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latin typeface="Roboto Regular"/>
              <a:cs typeface="Roboto Regular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4040326"/>
            <a:ext cx="6545943" cy="64951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29118" y="3251200"/>
            <a:ext cx="950688" cy="558800"/>
          </a:xfrm>
          <a:prstGeom prst="roundRect">
            <a:avLst/>
          </a:prstGeom>
          <a:noFill/>
          <a:ln w="920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5539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文献处理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0" y="638630"/>
            <a:ext cx="9176090" cy="621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010401" y="2670627"/>
            <a:ext cx="2024742" cy="43542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10400" y="3106055"/>
            <a:ext cx="2024742" cy="3106057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212" y="5271218"/>
            <a:ext cx="4557486" cy="954107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可批量生成格式引文，电邮，打印，导出，保存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63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85200" cy="85521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endParaRPr 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62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57576" y="1503628"/>
            <a:ext cx="1016000" cy="698500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2" name="Freeform 37"/>
          <p:cNvSpPr>
            <a:spLocks/>
          </p:cNvSpPr>
          <p:nvPr/>
        </p:nvSpPr>
        <p:spPr bwMode="auto">
          <a:xfrm rot="2096299" flipH="1" flipV="1">
            <a:off x="2697819" y="2236513"/>
            <a:ext cx="1011811" cy="362692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457200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59291" y="3038346"/>
            <a:ext cx="6720114" cy="3046102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" y="6084448"/>
            <a:ext cx="9144000" cy="657700"/>
          </a:xfrm>
          <a:prstGeom prst="rect">
            <a:avLst/>
          </a:prstGeom>
          <a:solidFill>
            <a:srgbClr val="002060"/>
          </a:solidFill>
          <a:ln w="92075" cmpd="sng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ProQuest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平台提供众多知名数据库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，例如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PRL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等，同时可检索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ebrary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rPr>
              <a:t>电子书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14" y="763230"/>
            <a:ext cx="2822836" cy="2729819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个人账户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9144000" cy="169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636000" y="653141"/>
            <a:ext cx="508000" cy="566058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50200" y="1219199"/>
            <a:ext cx="1193800" cy="754744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0148"/>
            <a:ext cx="9144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" y="4085769"/>
            <a:ext cx="4829629" cy="2010231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29630" y="5130800"/>
            <a:ext cx="1915887" cy="60234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265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7620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个人账户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信息管理</a:t>
            </a:r>
            <a:endParaRPr lang="en-US" altLang="zh-CN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629"/>
            <a:ext cx="9245600" cy="621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5799" y="1560285"/>
            <a:ext cx="5918201" cy="558802"/>
          </a:xfrm>
          <a:prstGeom prst="roundRect">
            <a:avLst/>
          </a:prstGeom>
          <a:noFill/>
          <a:ln w="920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07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68695" cy="1143000"/>
          </a:xfrm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问题？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85875"/>
            <a:ext cx="833437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07576" y="46039"/>
            <a:ext cx="6868695" cy="1143000"/>
          </a:xfrm>
        </p:spPr>
        <p:txBody>
          <a:bodyPr>
            <a:no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更多资讯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1828" y="634222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http://www.proquest.com/APAC-CN/</a:t>
            </a:r>
            <a:endParaRPr lang="en-GB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04" y="4827169"/>
            <a:ext cx="1011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注册获取更多资讯：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http://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  <a:hlinkClick r:id="rId2"/>
              </a:rPr>
              <a:t>go.proquest.com/preferences-cn/update.html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 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8" y="1550357"/>
            <a:ext cx="1667367" cy="16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76" y="3348885"/>
            <a:ext cx="232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培训视频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讯视频搜索</a:t>
            </a:r>
            <a:r>
              <a:rPr lang="en-US" altLang="zh-CN" sz="1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56" y="1573894"/>
            <a:ext cx="1653920" cy="16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54822" y="3362049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230312268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12" y="1613897"/>
            <a:ext cx="1651187" cy="1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49613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官方微信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endParaRPr lang="en-US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71" y="162563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07771" y="3398769"/>
            <a:ext cx="1978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官方微博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ProQuest-China</a:t>
            </a:r>
          </a:p>
        </p:txBody>
      </p:sp>
    </p:spTree>
    <p:extLst>
      <p:ext uri="{BB962C8B-B14F-4D97-AF65-F5344CB8AC3E}">
        <p14:creationId xmlns:p14="http://schemas.microsoft.com/office/powerpoint/2010/main" val="12078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1" y="2433694"/>
            <a:ext cx="7772400" cy="990339"/>
          </a:xfrm>
        </p:spPr>
        <p:txBody>
          <a:bodyPr/>
          <a:lstStyle/>
          <a:p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4719433"/>
            <a:ext cx="7772400" cy="8611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王剑飞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altLang="zh-CN" sz="1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jim.wang@proquest.com</a:t>
            </a:r>
          </a:p>
        </p:txBody>
      </p:sp>
    </p:spTree>
    <p:extLst>
      <p:ext uri="{BB962C8B-B14F-4D97-AF65-F5344CB8AC3E}">
        <p14:creationId xmlns:p14="http://schemas.microsoft.com/office/powerpoint/2010/main" val="19498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0668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从数据库获取答案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跨库检索举例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572"/>
            <a:ext cx="9144000" cy="602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016001" y="1737082"/>
            <a:ext cx="7111997" cy="522514"/>
          </a:xfrm>
          <a:prstGeom prst="roundRect">
            <a:avLst>
              <a:gd name="adj" fmla="val 27941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191659" y="4297540"/>
            <a:ext cx="514120" cy="312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94400" y="2496456"/>
            <a:ext cx="3030132" cy="3304235"/>
          </a:xfrm>
          <a:prstGeom prst="roundRect">
            <a:avLst/>
          </a:prstGeom>
          <a:solidFill>
            <a:srgbClr val="002060"/>
          </a:solidFill>
          <a:ln w="92075" cmpd="sng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zh-CN" sz="2400" dirty="0" smtClean="0">
              <a:latin typeface="Roboto Regular"/>
              <a:cs typeface="Roboto Regular"/>
            </a:endParaRPr>
          </a:p>
          <a:p>
            <a:r>
              <a:rPr lang="zh-CN" altLang="en-US" sz="2400" dirty="0" smtClean="0">
                <a:latin typeface="Roboto Regular"/>
                <a:cs typeface="Roboto Regular"/>
              </a:rPr>
              <a:t>获取广泛信息资源</a:t>
            </a:r>
            <a:endParaRPr lang="en-US" altLang="zh-CN" sz="2400" dirty="0" smtClean="0">
              <a:latin typeface="Roboto Regular"/>
              <a:cs typeface="Roboto Regular"/>
            </a:endParaRPr>
          </a:p>
          <a:p>
            <a:r>
              <a:rPr lang="zh-CN" altLang="en-US" sz="2400" dirty="0" smtClean="0">
                <a:latin typeface="Roboto Regular"/>
                <a:cs typeface="Roboto Regular"/>
              </a:rPr>
              <a:t>便于定位最新研究</a:t>
            </a:r>
            <a:endParaRPr lang="en-US" altLang="zh-CN" sz="2400" dirty="0" smtClean="0">
              <a:latin typeface="Roboto Regular"/>
              <a:cs typeface="Roboto Regular"/>
            </a:endParaRPr>
          </a:p>
          <a:p>
            <a:r>
              <a:rPr lang="zh-CN" altLang="en-US" sz="2400" dirty="0" smtClean="0">
                <a:latin typeface="Roboto Regular"/>
                <a:cs typeface="Roboto Regular"/>
              </a:rPr>
              <a:t>分类查看研究领域</a:t>
            </a:r>
            <a:endParaRPr lang="en-US" altLang="zh-CN" sz="2400" dirty="0" smtClean="0">
              <a:latin typeface="Roboto Regular"/>
              <a:cs typeface="Roboto Regular"/>
            </a:endParaRPr>
          </a:p>
          <a:p>
            <a:r>
              <a:rPr lang="zh-CN" altLang="en-US" sz="2400" dirty="0">
                <a:latin typeface="Roboto Regular"/>
                <a:cs typeface="Roboto Regular"/>
              </a:rPr>
              <a:t>主题查看</a:t>
            </a:r>
            <a:r>
              <a:rPr lang="zh-CN" altLang="en-US" sz="2400" dirty="0" smtClean="0">
                <a:latin typeface="Roboto Regular"/>
                <a:cs typeface="Roboto Regular"/>
              </a:rPr>
              <a:t>研究课题</a:t>
            </a:r>
            <a:endParaRPr lang="en-US" altLang="zh-CN" sz="2400" dirty="0" smtClean="0">
              <a:latin typeface="Roboto Regular"/>
              <a:cs typeface="Roboto Regular"/>
            </a:endParaRPr>
          </a:p>
          <a:p>
            <a:r>
              <a:rPr lang="zh-CN" altLang="en-US" sz="2400" dirty="0" smtClean="0">
                <a:latin typeface="Roboto Regular"/>
                <a:cs typeface="Roboto Regular"/>
              </a:rPr>
              <a:t>等等</a:t>
            </a:r>
            <a:endParaRPr lang="en-US" altLang="zh-CN" sz="2400" dirty="0" smtClean="0">
              <a:latin typeface="Roboto Regular"/>
              <a:cs typeface="Roboto Regular"/>
            </a:endParaRPr>
          </a:p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14" y="834572"/>
            <a:ext cx="2199369" cy="602342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7084"/>
            <a:ext cx="8458200" cy="10668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获取各种专业数据库研究信息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2568" y="6473369"/>
            <a:ext cx="333829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2" y="786054"/>
            <a:ext cx="2257425" cy="6071946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71" y="1389063"/>
            <a:ext cx="6125029" cy="441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3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7084"/>
            <a:ext cx="8458200" cy="10668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获取各种文献类型的研究信息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01596" y="2656110"/>
            <a:ext cx="333829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smtClean="0">
              <a:latin typeface="Roboto Regular"/>
              <a:cs typeface="Roboto Regular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786054"/>
            <a:ext cx="2257425" cy="6071946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1280660"/>
            <a:ext cx="6139543" cy="46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0668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资源资源</a:t>
            </a:r>
            <a:endParaRPr lang="zh-CN" altLang="en-US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31527"/>
              </p:ext>
            </p:extLst>
          </p:nvPr>
        </p:nvGraphicFramePr>
        <p:xfrm>
          <a:off x="14514" y="1778001"/>
          <a:ext cx="8969828" cy="21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486"/>
                <a:gridCol w="3904342"/>
              </a:tblGrid>
              <a:tr h="4136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chemeClr val="bg1"/>
                          </a:solidFill>
                        </a:rPr>
                        <a:t>数据库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出版物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2117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ProQuest Research Library</a:t>
                      </a:r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‎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来自</a:t>
                      </a:r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多家出版机构的</a:t>
                      </a:r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5,900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多种全文期刊</a:t>
                      </a:r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(1100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多种含影响因子</a:t>
                      </a:r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，以及企业研究报告等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21179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Ebrary 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电子书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数据库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来自</a:t>
                      </a:r>
                      <a:r>
                        <a:rPr lang="en-US" altLang="zh-CN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1000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多家出版机构的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CN" altLang="en-US" sz="2000" b="1" kern="1200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万多册的电子图书</a:t>
                      </a:r>
                      <a:endParaRPr lang="en-US" altLang="zh-CN" sz="2000" b="1" kern="1200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8084458" cy="9144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ProQuest Research Library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学术期刊库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8524" y="765628"/>
            <a:ext cx="6348412" cy="609237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综合性学术期刊数据库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涵盖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主题领域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(Ulrich’s)</a:t>
            </a: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来自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多家出版机构，其中包含了主流出版商、学术团体、专业协会、大学出版社，例如：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Emerald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Nature Publishing Group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Wiley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Cambridge University Press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等；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其收录了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多种出版物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多种全文，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1,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多种含影响因子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30" y="1514263"/>
            <a:ext cx="2329770" cy="384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8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-brand-templat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91935"/>
      </a:accent1>
      <a:accent2>
        <a:srgbClr val="24A3A0"/>
      </a:accent2>
      <a:accent3>
        <a:srgbClr val="A9B309"/>
      </a:accent3>
      <a:accent4>
        <a:srgbClr val="5444B9"/>
      </a:accent4>
      <a:accent5>
        <a:srgbClr val="148ED7"/>
      </a:accent5>
      <a:accent6>
        <a:srgbClr val="329D6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Roboto Regular"/>
            <a:cs typeface="Roboto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solidFill>
            <a:schemeClr val="bg1">
              <a:lumMod val="50000"/>
            </a:schemeClr>
          </a:solidFill>
          <a:headEnd type="none"/>
          <a:tailEnd type="triangle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F143357D7F840B5DC50D06ED8C7EA" ma:contentTypeVersion="4" ma:contentTypeDescription="Create a new document." ma:contentTypeScope="" ma:versionID="90f02330f9921ce51767b5a39ab871c1">
  <xsd:schema xmlns:xsd="http://www.w3.org/2001/XMLSchema" xmlns:xs="http://www.w3.org/2001/XMLSchema" xmlns:p="http://schemas.microsoft.com/office/2006/metadata/properties" xmlns:ns1="http://schemas.microsoft.com/sharepoint/v3" xmlns:ns2="137cdf36-ba27-4b38-910a-7bd9ffb267d3" targetNamespace="http://schemas.microsoft.com/office/2006/metadata/properties" ma:root="true" ma:fieldsID="0caf926acad8c330975d3ee308a246ab" ns1:_="" ns2:_="">
    <xsd:import namespace="http://schemas.microsoft.com/sharepoint/v3"/>
    <xsd:import namespace="137cdf36-ba27-4b38-910a-7bd9ffb267d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cdf36-ba27-4b38-910a-7bd9ffb26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8401A3-1430-4EB9-AE42-3EE6167EFF84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37cdf36-ba27-4b38-910a-7bd9ffb267d3"/>
    <ds:schemaRef ds:uri="http://www.w3.org/XML/1998/namespace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391374-24EE-4580-A3B3-866CFF872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37cdf36-ba27-4b38-910a-7bd9ffb267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D23A65-F982-449F-906D-1AF7B6D7B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34131</TotalTime>
  <Words>987</Words>
  <Application>Microsoft Office PowerPoint</Application>
  <PresentationFormat>On-screen Show (4:3)</PresentationFormat>
  <Paragraphs>188</Paragraphs>
  <Slides>44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standard-brand-template</vt:lpstr>
      <vt:lpstr>定位ProQuest 平台, 获取全球研究信息 PRL ebrary数据库</vt:lpstr>
      <vt:lpstr>PowerPoint Presentation</vt:lpstr>
      <vt:lpstr>撰写论文或研究考虑的问题</vt:lpstr>
      <vt:lpstr>ProQuest数据库资源</vt:lpstr>
      <vt:lpstr>从数据库获取答案 – 跨库检索举例</vt:lpstr>
      <vt:lpstr>获取各种专业数据库研究信息</vt:lpstr>
      <vt:lpstr>获取各种文献类型的研究信息</vt:lpstr>
      <vt:lpstr>ProQuest 平台资源资源</vt:lpstr>
      <vt:lpstr>ProQuest Research Library 学术期刊库</vt:lpstr>
      <vt:lpstr>Ebrary 学术电子书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PRL基本检索 – 全面获取</vt:lpstr>
      <vt:lpstr>由泛到精 – 例:从PRL选题</vt:lpstr>
      <vt:lpstr>PRL高级检索 – 准确获取</vt:lpstr>
      <vt:lpstr>PowerPoint Presentation</vt:lpstr>
      <vt:lpstr>PowerPoint Presentation</vt:lpstr>
      <vt:lpstr>PRL命令行检索 – 按需获取</vt:lpstr>
      <vt:lpstr>PowerPoint Presentation</vt:lpstr>
      <vt:lpstr>4. 在ProQuest平台检索ebrary</vt:lpstr>
      <vt:lpstr>ebrary – 电子书来源</vt:lpstr>
      <vt:lpstr>Ebrary平台电子书</vt:lpstr>
      <vt:lpstr>PowerPoint Presentation</vt:lpstr>
      <vt:lpstr>Ebrary平台 – 高级检索</vt:lpstr>
      <vt:lpstr>PowerPoint Presentation</vt:lpstr>
      <vt:lpstr>5. 出版物</vt:lpstr>
      <vt:lpstr>出版物</vt:lpstr>
      <vt:lpstr>6.检索定题 – 自动获取</vt:lpstr>
      <vt:lpstr>检索定题 – 自动获取</vt:lpstr>
      <vt:lpstr>PowerPoint Presentation</vt:lpstr>
      <vt:lpstr>1. 检索结果 – 全面的研究信息</vt:lpstr>
      <vt:lpstr>2. 在线浏览 – 检索结果页</vt:lpstr>
      <vt:lpstr>在线浏览 – 文章页</vt:lpstr>
      <vt:lpstr>3. 文献处理</vt:lpstr>
      <vt:lpstr>4. 个人账户</vt:lpstr>
      <vt:lpstr>个人账户-信息管理</vt:lpstr>
      <vt:lpstr>问题？</vt:lpstr>
      <vt:lpstr>获取ProQuest更多资讯</vt:lpstr>
      <vt:lpstr>谢谢！</vt:lpstr>
    </vt:vector>
  </TitlesOfParts>
  <Company>ProQuest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PPT Styles</dc:title>
  <dc:creator>Kelsey Gibson</dc:creator>
  <cp:lastModifiedBy>Wang, Jim</cp:lastModifiedBy>
  <cp:revision>271</cp:revision>
  <dcterms:created xsi:type="dcterms:W3CDTF">2014-10-28T20:57:18Z</dcterms:created>
  <dcterms:modified xsi:type="dcterms:W3CDTF">2015-11-24T09:16:01Z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0x0101007D4F143357D7F840B5DC50D06ED8C7EA</vt:lpwstr>
  </property>
</Properties>
</file>