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8" r:id="rId3"/>
    <p:sldMasterId id="2147483673" r:id="rId4"/>
    <p:sldMasterId id="2147483678" r:id="rId5"/>
    <p:sldMasterId id="2147483683" r:id="rId6"/>
    <p:sldMasterId id="2147483688" r:id="rId7"/>
    <p:sldMasterId id="2147483693" r:id="rId8"/>
    <p:sldMasterId id="2147483698" r:id="rId9"/>
    <p:sldMasterId id="2147483703" r:id="rId10"/>
    <p:sldMasterId id="2147483708" r:id="rId11"/>
    <p:sldMasterId id="2147483714" r:id="rId12"/>
    <p:sldMasterId id="2147483719" r:id="rId13"/>
    <p:sldMasterId id="2147483724" r:id="rId14"/>
    <p:sldMasterId id="2147483729" r:id="rId15"/>
    <p:sldMasterId id="2147483734" r:id="rId16"/>
    <p:sldMasterId id="2147483739" r:id="rId17"/>
    <p:sldMasterId id="2147483744" r:id="rId18"/>
    <p:sldMasterId id="2147484163" r:id="rId19"/>
    <p:sldMasterId id="2147484311" r:id="rId20"/>
    <p:sldMasterId id="2147484316" r:id="rId21"/>
    <p:sldMasterId id="2147484322" r:id="rId22"/>
    <p:sldMasterId id="2147484327" r:id="rId23"/>
    <p:sldMasterId id="2147484333" r:id="rId24"/>
    <p:sldMasterId id="2147484715" r:id="rId25"/>
    <p:sldMasterId id="2147484917" r:id="rId26"/>
  </p:sldMasterIdLst>
  <p:notesMasterIdLst>
    <p:notesMasterId r:id="rId64"/>
  </p:notesMasterIdLst>
  <p:sldIdLst>
    <p:sldId id="257" r:id="rId27"/>
    <p:sldId id="340" r:id="rId28"/>
    <p:sldId id="341" r:id="rId29"/>
    <p:sldId id="342" r:id="rId30"/>
    <p:sldId id="335" r:id="rId31"/>
    <p:sldId id="336" r:id="rId32"/>
    <p:sldId id="267" r:id="rId33"/>
    <p:sldId id="265" r:id="rId34"/>
    <p:sldId id="258" r:id="rId35"/>
    <p:sldId id="264" r:id="rId36"/>
    <p:sldId id="331" r:id="rId37"/>
    <p:sldId id="297" r:id="rId38"/>
    <p:sldId id="262" r:id="rId39"/>
    <p:sldId id="280" r:id="rId40"/>
    <p:sldId id="338" r:id="rId41"/>
    <p:sldId id="260" r:id="rId42"/>
    <p:sldId id="339" r:id="rId43"/>
    <p:sldId id="272" r:id="rId44"/>
    <p:sldId id="310" r:id="rId45"/>
    <p:sldId id="311" r:id="rId46"/>
    <p:sldId id="271" r:id="rId47"/>
    <p:sldId id="285" r:id="rId48"/>
    <p:sldId id="284" r:id="rId49"/>
    <p:sldId id="325" r:id="rId50"/>
    <p:sldId id="327" r:id="rId51"/>
    <p:sldId id="326" r:id="rId52"/>
    <p:sldId id="329" r:id="rId53"/>
    <p:sldId id="330" r:id="rId54"/>
    <p:sldId id="275" r:id="rId55"/>
    <p:sldId id="312" r:id="rId56"/>
    <p:sldId id="313" r:id="rId57"/>
    <p:sldId id="296" r:id="rId58"/>
    <p:sldId id="299" r:id="rId59"/>
    <p:sldId id="295" r:id="rId60"/>
    <p:sldId id="293" r:id="rId61"/>
    <p:sldId id="314" r:id="rId62"/>
    <p:sldId id="292"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A99486-6247-4797-84F4-7E4FF253EBEC}" type="datetimeFigureOut">
              <a:rPr lang="en-US"/>
              <a:pPr>
                <a:defRPr/>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AA88CB-C3B2-400F-B057-7C44E61F98DF}" type="slidenum">
              <a:rPr lang="en-US"/>
              <a:pPr>
                <a:defRPr/>
              </a:pPr>
              <a:t>‹#›</a:t>
            </a:fld>
            <a:endParaRPr lang="en-US"/>
          </a:p>
        </p:txBody>
      </p:sp>
    </p:spTree>
    <p:extLst>
      <p:ext uri="{BB962C8B-B14F-4D97-AF65-F5344CB8AC3E}">
        <p14:creationId xmlns:p14="http://schemas.microsoft.com/office/powerpoint/2010/main" val="2626611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14419A-A2B8-4451-9885-583235A92580}"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30CEBE-679F-4256-A76E-6A18F3B2A35D}" type="slidenum">
              <a:rPr lang="en-US" smtClean="0"/>
              <a:pPr fontAlgn="base">
                <a:spcBef>
                  <a:spcPct val="0"/>
                </a:spcBef>
                <a:spcAft>
                  <a:spcPct val="0"/>
                </a:spcAft>
                <a:defRPr/>
              </a:pPr>
              <a:t>34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B8E082-7564-45D8-AEDB-D7FCDDF55D39}" type="datetimeFigureOut">
              <a:rPr lang="en-US"/>
              <a:pPr>
                <a:defRPr/>
              </a:pPr>
              <a:t>4/22/2016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E08EB0-F2E2-476C-84DA-0F58C93EEBF5}" type="slidenum">
              <a:rPr lang="en-US"/>
              <a:pPr>
                <a:defRPr/>
              </a:pPr>
              <a:t>‹#›</a:t>
            </a:fld>
            <a:endParaRPr lang="en-US"/>
          </a:p>
        </p:txBody>
      </p:sp>
    </p:spTree>
    <p:extLst>
      <p:ext uri="{BB962C8B-B14F-4D97-AF65-F5344CB8AC3E}">
        <p14:creationId xmlns:p14="http://schemas.microsoft.com/office/powerpoint/2010/main" val="410590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121833C0-DD26-4168-8D8B-86DC70CBDB31}" type="slidenum">
              <a:rPr lang="en-US"/>
              <a:pPr>
                <a:defRPr/>
              </a:pPr>
              <a:t>‹#›</a:t>
            </a:fld>
            <a:endParaRPr lang="en-US" dirty="0"/>
          </a:p>
        </p:txBody>
      </p:sp>
    </p:spTree>
    <p:extLst>
      <p:ext uri="{BB962C8B-B14F-4D97-AF65-F5344CB8AC3E}">
        <p14:creationId xmlns:p14="http://schemas.microsoft.com/office/powerpoint/2010/main" val="23611183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22C45EBE-C606-4B1E-A13E-146742E62873}" type="slidenum">
              <a:rPr lang="en-US"/>
              <a:pPr>
                <a:defRPr/>
              </a:pPr>
              <a:t>‹#›</a:t>
            </a:fld>
            <a:endParaRPr lang="en-US" dirty="0"/>
          </a:p>
        </p:txBody>
      </p:sp>
    </p:spTree>
    <p:extLst>
      <p:ext uri="{BB962C8B-B14F-4D97-AF65-F5344CB8AC3E}">
        <p14:creationId xmlns:p14="http://schemas.microsoft.com/office/powerpoint/2010/main" val="30956861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A7FF8-4215-4BB6-B782-6C262325474B}" type="slidenum">
              <a:rPr lang="en-US"/>
              <a:pPr>
                <a:defRPr/>
              </a:pPr>
              <a:t>‹#›</a:t>
            </a:fld>
            <a:endParaRPr lang="en-US"/>
          </a:p>
        </p:txBody>
      </p:sp>
    </p:spTree>
    <p:extLst>
      <p:ext uri="{BB962C8B-B14F-4D97-AF65-F5344CB8AC3E}">
        <p14:creationId xmlns:p14="http://schemas.microsoft.com/office/powerpoint/2010/main" val="7537837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21714FA-9401-4B27-B4DE-D4EA9B276C0F}" type="slidenum">
              <a:rPr lang="en-US"/>
              <a:pPr>
                <a:defRPr/>
              </a:pPr>
              <a:t>‹#›</a:t>
            </a:fld>
            <a:endParaRPr lang="en-US"/>
          </a:p>
        </p:txBody>
      </p:sp>
    </p:spTree>
    <p:extLst>
      <p:ext uri="{BB962C8B-B14F-4D97-AF65-F5344CB8AC3E}">
        <p14:creationId xmlns:p14="http://schemas.microsoft.com/office/powerpoint/2010/main" val="17187124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5676710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63"/>
            <a:ext cx="8229600" cy="114276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058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39528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6576C-E19B-4131-8B46-6C39A662EBE1}" type="slidenum">
              <a:rPr lang="en-US"/>
              <a:pPr>
                <a:defRPr/>
              </a:pPr>
              <a:t>‹#›</a:t>
            </a:fld>
            <a:endParaRPr lang="en-US"/>
          </a:p>
        </p:txBody>
      </p:sp>
    </p:spTree>
    <p:extLst>
      <p:ext uri="{BB962C8B-B14F-4D97-AF65-F5344CB8AC3E}">
        <p14:creationId xmlns:p14="http://schemas.microsoft.com/office/powerpoint/2010/main" val="52230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33E980B-CDE3-4ED6-9AE0-94F0B1FFBA47}" type="slidenum">
              <a:rPr lang="en-US"/>
              <a:pPr>
                <a:defRPr/>
              </a:pPr>
              <a:t>‹#›</a:t>
            </a:fld>
            <a:endParaRPr lang="en-US"/>
          </a:p>
        </p:txBody>
      </p:sp>
    </p:spTree>
    <p:extLst>
      <p:ext uri="{BB962C8B-B14F-4D97-AF65-F5344CB8AC3E}">
        <p14:creationId xmlns:p14="http://schemas.microsoft.com/office/powerpoint/2010/main" val="91312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791710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81F00A93-DE51-4FC3-BEF8-0E1E73A171EE}" type="slidenum">
              <a:rPr lang="en-US"/>
              <a:pPr>
                <a:defRPr/>
              </a:pPr>
              <a:t>‹#›</a:t>
            </a:fld>
            <a:endParaRPr lang="en-US" dirty="0"/>
          </a:p>
        </p:txBody>
      </p:sp>
    </p:spTree>
    <p:extLst>
      <p:ext uri="{BB962C8B-B14F-4D97-AF65-F5344CB8AC3E}">
        <p14:creationId xmlns:p14="http://schemas.microsoft.com/office/powerpoint/2010/main" val="109706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0E2FC-619D-4044-9074-5D4E306BDB0D}" type="slidenum">
              <a:rPr lang="en-US"/>
              <a:pPr>
                <a:defRPr/>
              </a:pPr>
              <a:t>‹#›</a:t>
            </a:fld>
            <a:endParaRPr lang="en-US"/>
          </a:p>
        </p:txBody>
      </p:sp>
    </p:spTree>
    <p:extLst>
      <p:ext uri="{BB962C8B-B14F-4D97-AF65-F5344CB8AC3E}">
        <p14:creationId xmlns:p14="http://schemas.microsoft.com/office/powerpoint/2010/main" val="108811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D680CE0-19B4-420A-AD5F-FB3D8A96DF05}" type="slidenum">
              <a:rPr lang="en-US"/>
              <a:pPr>
                <a:defRPr/>
              </a:pPr>
              <a:t>‹#›</a:t>
            </a:fld>
            <a:endParaRPr lang="en-US"/>
          </a:p>
        </p:txBody>
      </p:sp>
    </p:spTree>
    <p:extLst>
      <p:ext uri="{BB962C8B-B14F-4D97-AF65-F5344CB8AC3E}">
        <p14:creationId xmlns:p14="http://schemas.microsoft.com/office/powerpoint/2010/main" val="294371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404231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D5C5D5D6-C46C-4F21-84B5-70F1AFDB84FD}" type="slidenum">
              <a:rPr lang="en-US"/>
              <a:pPr>
                <a:defRPr/>
              </a:pPr>
              <a:t>‹#›</a:t>
            </a:fld>
            <a:endParaRPr lang="en-US" dirty="0"/>
          </a:p>
        </p:txBody>
      </p:sp>
    </p:spTree>
    <p:extLst>
      <p:ext uri="{BB962C8B-B14F-4D97-AF65-F5344CB8AC3E}">
        <p14:creationId xmlns:p14="http://schemas.microsoft.com/office/powerpoint/2010/main" val="2449479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BC7829-F008-4EC4-8633-34DF2B6FFDCB}" type="slidenum">
              <a:rPr lang="en-US"/>
              <a:pPr>
                <a:defRPr/>
              </a:pPr>
              <a:t>‹#›</a:t>
            </a:fld>
            <a:endParaRPr lang="en-US"/>
          </a:p>
        </p:txBody>
      </p:sp>
    </p:spTree>
    <p:extLst>
      <p:ext uri="{BB962C8B-B14F-4D97-AF65-F5344CB8AC3E}">
        <p14:creationId xmlns:p14="http://schemas.microsoft.com/office/powerpoint/2010/main" val="200957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5DF08C-9E53-43AB-9EB0-9ABA8B4B24FB}" type="datetimeFigureOut">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50AB8-69D9-4E8F-BA3E-32A22606E3DC}" type="slidenum">
              <a:rPr lang="en-US"/>
              <a:pPr>
                <a:defRPr/>
              </a:pPr>
              <a:t>‹#›</a:t>
            </a:fld>
            <a:endParaRPr lang="en-US"/>
          </a:p>
        </p:txBody>
      </p:sp>
    </p:spTree>
    <p:extLst>
      <p:ext uri="{BB962C8B-B14F-4D97-AF65-F5344CB8AC3E}">
        <p14:creationId xmlns:p14="http://schemas.microsoft.com/office/powerpoint/2010/main" val="48560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0364B30-32D1-4DD7-BC8F-7C2AACCA92B6}" type="slidenum">
              <a:rPr lang="en-US"/>
              <a:pPr>
                <a:defRPr/>
              </a:pPr>
              <a:t>‹#›</a:t>
            </a:fld>
            <a:endParaRPr lang="en-US"/>
          </a:p>
        </p:txBody>
      </p:sp>
    </p:spTree>
    <p:extLst>
      <p:ext uri="{BB962C8B-B14F-4D97-AF65-F5344CB8AC3E}">
        <p14:creationId xmlns:p14="http://schemas.microsoft.com/office/powerpoint/2010/main" val="2139506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21047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6559FCF4-2028-4FE2-8AD8-93AFAF1FB3AE}" type="slidenum">
              <a:rPr lang="en-US"/>
              <a:pPr>
                <a:defRPr/>
              </a:pPr>
              <a:t>‹#›</a:t>
            </a:fld>
            <a:endParaRPr lang="en-US" dirty="0"/>
          </a:p>
        </p:txBody>
      </p:sp>
    </p:spTree>
    <p:extLst>
      <p:ext uri="{BB962C8B-B14F-4D97-AF65-F5344CB8AC3E}">
        <p14:creationId xmlns:p14="http://schemas.microsoft.com/office/powerpoint/2010/main" val="423658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BC614F-BD1E-45CB-B433-90DA5E8E865D}" type="slidenum">
              <a:rPr lang="en-US"/>
              <a:pPr>
                <a:defRPr/>
              </a:pPr>
              <a:t>‹#›</a:t>
            </a:fld>
            <a:endParaRPr lang="en-US"/>
          </a:p>
        </p:txBody>
      </p:sp>
    </p:spTree>
    <p:extLst>
      <p:ext uri="{BB962C8B-B14F-4D97-AF65-F5344CB8AC3E}">
        <p14:creationId xmlns:p14="http://schemas.microsoft.com/office/powerpoint/2010/main" val="4248516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0E4FC6C-0E8B-4F14-9492-B171706D756A}" type="slidenum">
              <a:rPr lang="en-US"/>
              <a:pPr>
                <a:defRPr/>
              </a:pPr>
              <a:t>‹#›</a:t>
            </a:fld>
            <a:endParaRPr lang="en-US"/>
          </a:p>
        </p:txBody>
      </p:sp>
    </p:spTree>
    <p:extLst>
      <p:ext uri="{BB962C8B-B14F-4D97-AF65-F5344CB8AC3E}">
        <p14:creationId xmlns:p14="http://schemas.microsoft.com/office/powerpoint/2010/main" val="3417508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56376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D586B41E-1CB3-41D8-BC16-34FDD5484C2E}" type="slidenum">
              <a:rPr lang="en-US"/>
              <a:pPr>
                <a:defRPr/>
              </a:pPr>
              <a:t>‹#›</a:t>
            </a:fld>
            <a:endParaRPr lang="en-US" dirty="0"/>
          </a:p>
        </p:txBody>
      </p:sp>
    </p:spTree>
    <p:extLst>
      <p:ext uri="{BB962C8B-B14F-4D97-AF65-F5344CB8AC3E}">
        <p14:creationId xmlns:p14="http://schemas.microsoft.com/office/powerpoint/2010/main" val="1027076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AA6F4-CB48-40C9-A392-333AE61C4F04}" type="slidenum">
              <a:rPr lang="en-US"/>
              <a:pPr>
                <a:defRPr/>
              </a:pPr>
              <a:t>‹#›</a:t>
            </a:fld>
            <a:endParaRPr lang="en-US"/>
          </a:p>
        </p:txBody>
      </p:sp>
    </p:spTree>
    <p:extLst>
      <p:ext uri="{BB962C8B-B14F-4D97-AF65-F5344CB8AC3E}">
        <p14:creationId xmlns:p14="http://schemas.microsoft.com/office/powerpoint/2010/main" val="356827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9851349-3C32-4735-8C8B-749E2CF782BF}" type="slidenum">
              <a:rPr lang="en-US"/>
              <a:pPr>
                <a:defRPr/>
              </a:pPr>
              <a:t>‹#›</a:t>
            </a:fld>
            <a:endParaRPr lang="en-US"/>
          </a:p>
        </p:txBody>
      </p:sp>
    </p:spTree>
    <p:extLst>
      <p:ext uri="{BB962C8B-B14F-4D97-AF65-F5344CB8AC3E}">
        <p14:creationId xmlns:p14="http://schemas.microsoft.com/office/powerpoint/2010/main" val="298875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23005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8621B385-65F5-40FC-A1EB-5917EB3A1BDC}" type="slidenum">
              <a:rPr lang="en-US"/>
              <a:pPr>
                <a:defRPr/>
              </a:pPr>
              <a:t>‹#›</a:t>
            </a:fld>
            <a:endParaRPr lang="en-US" dirty="0"/>
          </a:p>
        </p:txBody>
      </p:sp>
    </p:spTree>
    <p:extLst>
      <p:ext uri="{BB962C8B-B14F-4D97-AF65-F5344CB8AC3E}">
        <p14:creationId xmlns:p14="http://schemas.microsoft.com/office/powerpoint/2010/main" val="244449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2BB71112-5DCF-4680-A084-9C9876A1D6D5}" type="slidenum">
              <a:rPr lang="en-US"/>
              <a:pPr>
                <a:defRPr/>
              </a:pPr>
              <a:t>‹#›</a:t>
            </a:fld>
            <a:endParaRPr lang="en-US" dirty="0"/>
          </a:p>
        </p:txBody>
      </p:sp>
    </p:spTree>
    <p:extLst>
      <p:ext uri="{BB962C8B-B14F-4D97-AF65-F5344CB8AC3E}">
        <p14:creationId xmlns:p14="http://schemas.microsoft.com/office/powerpoint/2010/main" val="467643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A5C7D-B33D-4B59-A61D-FC73137BB18B}" type="slidenum">
              <a:rPr lang="en-US"/>
              <a:pPr>
                <a:defRPr/>
              </a:pPr>
              <a:t>‹#›</a:t>
            </a:fld>
            <a:endParaRPr lang="en-US"/>
          </a:p>
        </p:txBody>
      </p:sp>
    </p:spTree>
    <p:extLst>
      <p:ext uri="{BB962C8B-B14F-4D97-AF65-F5344CB8AC3E}">
        <p14:creationId xmlns:p14="http://schemas.microsoft.com/office/powerpoint/2010/main" val="211800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02BBCA8-39D2-46BA-B04E-756F90E95C55}" type="slidenum">
              <a:rPr lang="en-US"/>
              <a:pPr>
                <a:defRPr/>
              </a:pPr>
              <a:t>‹#›</a:t>
            </a:fld>
            <a:endParaRPr lang="en-US"/>
          </a:p>
        </p:txBody>
      </p:sp>
    </p:spTree>
    <p:extLst>
      <p:ext uri="{BB962C8B-B14F-4D97-AF65-F5344CB8AC3E}">
        <p14:creationId xmlns:p14="http://schemas.microsoft.com/office/powerpoint/2010/main" val="2716323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102731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B31F15DA-A7B8-4A4E-A9DA-872F37503A0F}" type="slidenum">
              <a:rPr lang="en-US"/>
              <a:pPr>
                <a:defRPr/>
              </a:pPr>
              <a:t>‹#›</a:t>
            </a:fld>
            <a:endParaRPr lang="en-US" dirty="0"/>
          </a:p>
        </p:txBody>
      </p:sp>
    </p:spTree>
    <p:extLst>
      <p:ext uri="{BB962C8B-B14F-4D97-AF65-F5344CB8AC3E}">
        <p14:creationId xmlns:p14="http://schemas.microsoft.com/office/powerpoint/2010/main" val="2154754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F7C134-02AC-4D90-B55F-B8E21C6B4BAB}" type="slidenum">
              <a:rPr lang="en-US"/>
              <a:pPr>
                <a:defRPr/>
              </a:pPr>
              <a:t>‹#›</a:t>
            </a:fld>
            <a:endParaRPr lang="en-US"/>
          </a:p>
        </p:txBody>
      </p:sp>
    </p:spTree>
    <p:extLst>
      <p:ext uri="{BB962C8B-B14F-4D97-AF65-F5344CB8AC3E}">
        <p14:creationId xmlns:p14="http://schemas.microsoft.com/office/powerpoint/2010/main" val="2091948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A4CBD5-7043-4009-8498-A5EDD8E83F8D}" type="slidenum">
              <a:rPr lang="en-US"/>
              <a:pPr>
                <a:defRPr/>
              </a:pPr>
              <a:t>‹#›</a:t>
            </a:fld>
            <a:endParaRPr lang="en-US"/>
          </a:p>
        </p:txBody>
      </p:sp>
    </p:spTree>
    <p:extLst>
      <p:ext uri="{BB962C8B-B14F-4D97-AF65-F5344CB8AC3E}">
        <p14:creationId xmlns:p14="http://schemas.microsoft.com/office/powerpoint/2010/main" val="419895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598352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F739064B-E852-4DA5-9C77-166AF684CB6D}" type="slidenum">
              <a:rPr lang="en-US"/>
              <a:pPr>
                <a:defRPr/>
              </a:pPr>
              <a:t>‹#›</a:t>
            </a:fld>
            <a:endParaRPr lang="en-US" dirty="0"/>
          </a:p>
        </p:txBody>
      </p:sp>
    </p:spTree>
    <p:extLst>
      <p:ext uri="{BB962C8B-B14F-4D97-AF65-F5344CB8AC3E}">
        <p14:creationId xmlns:p14="http://schemas.microsoft.com/office/powerpoint/2010/main" val="2724092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B42D40-584D-4DE9-B371-4439EE1CD79F}" type="slidenum">
              <a:rPr lang="en-US"/>
              <a:pPr>
                <a:defRPr/>
              </a:pPr>
              <a:t>‹#›</a:t>
            </a:fld>
            <a:endParaRPr lang="en-US"/>
          </a:p>
        </p:txBody>
      </p:sp>
    </p:spTree>
    <p:extLst>
      <p:ext uri="{BB962C8B-B14F-4D97-AF65-F5344CB8AC3E}">
        <p14:creationId xmlns:p14="http://schemas.microsoft.com/office/powerpoint/2010/main" val="7040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16BF6E-8E04-491B-9047-7981FAC4636E}" type="slidenum">
              <a:rPr lang="en-US"/>
              <a:pPr>
                <a:defRPr/>
              </a:pPr>
              <a:t>‹#›</a:t>
            </a:fld>
            <a:endParaRPr lang="en-US"/>
          </a:p>
        </p:txBody>
      </p:sp>
    </p:spTree>
    <p:extLst>
      <p:ext uri="{BB962C8B-B14F-4D97-AF65-F5344CB8AC3E}">
        <p14:creationId xmlns:p14="http://schemas.microsoft.com/office/powerpoint/2010/main" val="1634563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719093E-164E-41F1-8419-4F840C2E346B}" type="slidenum">
              <a:rPr lang="en-US"/>
              <a:pPr>
                <a:defRPr/>
              </a:pPr>
              <a:t>‹#›</a:t>
            </a:fld>
            <a:endParaRPr lang="en-US"/>
          </a:p>
        </p:txBody>
      </p:sp>
    </p:spTree>
    <p:extLst>
      <p:ext uri="{BB962C8B-B14F-4D97-AF65-F5344CB8AC3E}">
        <p14:creationId xmlns:p14="http://schemas.microsoft.com/office/powerpoint/2010/main" val="77074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0933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6082F555-347D-41FE-943F-9ACD87F55AFE}" type="slidenum">
              <a:rPr lang="en-US"/>
              <a:pPr>
                <a:defRPr/>
              </a:pPr>
              <a:t>‹#›</a:t>
            </a:fld>
            <a:endParaRPr lang="en-US" dirty="0"/>
          </a:p>
        </p:txBody>
      </p:sp>
    </p:spTree>
    <p:extLst>
      <p:ext uri="{BB962C8B-B14F-4D97-AF65-F5344CB8AC3E}">
        <p14:creationId xmlns:p14="http://schemas.microsoft.com/office/powerpoint/2010/main" val="2210831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3DF61-B329-4C00-A255-9CC2A9F9AF59}" type="slidenum">
              <a:rPr lang="en-US"/>
              <a:pPr>
                <a:defRPr/>
              </a:pPr>
              <a:t>‹#›</a:t>
            </a:fld>
            <a:endParaRPr lang="en-US"/>
          </a:p>
        </p:txBody>
      </p:sp>
    </p:spTree>
    <p:extLst>
      <p:ext uri="{BB962C8B-B14F-4D97-AF65-F5344CB8AC3E}">
        <p14:creationId xmlns:p14="http://schemas.microsoft.com/office/powerpoint/2010/main" val="3910707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11B3FA-A69E-4710-BA8D-6C385696DE20}" type="slidenum">
              <a:rPr lang="en-US"/>
              <a:pPr>
                <a:defRPr/>
              </a:pPr>
              <a:t>‹#›</a:t>
            </a:fld>
            <a:endParaRPr lang="en-US"/>
          </a:p>
        </p:txBody>
      </p:sp>
    </p:spTree>
    <p:extLst>
      <p:ext uri="{BB962C8B-B14F-4D97-AF65-F5344CB8AC3E}">
        <p14:creationId xmlns:p14="http://schemas.microsoft.com/office/powerpoint/2010/main" val="3167565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18832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F9C710BD-6126-45DC-BD3F-E25C47DBC67D}" type="slidenum">
              <a:rPr lang="en-US"/>
              <a:pPr>
                <a:defRPr/>
              </a:pPr>
              <a:t>‹#›</a:t>
            </a:fld>
            <a:endParaRPr lang="en-US" dirty="0"/>
          </a:p>
        </p:txBody>
      </p:sp>
    </p:spTree>
    <p:extLst>
      <p:ext uri="{BB962C8B-B14F-4D97-AF65-F5344CB8AC3E}">
        <p14:creationId xmlns:p14="http://schemas.microsoft.com/office/powerpoint/2010/main" val="4081379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9FF9C0-6F02-476C-8785-E13633D8EA57}" type="slidenum">
              <a:rPr lang="en-US"/>
              <a:pPr>
                <a:defRPr/>
              </a:pPr>
              <a:t>‹#›</a:t>
            </a:fld>
            <a:endParaRPr lang="en-US"/>
          </a:p>
        </p:txBody>
      </p:sp>
    </p:spTree>
    <p:extLst>
      <p:ext uri="{BB962C8B-B14F-4D97-AF65-F5344CB8AC3E}">
        <p14:creationId xmlns:p14="http://schemas.microsoft.com/office/powerpoint/2010/main" val="3987440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3BFB43C-4044-433C-8AB3-C803CA382195}" type="slidenum">
              <a:rPr lang="en-US"/>
              <a:pPr>
                <a:defRPr/>
              </a:pPr>
              <a:t>‹#›</a:t>
            </a:fld>
            <a:endParaRPr lang="en-US"/>
          </a:p>
        </p:txBody>
      </p:sp>
    </p:spTree>
    <p:extLst>
      <p:ext uri="{BB962C8B-B14F-4D97-AF65-F5344CB8AC3E}">
        <p14:creationId xmlns:p14="http://schemas.microsoft.com/office/powerpoint/2010/main" val="2268649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6683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E4643A5-24C0-4B5D-B995-97EB6A232DC6}" type="slidenum">
              <a:rPr lang="en-US"/>
              <a:pPr>
                <a:defRPr/>
              </a:pPr>
              <a:t>‹#›</a:t>
            </a:fld>
            <a:endParaRPr lang="en-US"/>
          </a:p>
        </p:txBody>
      </p:sp>
    </p:spTree>
    <p:extLst>
      <p:ext uri="{BB962C8B-B14F-4D97-AF65-F5344CB8AC3E}">
        <p14:creationId xmlns:p14="http://schemas.microsoft.com/office/powerpoint/2010/main" val="1992063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0E1DF595-F012-4468-A785-D1367D905948}" type="slidenum">
              <a:rPr lang="en-US"/>
              <a:pPr>
                <a:defRPr/>
              </a:pPr>
              <a:t>‹#›</a:t>
            </a:fld>
            <a:endParaRPr lang="en-US" dirty="0"/>
          </a:p>
        </p:txBody>
      </p:sp>
    </p:spTree>
    <p:extLst>
      <p:ext uri="{BB962C8B-B14F-4D97-AF65-F5344CB8AC3E}">
        <p14:creationId xmlns:p14="http://schemas.microsoft.com/office/powerpoint/2010/main" val="932460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DA805-D735-400E-B130-9D1E342C217F}" type="slidenum">
              <a:rPr lang="en-US"/>
              <a:pPr>
                <a:defRPr/>
              </a:pPr>
              <a:t>‹#›</a:t>
            </a:fld>
            <a:endParaRPr lang="en-US"/>
          </a:p>
        </p:txBody>
      </p:sp>
    </p:spTree>
    <p:extLst>
      <p:ext uri="{BB962C8B-B14F-4D97-AF65-F5344CB8AC3E}">
        <p14:creationId xmlns:p14="http://schemas.microsoft.com/office/powerpoint/2010/main" val="2175861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F646302-AE49-414D-982E-DD81F38CF3CD}" type="slidenum">
              <a:rPr lang="en-US"/>
              <a:pPr>
                <a:defRPr/>
              </a:pPr>
              <a:t>‹#›</a:t>
            </a:fld>
            <a:endParaRPr lang="en-US"/>
          </a:p>
        </p:txBody>
      </p:sp>
    </p:spTree>
    <p:extLst>
      <p:ext uri="{BB962C8B-B14F-4D97-AF65-F5344CB8AC3E}">
        <p14:creationId xmlns:p14="http://schemas.microsoft.com/office/powerpoint/2010/main" val="2120641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951737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8A370347-EC5F-46D7-86C0-7D0063F5D7E2}" type="slidenum">
              <a:rPr lang="en-US"/>
              <a:pPr>
                <a:defRPr/>
              </a:pPr>
              <a:t>‹#›</a:t>
            </a:fld>
            <a:endParaRPr lang="en-US" dirty="0"/>
          </a:p>
        </p:txBody>
      </p:sp>
    </p:spTree>
    <p:extLst>
      <p:ext uri="{BB962C8B-B14F-4D97-AF65-F5344CB8AC3E}">
        <p14:creationId xmlns:p14="http://schemas.microsoft.com/office/powerpoint/2010/main" val="2960355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6ED617-AAA9-4834-8C46-CC277774C276}" type="slidenum">
              <a:rPr lang="en-US"/>
              <a:pPr>
                <a:defRPr/>
              </a:pPr>
              <a:t>‹#›</a:t>
            </a:fld>
            <a:endParaRPr lang="en-US"/>
          </a:p>
        </p:txBody>
      </p:sp>
    </p:spTree>
    <p:extLst>
      <p:ext uri="{BB962C8B-B14F-4D97-AF65-F5344CB8AC3E}">
        <p14:creationId xmlns:p14="http://schemas.microsoft.com/office/powerpoint/2010/main" val="609627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E9C5A3D-F46B-4D42-8173-46873A46D80F}" type="slidenum">
              <a:rPr lang="en-US"/>
              <a:pPr>
                <a:defRPr/>
              </a:pPr>
              <a:t>‹#›</a:t>
            </a:fld>
            <a:endParaRPr lang="en-US"/>
          </a:p>
        </p:txBody>
      </p:sp>
    </p:spTree>
    <p:extLst>
      <p:ext uri="{BB962C8B-B14F-4D97-AF65-F5344CB8AC3E}">
        <p14:creationId xmlns:p14="http://schemas.microsoft.com/office/powerpoint/2010/main" val="3475367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418730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3545D6D4-C3F0-44CB-8E51-0FC83345DF3C}" type="slidenum">
              <a:rPr lang="en-US"/>
              <a:pPr>
                <a:defRPr/>
              </a:pPr>
              <a:t>‹#›</a:t>
            </a:fld>
            <a:endParaRPr lang="en-US" dirty="0"/>
          </a:p>
        </p:txBody>
      </p:sp>
    </p:spTree>
    <p:extLst>
      <p:ext uri="{BB962C8B-B14F-4D97-AF65-F5344CB8AC3E}">
        <p14:creationId xmlns:p14="http://schemas.microsoft.com/office/powerpoint/2010/main" val="397034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4CB31-3C28-4A18-8253-8FFC6F2DCEC3}" type="slidenum">
              <a:rPr lang="en-US"/>
              <a:pPr>
                <a:defRPr/>
              </a:pPr>
              <a:t>‹#›</a:t>
            </a:fld>
            <a:endParaRPr lang="en-US"/>
          </a:p>
        </p:txBody>
      </p:sp>
    </p:spTree>
    <p:extLst>
      <p:ext uri="{BB962C8B-B14F-4D97-AF65-F5344CB8AC3E}">
        <p14:creationId xmlns:p14="http://schemas.microsoft.com/office/powerpoint/2010/main" val="160729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2D4D868E-F1EC-46FA-8A8D-6ABA6C46B9AC}" type="slidenum">
              <a:rPr lang="en-US"/>
              <a:pPr>
                <a:defRPr/>
              </a:pPr>
              <a:t>‹#›</a:t>
            </a:fld>
            <a:endParaRPr lang="en-US" dirty="0"/>
          </a:p>
        </p:txBody>
      </p:sp>
    </p:spTree>
    <p:extLst>
      <p:ext uri="{BB962C8B-B14F-4D97-AF65-F5344CB8AC3E}">
        <p14:creationId xmlns:p14="http://schemas.microsoft.com/office/powerpoint/2010/main" val="2871394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94D800C-67EC-402F-99D7-A3A9D6E1D0B8}" type="slidenum">
              <a:rPr lang="en-US"/>
              <a:pPr>
                <a:defRPr/>
              </a:pPr>
              <a:t>‹#›</a:t>
            </a:fld>
            <a:endParaRPr lang="en-US"/>
          </a:p>
        </p:txBody>
      </p:sp>
    </p:spTree>
    <p:extLst>
      <p:ext uri="{BB962C8B-B14F-4D97-AF65-F5344CB8AC3E}">
        <p14:creationId xmlns:p14="http://schemas.microsoft.com/office/powerpoint/2010/main" val="1573199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15620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03DEE217-1235-4E53-8B32-D8010969BC4B}" type="slidenum">
              <a:rPr lang="en-US"/>
              <a:pPr>
                <a:defRPr/>
              </a:pPr>
              <a:t>‹#›</a:t>
            </a:fld>
            <a:endParaRPr lang="en-US" dirty="0"/>
          </a:p>
        </p:txBody>
      </p:sp>
    </p:spTree>
    <p:extLst>
      <p:ext uri="{BB962C8B-B14F-4D97-AF65-F5344CB8AC3E}">
        <p14:creationId xmlns:p14="http://schemas.microsoft.com/office/powerpoint/2010/main" val="2424357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94893F-41E4-492E-A7D5-56605FDDCCA2}" type="slidenum">
              <a:rPr lang="en-US"/>
              <a:pPr>
                <a:defRPr/>
              </a:pPr>
              <a:t>‹#›</a:t>
            </a:fld>
            <a:endParaRPr lang="en-US"/>
          </a:p>
        </p:txBody>
      </p:sp>
    </p:spTree>
    <p:extLst>
      <p:ext uri="{BB962C8B-B14F-4D97-AF65-F5344CB8AC3E}">
        <p14:creationId xmlns:p14="http://schemas.microsoft.com/office/powerpoint/2010/main" val="2170980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36A2945-FE0B-47AB-A071-90336ABB7D4B}" type="slidenum">
              <a:rPr lang="en-US"/>
              <a:pPr>
                <a:defRPr/>
              </a:pPr>
              <a:t>‹#›</a:t>
            </a:fld>
            <a:endParaRPr lang="en-US"/>
          </a:p>
        </p:txBody>
      </p:sp>
    </p:spTree>
    <p:extLst>
      <p:ext uri="{BB962C8B-B14F-4D97-AF65-F5344CB8AC3E}">
        <p14:creationId xmlns:p14="http://schemas.microsoft.com/office/powerpoint/2010/main" val="3921247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182359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3E114D15-C58E-4828-BDE9-D5B35E8FD80D}" type="slidenum">
              <a:rPr lang="en-US"/>
              <a:pPr>
                <a:defRPr/>
              </a:pPr>
              <a:t>‹#›</a:t>
            </a:fld>
            <a:endParaRPr lang="en-US" dirty="0"/>
          </a:p>
        </p:txBody>
      </p:sp>
    </p:spTree>
    <p:extLst>
      <p:ext uri="{BB962C8B-B14F-4D97-AF65-F5344CB8AC3E}">
        <p14:creationId xmlns:p14="http://schemas.microsoft.com/office/powerpoint/2010/main" val="3305002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A5128-6522-4D14-9E36-B83171B1F5E9}" type="slidenum">
              <a:rPr lang="en-US"/>
              <a:pPr>
                <a:defRPr/>
              </a:pPr>
              <a:t>‹#›</a:t>
            </a:fld>
            <a:endParaRPr lang="en-US"/>
          </a:p>
        </p:txBody>
      </p:sp>
    </p:spTree>
    <p:extLst>
      <p:ext uri="{BB962C8B-B14F-4D97-AF65-F5344CB8AC3E}">
        <p14:creationId xmlns:p14="http://schemas.microsoft.com/office/powerpoint/2010/main" val="1938540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B7494E9-0E09-43ED-A8D7-1936DFC4FE5A}" type="slidenum">
              <a:rPr lang="en-US"/>
              <a:pPr>
                <a:defRPr/>
              </a:pPr>
              <a:t>‹#›</a:t>
            </a:fld>
            <a:endParaRPr lang="en-US"/>
          </a:p>
        </p:txBody>
      </p:sp>
    </p:spTree>
    <p:extLst>
      <p:ext uri="{BB962C8B-B14F-4D97-AF65-F5344CB8AC3E}">
        <p14:creationId xmlns:p14="http://schemas.microsoft.com/office/powerpoint/2010/main" val="152706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7454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62AB2-77E2-49EA-BE7F-50F13F43078D}" type="slidenum">
              <a:rPr lang="en-US"/>
              <a:pPr>
                <a:defRPr/>
              </a:pPr>
              <a:t>‹#›</a:t>
            </a:fld>
            <a:endParaRPr lang="en-US"/>
          </a:p>
        </p:txBody>
      </p:sp>
    </p:spTree>
    <p:extLst>
      <p:ext uri="{BB962C8B-B14F-4D97-AF65-F5344CB8AC3E}">
        <p14:creationId xmlns:p14="http://schemas.microsoft.com/office/powerpoint/2010/main" val="3714501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2CC1857B-93A8-4C57-B536-4BC2951612E0}" type="slidenum">
              <a:rPr lang="en-US"/>
              <a:pPr>
                <a:defRPr/>
              </a:pPr>
              <a:t>‹#›</a:t>
            </a:fld>
            <a:endParaRPr lang="en-US" dirty="0"/>
          </a:p>
        </p:txBody>
      </p:sp>
    </p:spTree>
    <p:extLst>
      <p:ext uri="{BB962C8B-B14F-4D97-AF65-F5344CB8AC3E}">
        <p14:creationId xmlns:p14="http://schemas.microsoft.com/office/powerpoint/2010/main" val="462686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982AD-8ADC-49D2-9616-FDDA7F9BE3E9}" type="slidenum">
              <a:rPr lang="en-US"/>
              <a:pPr>
                <a:defRPr/>
              </a:pPr>
              <a:t>‹#›</a:t>
            </a:fld>
            <a:endParaRPr lang="en-US"/>
          </a:p>
        </p:txBody>
      </p:sp>
    </p:spTree>
    <p:extLst>
      <p:ext uri="{BB962C8B-B14F-4D97-AF65-F5344CB8AC3E}">
        <p14:creationId xmlns:p14="http://schemas.microsoft.com/office/powerpoint/2010/main" val="1991851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5D600B6-A3AE-406B-89C3-BF67F01B1AF6}" type="slidenum">
              <a:rPr lang="en-US"/>
              <a:pPr>
                <a:defRPr/>
              </a:pPr>
              <a:t>‹#›</a:t>
            </a:fld>
            <a:endParaRPr lang="en-US"/>
          </a:p>
        </p:txBody>
      </p:sp>
    </p:spTree>
    <p:extLst>
      <p:ext uri="{BB962C8B-B14F-4D97-AF65-F5344CB8AC3E}">
        <p14:creationId xmlns:p14="http://schemas.microsoft.com/office/powerpoint/2010/main" val="1139906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7F88AFD5-9B88-4B76-97CD-DA5F0431814C}" type="slidenum">
              <a:rPr lang="en-US"/>
              <a:pPr>
                <a:defRPr/>
              </a:pPr>
              <a:t>‹#›</a:t>
            </a:fld>
            <a:endParaRPr lang="en-US" dirty="0"/>
          </a:p>
        </p:txBody>
      </p:sp>
    </p:spTree>
    <p:extLst>
      <p:ext uri="{BB962C8B-B14F-4D97-AF65-F5344CB8AC3E}">
        <p14:creationId xmlns:p14="http://schemas.microsoft.com/office/powerpoint/2010/main" val="2040199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FF6EA-D62B-4385-AB18-D476BC302277}" type="slidenum">
              <a:rPr lang="en-US"/>
              <a:pPr>
                <a:defRPr/>
              </a:pPr>
              <a:t>‹#›</a:t>
            </a:fld>
            <a:endParaRPr lang="en-US"/>
          </a:p>
        </p:txBody>
      </p:sp>
    </p:spTree>
    <p:extLst>
      <p:ext uri="{BB962C8B-B14F-4D97-AF65-F5344CB8AC3E}">
        <p14:creationId xmlns:p14="http://schemas.microsoft.com/office/powerpoint/2010/main" val="302907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FD6C1AA-5E2F-4658-A543-C6EA99B7FC67}" type="slidenum">
              <a:rPr lang="en-US"/>
              <a:pPr>
                <a:defRPr/>
              </a:pPr>
              <a:t>‹#›</a:t>
            </a:fld>
            <a:endParaRPr lang="en-US"/>
          </a:p>
        </p:txBody>
      </p:sp>
    </p:spTree>
    <p:extLst>
      <p:ext uri="{BB962C8B-B14F-4D97-AF65-F5344CB8AC3E}">
        <p14:creationId xmlns:p14="http://schemas.microsoft.com/office/powerpoint/2010/main" val="990148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9AE5F4E4-F872-4A51-8572-9B6647352F23}" type="slidenum">
              <a:rPr lang="en-US"/>
              <a:pPr>
                <a:defRPr/>
              </a:pPr>
              <a:t>‹#›</a:t>
            </a:fld>
            <a:endParaRPr lang="en-US" dirty="0"/>
          </a:p>
        </p:txBody>
      </p:sp>
    </p:spTree>
    <p:extLst>
      <p:ext uri="{BB962C8B-B14F-4D97-AF65-F5344CB8AC3E}">
        <p14:creationId xmlns:p14="http://schemas.microsoft.com/office/powerpoint/2010/main" val="1990848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A70A0D-4D3B-4102-B104-1BDA09E78362}" type="slidenum">
              <a:rPr lang="en-US"/>
              <a:pPr>
                <a:defRPr/>
              </a:pPr>
              <a:t>‹#›</a:t>
            </a:fld>
            <a:endParaRPr lang="en-US"/>
          </a:p>
        </p:txBody>
      </p:sp>
    </p:spTree>
    <p:extLst>
      <p:ext uri="{BB962C8B-B14F-4D97-AF65-F5344CB8AC3E}">
        <p14:creationId xmlns:p14="http://schemas.microsoft.com/office/powerpoint/2010/main" val="2369624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2BCF6C6-E2E3-4CD0-80DF-D743392D49AF}" type="slidenum">
              <a:rPr lang="en-US"/>
              <a:pPr>
                <a:defRPr/>
              </a:pPr>
              <a:t>‹#›</a:t>
            </a:fld>
            <a:endParaRPr lang="en-US"/>
          </a:p>
        </p:txBody>
      </p:sp>
    </p:spTree>
    <p:extLst>
      <p:ext uri="{BB962C8B-B14F-4D97-AF65-F5344CB8AC3E}">
        <p14:creationId xmlns:p14="http://schemas.microsoft.com/office/powerpoint/2010/main" val="33440884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75788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6AEB4CD-DCA7-43B3-9DB0-ADC320250BAA}" type="slidenum">
              <a:rPr lang="en-US"/>
              <a:pPr>
                <a:defRPr/>
              </a:pPr>
              <a:t>‹#›</a:t>
            </a:fld>
            <a:endParaRPr lang="en-US"/>
          </a:p>
        </p:txBody>
      </p:sp>
    </p:spTree>
    <p:extLst>
      <p:ext uri="{BB962C8B-B14F-4D97-AF65-F5344CB8AC3E}">
        <p14:creationId xmlns:p14="http://schemas.microsoft.com/office/powerpoint/2010/main" val="797040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63"/>
            <a:ext cx="8229600" cy="114276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058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3114033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46EEB7E7-42A9-4771-B565-322E3E426E67}" type="slidenum">
              <a:rPr lang="en-US"/>
              <a:pPr>
                <a:defRPr/>
              </a:pPr>
              <a:t>‹#›</a:t>
            </a:fld>
            <a:endParaRPr lang="en-US" dirty="0"/>
          </a:p>
        </p:txBody>
      </p:sp>
    </p:spTree>
    <p:extLst>
      <p:ext uri="{BB962C8B-B14F-4D97-AF65-F5344CB8AC3E}">
        <p14:creationId xmlns:p14="http://schemas.microsoft.com/office/powerpoint/2010/main" val="34913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12B495-FFF2-413F-853C-6607FE2B94D0}" type="slidenum">
              <a:rPr lang="en-US"/>
              <a:pPr>
                <a:defRPr/>
              </a:pPr>
              <a:t>‹#›</a:t>
            </a:fld>
            <a:endParaRPr lang="en-US"/>
          </a:p>
        </p:txBody>
      </p:sp>
    </p:spTree>
    <p:extLst>
      <p:ext uri="{BB962C8B-B14F-4D97-AF65-F5344CB8AC3E}">
        <p14:creationId xmlns:p14="http://schemas.microsoft.com/office/powerpoint/2010/main" val="16406041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035E019-E9C7-4489-8CF3-793059C1ADAE}" type="slidenum">
              <a:rPr lang="en-US"/>
              <a:pPr>
                <a:defRPr/>
              </a:pPr>
              <a:t>‹#›</a:t>
            </a:fld>
            <a:endParaRPr lang="en-US"/>
          </a:p>
        </p:txBody>
      </p:sp>
    </p:spTree>
    <p:extLst>
      <p:ext uri="{BB962C8B-B14F-4D97-AF65-F5344CB8AC3E}">
        <p14:creationId xmlns:p14="http://schemas.microsoft.com/office/powerpoint/2010/main" val="3715066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4754998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1F8909B3-6357-4614-9587-144EACC8B6E1}" type="slidenum">
              <a:rPr lang="en-US"/>
              <a:pPr>
                <a:defRPr/>
              </a:pPr>
              <a:t>‹#›</a:t>
            </a:fld>
            <a:endParaRPr lang="en-US" dirty="0"/>
          </a:p>
        </p:txBody>
      </p:sp>
    </p:spTree>
    <p:extLst>
      <p:ext uri="{BB962C8B-B14F-4D97-AF65-F5344CB8AC3E}">
        <p14:creationId xmlns:p14="http://schemas.microsoft.com/office/powerpoint/2010/main" val="33053806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D13D52-F920-4848-B491-FA035E83304C}" type="slidenum">
              <a:rPr lang="en-US"/>
              <a:pPr>
                <a:defRPr/>
              </a:pPr>
              <a:t>‹#›</a:t>
            </a:fld>
            <a:endParaRPr lang="en-US"/>
          </a:p>
        </p:txBody>
      </p:sp>
    </p:spTree>
    <p:extLst>
      <p:ext uri="{BB962C8B-B14F-4D97-AF65-F5344CB8AC3E}">
        <p14:creationId xmlns:p14="http://schemas.microsoft.com/office/powerpoint/2010/main" val="3211166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01BDE7A-56CE-47D4-9D60-704C9BEBCAB0}" type="slidenum">
              <a:rPr lang="en-US"/>
              <a:pPr>
                <a:defRPr/>
              </a:pPr>
              <a:t>‹#›</a:t>
            </a:fld>
            <a:endParaRPr lang="en-US"/>
          </a:p>
        </p:txBody>
      </p:sp>
    </p:spTree>
    <p:extLst>
      <p:ext uri="{BB962C8B-B14F-4D97-AF65-F5344CB8AC3E}">
        <p14:creationId xmlns:p14="http://schemas.microsoft.com/office/powerpoint/2010/main" val="2965232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65241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63"/>
            <a:ext cx="8229600" cy="114276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058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72713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265651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5D1A43A4-AB81-42DA-B738-629AD79FAC9C}" type="slidenum">
              <a:rPr lang="en-US"/>
              <a:pPr>
                <a:defRPr/>
              </a:pPr>
              <a:t>‹#›</a:t>
            </a:fld>
            <a:endParaRPr lang="en-US" dirty="0"/>
          </a:p>
        </p:txBody>
      </p:sp>
    </p:spTree>
    <p:extLst>
      <p:ext uri="{BB962C8B-B14F-4D97-AF65-F5344CB8AC3E}">
        <p14:creationId xmlns:p14="http://schemas.microsoft.com/office/powerpoint/2010/main" val="32812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D8F43-55AF-42F4-8575-01B1881CA660}" type="slidenum">
              <a:rPr lang="en-US"/>
              <a:pPr>
                <a:defRPr/>
              </a:pPr>
              <a:t>‹#›</a:t>
            </a:fld>
            <a:endParaRPr lang="en-US"/>
          </a:p>
        </p:txBody>
      </p:sp>
    </p:spTree>
    <p:extLst>
      <p:ext uri="{BB962C8B-B14F-4D97-AF65-F5344CB8AC3E}">
        <p14:creationId xmlns:p14="http://schemas.microsoft.com/office/powerpoint/2010/main" val="13621443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471A07A-4C95-47BB-863F-0B3770A6B787}" type="slidenum">
              <a:rPr lang="en-US"/>
              <a:pPr>
                <a:defRPr/>
              </a:pPr>
              <a:t>‹#›</a:t>
            </a:fld>
            <a:endParaRPr lang="en-US"/>
          </a:p>
        </p:txBody>
      </p:sp>
    </p:spTree>
    <p:extLst>
      <p:ext uri="{BB962C8B-B14F-4D97-AF65-F5344CB8AC3E}">
        <p14:creationId xmlns:p14="http://schemas.microsoft.com/office/powerpoint/2010/main" val="1910255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7581564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63"/>
            <a:ext cx="8229600" cy="114276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058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9851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ondary slides">
    <p:spTree>
      <p:nvGrpSpPr>
        <p:cNvPr id="1" name=""/>
        <p:cNvGrpSpPr/>
        <p:nvPr/>
      </p:nvGrpSpPr>
      <p:grpSpPr>
        <a:xfrm>
          <a:off x="0" y="0"/>
          <a:ext cx="0" cy="0"/>
          <a:chOff x="0" y="0"/>
          <a:chExt cx="0" cy="0"/>
        </a:xfrm>
      </p:grpSpPr>
      <p:sp>
        <p:nvSpPr>
          <p:cNvPr id="4" name="Rectangle 3"/>
          <p:cNvSpPr/>
          <p:nvPr userDrawn="1"/>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Straight Connector 4"/>
          <p:cNvCxnSpPr/>
          <p:nvPr userDrawn="1"/>
        </p:nvCxnSpPr>
        <p:spPr>
          <a:xfrm>
            <a:off x="0" y="9302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0" y="20637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solidFill>
                  <a:srgbClr val="FF0000"/>
                </a:solidFill>
              </a:defRPr>
            </a:lvl1pPr>
          </a:lstStyle>
          <a:p>
            <a:pPr>
              <a:defRPr/>
            </a:pPr>
            <a:fld id="{68A36DE4-88A7-4496-AEA7-55ADF97131B6}" type="slidenum">
              <a:rPr lang="en-US"/>
              <a:pPr>
                <a:defRPr/>
              </a:pPr>
              <a:t>‹#›</a:t>
            </a:fld>
            <a:endParaRPr lang="en-US" dirty="0"/>
          </a:p>
        </p:txBody>
      </p:sp>
    </p:spTree>
    <p:extLst>
      <p:ext uri="{BB962C8B-B14F-4D97-AF65-F5344CB8AC3E}">
        <p14:creationId xmlns:p14="http://schemas.microsoft.com/office/powerpoint/2010/main" val="143776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C13ACD-969C-4C90-B5E6-D8A52129EF78}" type="datetime1">
              <a:rPr lang="en-US"/>
              <a:pPr>
                <a:defRPr/>
              </a:pPr>
              <a:t>4/22/2016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E456E2-1253-4FFC-86AC-D1D1967C7AC7}" type="slidenum">
              <a:rPr lang="en-US"/>
              <a:pPr>
                <a:defRPr/>
              </a:pPr>
              <a:t>‹#›</a:t>
            </a:fld>
            <a:endParaRPr lang="en-US"/>
          </a:p>
        </p:txBody>
      </p:sp>
    </p:spTree>
    <p:extLst>
      <p:ext uri="{BB962C8B-B14F-4D97-AF65-F5344CB8AC3E}">
        <p14:creationId xmlns:p14="http://schemas.microsoft.com/office/powerpoint/2010/main" val="1695745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2692400"/>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E5DFB7-8A58-4CC6-A3F9-C91FFF27E7F5}" type="datetime1">
              <a:rPr lang="en-US"/>
              <a:pPr>
                <a:defRPr/>
              </a:pPr>
              <a:t>4/22/2016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839A589-36C8-4CFD-A36B-3D960BA40FEE}" type="slidenum">
              <a:rPr lang="en-US"/>
              <a:pPr>
                <a:defRPr/>
              </a:pPr>
              <a:t>‹#›</a:t>
            </a:fld>
            <a:endParaRPr lang="en-US"/>
          </a:p>
        </p:txBody>
      </p:sp>
    </p:spTree>
    <p:extLst>
      <p:ext uri="{BB962C8B-B14F-4D97-AF65-F5344CB8AC3E}">
        <p14:creationId xmlns:p14="http://schemas.microsoft.com/office/powerpoint/2010/main" val="269490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0228"/>
            <a:ext cx="8534400" cy="4616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8281440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63"/>
            <a:ext cx="8229600" cy="114276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0580" y="1599867"/>
            <a:ext cx="4046220" cy="4526766"/>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296675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6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6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6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image" Target="../media/image1.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2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84.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1.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23.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1.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24.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1.pn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25.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heme" Target="../theme/theme26.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46F71B5-9594-41F5-A12E-71E16B813649}" type="datetimeFigureOut">
              <a:rPr lang="en-US"/>
              <a:pPr>
                <a:defRPr/>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D221E8-F33F-445A-96C4-F4215096DFB8}" type="slidenum">
              <a:rPr lang="en-US"/>
              <a:pPr>
                <a:defRPr/>
              </a:pPr>
              <a:t>‹#›</a:t>
            </a:fld>
            <a:endParaRPr lang="en-US"/>
          </a:p>
        </p:txBody>
      </p:sp>
      <p:sp>
        <p:nvSpPr>
          <p:cNvPr id="7" name="Rectangle 6"/>
          <p:cNvSpPr/>
          <p:nvPr/>
        </p:nvSpPr>
        <p:spPr>
          <a:xfrm>
            <a:off x="0" y="0"/>
            <a:ext cx="9144000" cy="5889625"/>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Straight Connector 7"/>
          <p:cNvCxnSpPr/>
          <p:nvPr/>
        </p:nvCxnSpPr>
        <p:spPr>
          <a:xfrm>
            <a:off x="0" y="3186113"/>
            <a:ext cx="9144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2473325"/>
            <a:ext cx="9144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32" name="Picture 9" descr="LN_NEW LOGO RE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6205538"/>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31" r:id="rId1"/>
    <p:sldLayoutId id="214748523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0245"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8A41C0CC-E60D-4C86-B725-A3693C7FF3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1269"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8CBDBD6F-1382-4782-9E0A-F572E883D0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2293"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6368AAE8-4C62-4229-A948-29106441B4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72" r:id="rId1"/>
    <p:sldLayoutId id="2147485273" r:id="rId2"/>
    <p:sldLayoutId id="2147485274" r:id="rId3"/>
    <p:sldLayoutId id="2147485275"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3317"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3260C31C-C4BC-45B9-A3FB-6293CFD561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4341"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5B86188C-4CA0-473B-BC78-E5BF222EA5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5365"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8519802A-E992-4881-BAAF-2DAC09ADA0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87"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6389"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9D669DD6-E47B-4DE4-BFFA-BD8C5F885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7413"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03A07957-99A6-4645-94E3-8CD5B9B2DB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8437"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A9C6E82A-D520-4B68-B712-6EF9948EE4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96" r:id="rId1"/>
    <p:sldLayoutId id="2147485297" r:id="rId2"/>
    <p:sldLayoutId id="2147485298" r:id="rId3"/>
    <p:sldLayoutId id="2147485299"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19461" name="Picture 7" descr="LN_NEW LOGO RE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4FA7C10F-5E7E-491A-8C8D-5595F68041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053" name="Picture 7" descr="LN_NEW LOGO RED.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5BFB662C-559F-446F-9E2C-BFEF73D011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0485" name="Picture 7" descr="LN_NEW LOGO RE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31B95E8F-4B37-42D8-B580-27A0711AEF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1509" name="Picture 7" descr="LN_NEW LOGO RE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511169D0-A65F-4DCC-971B-B553857B8A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2533"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B7DA914E-650F-42E0-AB72-A64D2E2AF9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4"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3557" name="Picture 7" descr="LN_NEW LOGO RE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F22A6BB0-ADB7-490F-8360-9E922D3D92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15" r:id="rId1"/>
    <p:sldLayoutId id="2147485316" r:id="rId2"/>
    <p:sldLayoutId id="2147485317" r:id="rId3"/>
    <p:sldLayoutId id="2147485318" r:id="rId4"/>
    <p:sldLayoutId id="2147485319"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4581" name="Picture 7" descr="LN_NEW LOGO RED.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1334BBE0-5A2E-4DD4-8F6A-BB4213F712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5605" name="Picture 7" descr="LN_NEW LOGO RED.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BAD5E7D7-AFE7-4376-A4B5-046CFC2704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26629" name="Picture 7" descr="LN_NEW LOGO RED.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253571D2-7685-4B0C-8400-43AD73E6AE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3077"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0FC8C46A-5CAA-43D0-A2F5-1A46E6E22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36" r:id="rId1"/>
    <p:sldLayoutId id="2147485237" r:id="rId2"/>
    <p:sldLayoutId id="2147485238" r:id="rId3"/>
    <p:sldLayoutId id="2147485239"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4101"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5A97F900-7FBC-496E-9F69-D8BE048D58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5125"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81ED0623-B1D1-4220-A4D0-848745879F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6149"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AF5E4627-2AED-4F3F-B9D4-7529C00B45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7173"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DF238191-8A89-4CBE-8939-C30248DE3D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8197"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249815FB-B67D-44F0-A772-D4D509F4D7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pic>
        <p:nvPicPr>
          <p:cNvPr id="9221" name="Picture 7" descr="LN_NEW LOGO R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688" y="404813"/>
            <a:ext cx="1606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313488"/>
            <a:ext cx="9144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0000"/>
                </a:solidFill>
                <a:latin typeface="+mn-lt"/>
                <a:cs typeface="+mn-cs"/>
              </a:defRPr>
            </a:lvl1pPr>
          </a:lstStyle>
          <a:p>
            <a:pPr>
              <a:defRPr/>
            </a:pPr>
            <a:fld id="{AC1A0F0B-A440-4359-B3B0-F3119E7F532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60" r:id="rId1"/>
    <p:sldLayoutId id="2147485261" r:id="rId2"/>
    <p:sldLayoutId id="2147485262" r:id="rId3"/>
    <p:sldLayoutId id="2147485263"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6.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3.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9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3"/>
          <p:cNvSpPr txBox="1">
            <a:spLocks noChangeArrowheads="1"/>
          </p:cNvSpPr>
          <p:nvPr/>
        </p:nvSpPr>
        <p:spPr bwMode="auto">
          <a:xfrm>
            <a:off x="2108200" y="2579688"/>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a:solidFill>
                  <a:schemeClr val="bg1"/>
                </a:solidFill>
                <a:latin typeface="Arial" pitchFamily="34" charset="0"/>
              </a:rPr>
              <a:t>LexisNexis</a:t>
            </a:r>
            <a:r>
              <a:rPr lang="en-US" altLang="en-US" sz="2800" b="1">
                <a:solidFill>
                  <a:srgbClr val="FFFFFF"/>
                </a:solidFill>
              </a:rPr>
              <a:t> ®</a:t>
            </a:r>
            <a:r>
              <a:rPr lang="en-US" altLang="en-US" sz="2800" b="1">
                <a:solidFill>
                  <a:schemeClr val="bg1"/>
                </a:solidFill>
                <a:latin typeface="Arial" pitchFamily="34" charset="0"/>
              </a:rPr>
              <a:t> Academic </a:t>
            </a:r>
            <a:r>
              <a:rPr lang="zh-CN" altLang="en-US" sz="2800" b="1">
                <a:solidFill>
                  <a:schemeClr val="bg1"/>
                </a:solidFill>
                <a:latin typeface="Arial" pitchFamily="34" charset="0"/>
              </a:rPr>
              <a:t>学术大全数据库</a:t>
            </a:r>
            <a:endParaRPr lang="en-US" altLang="zh-CN" sz="2800" b="1">
              <a:solidFill>
                <a:schemeClr val="bg1"/>
              </a:solidFill>
              <a:latin typeface="宋体" pitchFamily="2" charset="-122"/>
            </a:endParaRPr>
          </a:p>
        </p:txBody>
      </p:sp>
      <p:sp>
        <p:nvSpPr>
          <p:cNvPr id="132099" name="Rectangle 4"/>
          <p:cNvSpPr>
            <a:spLocks noChangeArrowheads="1"/>
          </p:cNvSpPr>
          <p:nvPr/>
        </p:nvSpPr>
        <p:spPr bwMode="auto">
          <a:xfrm>
            <a:off x="6629400" y="51054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600" b="1">
                <a:solidFill>
                  <a:schemeClr val="bg1"/>
                </a:solidFill>
              </a:rPr>
              <a:t>LexisNexis® </a:t>
            </a:r>
            <a:r>
              <a:rPr lang="zh-CN" altLang="en-US" sz="1600" b="1">
                <a:solidFill>
                  <a:schemeClr val="bg1"/>
                </a:solidFill>
              </a:rPr>
              <a:t>律商联讯</a:t>
            </a:r>
            <a:endParaRPr lang="en-US" altLang="en-US" sz="16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cs typeface="+mn-cs"/>
              </a:rPr>
              <a:t>精确智能的高级检索</a:t>
            </a:r>
            <a:endParaRPr lang="en-US" sz="2800" b="1" dirty="0">
              <a:solidFill>
                <a:srgbClr val="FF0000"/>
              </a:solidFill>
              <a:latin typeface="黑体" pitchFamily="49" charset="-122"/>
              <a:ea typeface="黑体" pitchFamily="49" charset="-122"/>
              <a:cs typeface="+mn-cs"/>
            </a:endParaRPr>
          </a:p>
        </p:txBody>
      </p:sp>
      <p:sp>
        <p:nvSpPr>
          <p:cNvPr id="141315"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131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ACCFF2D1-8B1C-4D46-A704-ACB51C5C94F2}" type="slidenum">
              <a:rPr lang="en-US" altLang="zh-CN" sz="1800" kern="0" smtClean="0">
                <a:solidFill>
                  <a:srgbClr val="898989"/>
                </a:solidFill>
              </a:rPr>
              <a:pPr algn="l" fontAlgn="base">
                <a:spcBef>
                  <a:spcPct val="0"/>
                </a:spcBef>
                <a:spcAft>
                  <a:spcPct val="0"/>
                </a:spcAft>
                <a:defRPr/>
              </a:pPr>
              <a:t>10</a:t>
            </a:fld>
            <a:endParaRPr lang="en-US" altLang="zh-CN" sz="1800" kern="0" dirty="0" smtClean="0">
              <a:solidFill>
                <a:srgbClr val="898989"/>
              </a:solidFill>
            </a:endParaRPr>
          </a:p>
        </p:txBody>
      </p:sp>
      <p:pic>
        <p:nvPicPr>
          <p:cNvPr id="8" name="Picture 3"/>
          <p:cNvPicPr>
            <a:picLocks noChangeAspect="1" noChangeArrowheads="1"/>
          </p:cNvPicPr>
          <p:nvPr/>
        </p:nvPicPr>
        <p:blipFill>
          <a:blip r:embed="rId2"/>
          <a:srcRect/>
          <a:stretch>
            <a:fillRect/>
          </a:stretch>
        </p:blipFill>
        <p:spPr bwMode="auto">
          <a:xfrm>
            <a:off x="228600" y="1143000"/>
            <a:ext cx="8686800" cy="48768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Cloud Callout 8"/>
          <p:cNvSpPr/>
          <p:nvPr/>
        </p:nvSpPr>
        <p:spPr>
          <a:xfrm>
            <a:off x="5322888" y="1752600"/>
            <a:ext cx="2362200" cy="1135063"/>
          </a:xfrm>
          <a:prstGeom prst="cloudCallout">
            <a:avLst>
              <a:gd name="adj1" fmla="val -64224"/>
              <a:gd name="adj2" fmla="val 1806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0" name="TextBox 9"/>
          <p:cNvSpPr txBox="1">
            <a:spLocks noChangeArrowheads="1"/>
          </p:cNvSpPr>
          <p:nvPr/>
        </p:nvSpPr>
        <p:spPr bwMode="auto">
          <a:xfrm>
            <a:off x="5530850" y="2020888"/>
            <a:ext cx="2154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检索类型包括</a:t>
            </a:r>
            <a:r>
              <a:rPr lang="zh-CN" altLang="en-US" sz="1200">
                <a:solidFill>
                  <a:srgbClr val="FF0000"/>
                </a:solidFill>
                <a:latin typeface="黑体" pitchFamily="49" charset="-122"/>
                <a:ea typeface="黑体" pitchFamily="49" charset="-122"/>
              </a:rPr>
              <a:t>精确</a:t>
            </a:r>
            <a:r>
              <a:rPr lang="en-US" altLang="zh-CN" sz="1200">
                <a:solidFill>
                  <a:srgbClr val="FF0000"/>
                </a:solidFill>
                <a:latin typeface="黑体" pitchFamily="49" charset="-122"/>
                <a:ea typeface="黑体" pitchFamily="49" charset="-122"/>
              </a:rPr>
              <a:t>T</a:t>
            </a:r>
            <a:r>
              <a:rPr lang="en-US" altLang="zh-CN" sz="1200">
                <a:solidFill>
                  <a:srgbClr val="FF0000"/>
                </a:solidFill>
                <a:latin typeface="Arial" pitchFamily="34" charset="0"/>
                <a:ea typeface="黑体" pitchFamily="49" charset="-122"/>
              </a:rPr>
              <a:t>erms &amp; Connectors</a:t>
            </a:r>
            <a:r>
              <a:rPr lang="en-US" altLang="zh-CN" sz="1200">
                <a:solidFill>
                  <a:srgbClr val="000000"/>
                </a:solidFill>
                <a:latin typeface="Arial" pitchFamily="34" charset="0"/>
                <a:ea typeface="黑体" pitchFamily="49" charset="-122"/>
              </a:rPr>
              <a:t> </a:t>
            </a:r>
            <a:r>
              <a:rPr lang="zh-CN" altLang="en-US" sz="1200">
                <a:solidFill>
                  <a:srgbClr val="000000"/>
                </a:solidFill>
                <a:latin typeface="黑体" pitchFamily="49" charset="-122"/>
                <a:ea typeface="黑体" pitchFamily="49" charset="-122"/>
              </a:rPr>
              <a:t>和</a:t>
            </a:r>
            <a:r>
              <a:rPr lang="zh-CN" altLang="en-US" sz="1200">
                <a:solidFill>
                  <a:srgbClr val="FF0000"/>
                </a:solidFill>
                <a:latin typeface="黑体" pitchFamily="49" charset="-122"/>
                <a:ea typeface="黑体" pitchFamily="49" charset="-122"/>
              </a:rPr>
              <a:t>模糊</a:t>
            </a:r>
            <a:r>
              <a:rPr lang="en-US" altLang="zh-CN" sz="1200">
                <a:solidFill>
                  <a:srgbClr val="FF0000"/>
                </a:solidFill>
                <a:latin typeface="Arial" pitchFamily="34" charset="0"/>
                <a:ea typeface="黑体" pitchFamily="49" charset="-122"/>
              </a:rPr>
              <a:t>Nature   </a:t>
            </a:r>
          </a:p>
          <a:p>
            <a:pPr eaLnBrk="1" hangingPunct="1">
              <a:spcBef>
                <a:spcPct val="0"/>
              </a:spcBef>
              <a:buFontTx/>
              <a:buNone/>
            </a:pPr>
            <a:r>
              <a:rPr lang="en-US" altLang="zh-CN" sz="1200">
                <a:solidFill>
                  <a:srgbClr val="FF0000"/>
                </a:solidFill>
                <a:latin typeface="Arial" pitchFamily="34" charset="0"/>
                <a:ea typeface="黑体" pitchFamily="49" charset="-122"/>
              </a:rPr>
              <a:t>Language</a:t>
            </a:r>
            <a:r>
              <a:rPr lang="zh-CN" altLang="en-US" sz="1200">
                <a:solidFill>
                  <a:srgbClr val="000000"/>
                </a:solidFill>
                <a:latin typeface="Arial" pitchFamily="34" charset="0"/>
                <a:ea typeface="黑体" pitchFamily="49" charset="-122"/>
              </a:rPr>
              <a:t>两种</a:t>
            </a:r>
          </a:p>
        </p:txBody>
      </p:sp>
      <p:sp>
        <p:nvSpPr>
          <p:cNvPr id="2" name="Rounded Rectangle 1"/>
          <p:cNvSpPr/>
          <p:nvPr/>
        </p:nvSpPr>
        <p:spPr>
          <a:xfrm>
            <a:off x="2209800" y="2438400"/>
            <a:ext cx="2667000" cy="19843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3200400"/>
            <a:ext cx="11906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p:cNvSpPr/>
          <p:nvPr/>
        </p:nvSpPr>
        <p:spPr>
          <a:xfrm>
            <a:off x="5297488" y="4546600"/>
            <a:ext cx="1849437" cy="863600"/>
          </a:xfrm>
          <a:prstGeom prst="cloudCallout">
            <a:avLst>
              <a:gd name="adj1" fmla="val -55380"/>
              <a:gd name="adj2" fmla="val -3256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3" name="TextBox 12"/>
          <p:cNvSpPr txBox="1">
            <a:spLocks noChangeArrowheads="1"/>
          </p:cNvSpPr>
          <p:nvPr/>
        </p:nvSpPr>
        <p:spPr bwMode="auto">
          <a:xfrm>
            <a:off x="5580063" y="4687888"/>
            <a:ext cx="1430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通过选择栏位，限定检索词在文中的位置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fade">
                                      <p:cBhvr>
                                        <p:cTn id="20" dur="500"/>
                                        <p:tgtEl>
                                          <p:spTgt spid="92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2339"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B09A98E7-67A9-4975-A442-497F40E88683}" type="slidenum">
              <a:rPr lang="en-US" altLang="zh-CN" sz="1800" kern="0" smtClean="0">
                <a:solidFill>
                  <a:srgbClr val="898989"/>
                </a:solidFill>
              </a:rPr>
              <a:pPr algn="l" fontAlgn="base">
                <a:spcBef>
                  <a:spcPct val="0"/>
                </a:spcBef>
                <a:spcAft>
                  <a:spcPct val="0"/>
                </a:spcAft>
                <a:defRPr/>
              </a:pPr>
              <a:t>11</a:t>
            </a:fld>
            <a:endParaRPr lang="en-US" altLang="zh-CN" sz="1800" kern="0" dirty="0" smtClean="0">
              <a:solidFill>
                <a:srgbClr val="898989"/>
              </a:solidFill>
            </a:endParaRPr>
          </a:p>
        </p:txBody>
      </p:sp>
      <p:sp>
        <p:nvSpPr>
          <p:cNvPr id="6"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cs typeface="+mn-cs"/>
              </a:rPr>
              <a:t>多种检索结果浏览方式及科学的分类索引</a:t>
            </a:r>
            <a:endParaRPr lang="en-US" sz="2800" b="1" dirty="0">
              <a:solidFill>
                <a:srgbClr val="FF0000"/>
              </a:solidFill>
              <a:latin typeface="黑体" pitchFamily="49" charset="-122"/>
              <a:ea typeface="黑体" pitchFamily="49" charset="-122"/>
              <a:cs typeface="+mn-cs"/>
            </a:endParaRPr>
          </a:p>
        </p:txBody>
      </p:sp>
      <p:pic>
        <p:nvPicPr>
          <p:cNvPr id="1423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76200" y="1905000"/>
            <a:ext cx="1676400" cy="3721100"/>
          </a:xfrm>
          <a:prstGeom prst="roundRect">
            <a:avLst>
              <a:gd name="adj" fmla="val 4779"/>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9" name="Cloud Callout 8"/>
          <p:cNvSpPr/>
          <p:nvPr/>
        </p:nvSpPr>
        <p:spPr>
          <a:xfrm>
            <a:off x="1295400" y="4114800"/>
            <a:ext cx="2362200" cy="1135063"/>
          </a:xfrm>
          <a:prstGeom prst="cloudCallout">
            <a:avLst>
              <a:gd name="adj1" fmla="val -64224"/>
              <a:gd name="adj2" fmla="val 1806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0" name="TextBox 9"/>
          <p:cNvSpPr txBox="1">
            <a:spLocks noChangeArrowheads="1"/>
          </p:cNvSpPr>
          <p:nvPr/>
        </p:nvSpPr>
        <p:spPr bwMode="auto">
          <a:xfrm>
            <a:off x="1577975" y="4267200"/>
            <a:ext cx="1927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检索结果分类索引，默认分类</a:t>
            </a:r>
            <a:r>
              <a:rPr lang="en-US" altLang="zh-CN" sz="1200">
                <a:solidFill>
                  <a:srgbClr val="FF0000"/>
                </a:solidFill>
                <a:latin typeface="Arial" pitchFamily="34" charset="0"/>
                <a:ea typeface="黑体" pitchFamily="49" charset="-122"/>
              </a:rPr>
              <a:t>Sources by Category </a:t>
            </a:r>
            <a:r>
              <a:rPr lang="zh-CN" altLang="en-US" sz="1200">
                <a:solidFill>
                  <a:srgbClr val="000000"/>
                </a:solidFill>
                <a:latin typeface="黑体" pitchFamily="49" charset="-122"/>
                <a:ea typeface="黑体" pitchFamily="49" charset="-122"/>
              </a:rPr>
              <a:t>将检索结果按资源类型进行分类，便于查看</a:t>
            </a: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838200"/>
            <a:ext cx="876300" cy="600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loud Callout 14"/>
          <p:cNvSpPr/>
          <p:nvPr/>
        </p:nvSpPr>
        <p:spPr>
          <a:xfrm>
            <a:off x="3352800" y="801688"/>
            <a:ext cx="1828800" cy="912812"/>
          </a:xfrm>
          <a:prstGeom prst="cloudCallout">
            <a:avLst>
              <a:gd name="adj1" fmla="val -70036"/>
              <a:gd name="adj2" fmla="val 699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6" name="TextBox 15"/>
          <p:cNvSpPr txBox="1">
            <a:spLocks noChangeArrowheads="1"/>
          </p:cNvSpPr>
          <p:nvPr/>
        </p:nvSpPr>
        <p:spPr bwMode="auto">
          <a:xfrm>
            <a:off x="3527425" y="915988"/>
            <a:ext cx="1501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列表、全文或自定义模式查看检索结果，便于浏览筛选</a:t>
            </a:r>
          </a:p>
        </p:txBody>
      </p:sp>
      <p:pic>
        <p:nvPicPr>
          <p:cNvPr id="17" name="Picture 4"/>
          <p:cNvPicPr>
            <a:picLocks noChangeAspect="1" noChangeArrowheads="1"/>
          </p:cNvPicPr>
          <p:nvPr/>
        </p:nvPicPr>
        <p:blipFill>
          <a:blip r:embed="rId4"/>
          <a:srcRect/>
          <a:stretch>
            <a:fillRect/>
          </a:stretch>
        </p:blipFill>
        <p:spPr bwMode="auto">
          <a:xfrm>
            <a:off x="2435225" y="1816100"/>
            <a:ext cx="765175" cy="304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loud Callout 17"/>
          <p:cNvSpPr/>
          <p:nvPr/>
        </p:nvSpPr>
        <p:spPr>
          <a:xfrm>
            <a:off x="228600" y="1058863"/>
            <a:ext cx="1828800" cy="912812"/>
          </a:xfrm>
          <a:prstGeom prst="cloudCallout">
            <a:avLst>
              <a:gd name="adj1" fmla="val 69195"/>
              <a:gd name="adj2" fmla="val 4550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9" name="TextBox 18"/>
          <p:cNvSpPr txBox="1">
            <a:spLocks noChangeArrowheads="1"/>
          </p:cNvSpPr>
          <p:nvPr/>
        </p:nvSpPr>
        <p:spPr bwMode="auto">
          <a:xfrm>
            <a:off x="381000" y="117475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按</a:t>
            </a:r>
            <a:r>
              <a:rPr lang="zh-CN" altLang="en-US" sz="1200">
                <a:solidFill>
                  <a:srgbClr val="FF0000"/>
                </a:solidFill>
                <a:latin typeface="黑体" pitchFamily="49" charset="-122"/>
                <a:ea typeface="黑体" pitchFamily="49" charset="-122"/>
              </a:rPr>
              <a:t>发布时间</a:t>
            </a:r>
            <a:r>
              <a:rPr lang="zh-CN" altLang="en-US" sz="1200">
                <a:solidFill>
                  <a:srgbClr val="000000"/>
                </a:solidFill>
                <a:latin typeface="黑体" pitchFamily="49" charset="-122"/>
                <a:ea typeface="黑体" pitchFamily="49" charset="-122"/>
              </a:rPr>
              <a:t>或与检索词的</a:t>
            </a:r>
            <a:r>
              <a:rPr lang="zh-CN" altLang="en-US" sz="1200">
                <a:solidFill>
                  <a:srgbClr val="FF0000"/>
                </a:solidFill>
                <a:latin typeface="黑体" pitchFamily="49" charset="-122"/>
                <a:ea typeface="黑体" pitchFamily="49" charset="-122"/>
              </a:rPr>
              <a:t>关联度</a:t>
            </a:r>
            <a:r>
              <a:rPr lang="zh-CN" altLang="en-US" sz="1200">
                <a:solidFill>
                  <a:srgbClr val="000000"/>
                </a:solidFill>
                <a:latin typeface="黑体" pitchFamily="49" charset="-122"/>
                <a:ea typeface="黑体" pitchFamily="49" charset="-122"/>
              </a:rPr>
              <a:t>，选择检索结果的排序方式</a:t>
            </a:r>
          </a:p>
        </p:txBody>
      </p:sp>
      <p:sp>
        <p:nvSpPr>
          <p:cNvPr id="20" name="Rounded Rectangle 19"/>
          <p:cNvSpPr/>
          <p:nvPr/>
        </p:nvSpPr>
        <p:spPr>
          <a:xfrm>
            <a:off x="6858000" y="1371600"/>
            <a:ext cx="2286000" cy="3143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21" name="Cloud Callout 20"/>
          <p:cNvSpPr/>
          <p:nvPr/>
        </p:nvSpPr>
        <p:spPr>
          <a:xfrm>
            <a:off x="6416675" y="1820863"/>
            <a:ext cx="1431925" cy="550862"/>
          </a:xfrm>
          <a:prstGeom prst="cloudCallout">
            <a:avLst>
              <a:gd name="adj1" fmla="val 37657"/>
              <a:gd name="adj2" fmla="val -71647"/>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2" name="TextBox 21"/>
          <p:cNvSpPr txBox="1">
            <a:spLocks noChangeArrowheads="1"/>
          </p:cNvSpPr>
          <p:nvPr/>
        </p:nvSpPr>
        <p:spPr bwMode="auto">
          <a:xfrm>
            <a:off x="6553200" y="191452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在结果中搜索</a:t>
            </a:r>
          </a:p>
        </p:txBody>
      </p:sp>
      <p:sp>
        <p:nvSpPr>
          <p:cNvPr id="23" name="5-Point Star 22"/>
          <p:cNvSpPr/>
          <p:nvPr/>
        </p:nvSpPr>
        <p:spPr>
          <a:xfrm>
            <a:off x="228600" y="117475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4" name="5-Point Star 23"/>
          <p:cNvSpPr/>
          <p:nvPr/>
        </p:nvSpPr>
        <p:spPr>
          <a:xfrm>
            <a:off x="3390900" y="909638"/>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5" name="5-Point Star 24"/>
          <p:cNvSpPr/>
          <p:nvPr/>
        </p:nvSpPr>
        <p:spPr>
          <a:xfrm>
            <a:off x="1295400" y="422592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5" grpId="0" animBg="1"/>
      <p:bldP spid="16" grpId="0"/>
      <p:bldP spid="18" grpId="0" animBg="1"/>
      <p:bldP spid="19" grpId="0"/>
      <p:bldP spid="20" grpId="0" animBg="1"/>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可在</a:t>
            </a:r>
            <a:r>
              <a:rPr lang="zh-CN" altLang="en-US" sz="2800" b="1" dirty="0" smtClean="0">
                <a:solidFill>
                  <a:srgbClr val="FF0000"/>
                </a:solidFill>
                <a:latin typeface="黑体" pitchFamily="49" charset="-122"/>
                <a:ea typeface="黑体" pitchFamily="49" charset="-122"/>
              </a:rPr>
              <a:t>线浏览结果数量</a:t>
            </a:r>
            <a:endParaRPr lang="en-US" sz="2800" dirty="0">
              <a:solidFill>
                <a:srgbClr val="FF0000"/>
              </a:solidFill>
              <a:latin typeface="+mj-ea"/>
              <a:cs typeface="+mn-cs"/>
            </a:endParaRPr>
          </a:p>
        </p:txBody>
      </p:sp>
      <p:sp>
        <p:nvSpPr>
          <p:cNvPr id="143363"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3364"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0312DE39-D673-4CFC-AA3C-F533EAE9A20B}" type="slidenum">
              <a:rPr lang="en-US" altLang="zh-CN" sz="1800" kern="0" smtClean="0">
                <a:solidFill>
                  <a:srgbClr val="898989"/>
                </a:solidFill>
              </a:rPr>
              <a:pPr algn="l" fontAlgn="base">
                <a:spcBef>
                  <a:spcPct val="0"/>
                </a:spcBef>
                <a:spcAft>
                  <a:spcPct val="0"/>
                </a:spcAft>
                <a:defRPr/>
              </a:pPr>
              <a:t>12</a:t>
            </a:fld>
            <a:endParaRPr lang="en-US" altLang="zh-CN" sz="1800" kern="0" dirty="0" smtClean="0">
              <a:solidFill>
                <a:srgbClr val="898989"/>
              </a:solidFill>
            </a:endParaRPr>
          </a:p>
        </p:txBody>
      </p:sp>
      <p:pic>
        <p:nvPicPr>
          <p:cNvPr id="19458" name="Picture 2"/>
          <p:cNvPicPr>
            <a:picLocks noChangeAspect="1" noChangeArrowheads="1"/>
          </p:cNvPicPr>
          <p:nvPr/>
        </p:nvPicPr>
        <p:blipFill>
          <a:blip r:embed="rId2"/>
          <a:srcRect/>
          <a:stretch>
            <a:fillRect/>
          </a:stretch>
        </p:blipFill>
        <p:spPr bwMode="auto">
          <a:xfrm>
            <a:off x="228600" y="884238"/>
            <a:ext cx="5705475" cy="26765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srcRect/>
          <a:stretch>
            <a:fillRect/>
          </a:stretch>
        </p:blipFill>
        <p:spPr bwMode="auto">
          <a:xfrm>
            <a:off x="1600200" y="3535363"/>
            <a:ext cx="7423150" cy="3000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Callout 7"/>
          <p:cNvSpPr/>
          <p:nvPr/>
        </p:nvSpPr>
        <p:spPr>
          <a:xfrm>
            <a:off x="4983163" y="1524000"/>
            <a:ext cx="2636837" cy="1447800"/>
          </a:xfrm>
          <a:prstGeom prst="cloudCallout">
            <a:avLst>
              <a:gd name="adj1" fmla="val -63489"/>
              <a:gd name="adj2" fmla="val 4074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9" name="TextBox 8"/>
          <p:cNvSpPr txBox="1">
            <a:spLocks noChangeArrowheads="1"/>
          </p:cNvSpPr>
          <p:nvPr/>
        </p:nvSpPr>
        <p:spPr bwMode="auto">
          <a:xfrm>
            <a:off x="5273675" y="1727200"/>
            <a:ext cx="2117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如果检索结果超过</a:t>
            </a:r>
            <a:r>
              <a:rPr lang="en-US" altLang="zh-CN" sz="1200">
                <a:solidFill>
                  <a:srgbClr val="FF0000"/>
                </a:solidFill>
                <a:latin typeface="黑体" pitchFamily="49" charset="-122"/>
                <a:ea typeface="黑体" pitchFamily="49" charset="-122"/>
              </a:rPr>
              <a:t>3000</a:t>
            </a:r>
            <a:r>
              <a:rPr lang="zh-CN" altLang="en-US" sz="1200">
                <a:solidFill>
                  <a:srgbClr val="000000"/>
                </a:solidFill>
                <a:latin typeface="黑体" pitchFamily="49" charset="-122"/>
                <a:ea typeface="黑体" pitchFamily="49" charset="-122"/>
              </a:rPr>
              <a:t>个，可选择增加检索词、日期限定等方式重新检索，或者点击</a:t>
            </a:r>
            <a:r>
              <a:rPr lang="en-US" altLang="zh-CN" sz="1200">
                <a:solidFill>
                  <a:srgbClr val="000000"/>
                </a:solidFill>
                <a:latin typeface="Arial" pitchFamily="34" charset="0"/>
                <a:ea typeface="黑体" pitchFamily="49" charset="-122"/>
              </a:rPr>
              <a:t>Retrieve Results</a:t>
            </a:r>
            <a:r>
              <a:rPr lang="zh-CN" altLang="en-US" sz="1200">
                <a:solidFill>
                  <a:srgbClr val="000000"/>
                </a:solidFill>
                <a:latin typeface="黑体" pitchFamily="49" charset="-122"/>
                <a:ea typeface="黑体" pitchFamily="49" charset="-122"/>
              </a:rPr>
              <a:t>查看关联度最好的前</a:t>
            </a:r>
            <a:r>
              <a:rPr lang="en-US" altLang="zh-CN" sz="1200">
                <a:solidFill>
                  <a:srgbClr val="000000"/>
                </a:solidFill>
                <a:latin typeface="黑体" pitchFamily="49" charset="-122"/>
                <a:ea typeface="黑体" pitchFamily="49" charset="-122"/>
              </a:rPr>
              <a:t>1000</a:t>
            </a:r>
            <a:r>
              <a:rPr lang="zh-CN" altLang="en-US" sz="1200">
                <a:solidFill>
                  <a:srgbClr val="000000"/>
                </a:solidFill>
                <a:latin typeface="黑体" pitchFamily="49" charset="-122"/>
                <a:ea typeface="黑体" pitchFamily="49" charset="-122"/>
              </a:rPr>
              <a:t>个检索结果</a:t>
            </a:r>
          </a:p>
        </p:txBody>
      </p:sp>
      <p:sp>
        <p:nvSpPr>
          <p:cNvPr id="10" name="5-Point Star 9"/>
          <p:cNvSpPr/>
          <p:nvPr/>
        </p:nvSpPr>
        <p:spPr>
          <a:xfrm>
            <a:off x="5083175" y="173037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fade">
                                      <p:cBhvr>
                                        <p:cTn id="15" dur="500"/>
                                        <p:tgtEl>
                                          <p:spTgt spid="19459"/>
                                        </p:tgtEl>
                                      </p:cBhvr>
                                    </p:animEffec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cs typeface="+mn-cs"/>
              </a:rPr>
              <a:t>多种结果保存方</a:t>
            </a:r>
            <a:r>
              <a:rPr lang="zh-CN" altLang="en-US" sz="2800" b="1" dirty="0" smtClean="0">
                <a:solidFill>
                  <a:srgbClr val="FF0000"/>
                </a:solidFill>
                <a:latin typeface="黑体" pitchFamily="49" charset="-122"/>
                <a:ea typeface="黑体" pitchFamily="49" charset="-122"/>
                <a:cs typeface="+mn-cs"/>
              </a:rPr>
              <a:t>式</a:t>
            </a:r>
            <a:r>
              <a:rPr lang="en-US" altLang="zh-CN" sz="2800" b="1" dirty="0" smtClean="0">
                <a:solidFill>
                  <a:srgbClr val="FF0000"/>
                </a:solidFill>
                <a:latin typeface="黑体" pitchFamily="49" charset="-122"/>
                <a:ea typeface="黑体" pitchFamily="49" charset="-122"/>
                <a:cs typeface="+mn-cs"/>
              </a:rPr>
              <a:t>——</a:t>
            </a:r>
            <a:r>
              <a:rPr lang="zh-CN" altLang="en-US" sz="2800" b="1" dirty="0" smtClean="0">
                <a:solidFill>
                  <a:srgbClr val="FF0000"/>
                </a:solidFill>
                <a:latin typeface="黑体" pitchFamily="49" charset="-122"/>
                <a:ea typeface="黑体" pitchFamily="49" charset="-122"/>
                <a:cs typeface="+mn-cs"/>
              </a:rPr>
              <a:t>下载</a:t>
            </a:r>
            <a:r>
              <a:rPr lang="en-US" altLang="zh-CN" sz="2800" b="1" dirty="0" smtClean="0">
                <a:solidFill>
                  <a:srgbClr val="FF0000"/>
                </a:solidFill>
                <a:latin typeface="黑体" pitchFamily="49" charset="-122"/>
                <a:ea typeface="黑体" pitchFamily="49" charset="-122"/>
                <a:cs typeface="+mn-cs"/>
              </a:rPr>
              <a:t>/</a:t>
            </a:r>
            <a:r>
              <a:rPr lang="zh-CN" altLang="en-US" sz="2800" b="1" dirty="0">
                <a:solidFill>
                  <a:srgbClr val="FF0000"/>
                </a:solidFill>
                <a:latin typeface="黑体" pitchFamily="49" charset="-122"/>
                <a:ea typeface="黑体" pitchFamily="49" charset="-122"/>
                <a:cs typeface="+mn-cs"/>
              </a:rPr>
              <a:t>邮件发送</a:t>
            </a:r>
            <a:endParaRPr lang="en-US" sz="2800" b="1" dirty="0">
              <a:solidFill>
                <a:srgbClr val="FF0000"/>
              </a:solidFill>
              <a:latin typeface="黑体" pitchFamily="49" charset="-122"/>
              <a:ea typeface="黑体" pitchFamily="49" charset="-122"/>
              <a:cs typeface="+mn-cs"/>
            </a:endParaRPr>
          </a:p>
        </p:txBody>
      </p:sp>
      <p:sp>
        <p:nvSpPr>
          <p:cNvPr id="14438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438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AE0FC36E-3800-4D94-9F7D-7627689AB3C7}" type="slidenum">
              <a:rPr lang="en-US" altLang="zh-CN" sz="1800" kern="0" smtClean="0">
                <a:solidFill>
                  <a:srgbClr val="898989"/>
                </a:solidFill>
              </a:rPr>
              <a:pPr algn="l" fontAlgn="base">
                <a:spcBef>
                  <a:spcPct val="0"/>
                </a:spcBef>
                <a:spcAft>
                  <a:spcPct val="0"/>
                </a:spcAft>
                <a:defRPr/>
              </a:pPr>
              <a:t>13</a:t>
            </a:fld>
            <a:endParaRPr lang="en-US" altLang="zh-CN" sz="1800" kern="0" dirty="0" smtClean="0">
              <a:solidFill>
                <a:srgbClr val="898989"/>
              </a:solidFill>
            </a:endParaRPr>
          </a:p>
        </p:txBody>
      </p:sp>
      <p:pic>
        <p:nvPicPr>
          <p:cNvPr id="4099" name="Picture 3"/>
          <p:cNvPicPr>
            <a:picLocks noChangeAspect="1" noChangeArrowheads="1"/>
          </p:cNvPicPr>
          <p:nvPr/>
        </p:nvPicPr>
        <p:blipFill>
          <a:blip r:embed="rId2"/>
          <a:srcRect/>
          <a:stretch>
            <a:fillRect/>
          </a:stretch>
        </p:blipFill>
        <p:spPr bwMode="auto">
          <a:xfrm>
            <a:off x="304800" y="914400"/>
            <a:ext cx="5553075" cy="26289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029200" y="914400"/>
            <a:ext cx="381000" cy="3048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pic>
        <p:nvPicPr>
          <p:cNvPr id="4100" name="Picture 4"/>
          <p:cNvPicPr>
            <a:picLocks noChangeAspect="1" noChangeArrowheads="1"/>
          </p:cNvPicPr>
          <p:nvPr/>
        </p:nvPicPr>
        <p:blipFill>
          <a:blip r:embed="rId3"/>
          <a:srcRect/>
          <a:stretch>
            <a:fillRect/>
          </a:stretch>
        </p:blipFill>
        <p:spPr bwMode="auto">
          <a:xfrm>
            <a:off x="3276600" y="1544638"/>
            <a:ext cx="5743575" cy="50768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loud Callout 9"/>
          <p:cNvSpPr/>
          <p:nvPr/>
        </p:nvSpPr>
        <p:spPr>
          <a:xfrm>
            <a:off x="5522913" y="1047750"/>
            <a:ext cx="1406525" cy="785813"/>
          </a:xfrm>
          <a:prstGeom prst="cloudCallout">
            <a:avLst>
              <a:gd name="adj1" fmla="val -65771"/>
              <a:gd name="adj2" fmla="val -32776"/>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1" name="TextBox 10"/>
          <p:cNvSpPr txBox="1">
            <a:spLocks noChangeArrowheads="1"/>
          </p:cNvSpPr>
          <p:nvPr/>
        </p:nvSpPr>
        <p:spPr bwMode="auto">
          <a:xfrm>
            <a:off x="5627688" y="1168400"/>
            <a:ext cx="1243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点击软盘图表下载选定文章</a:t>
            </a:r>
            <a:endParaRPr lang="en-US" altLang="en-US" sz="1200">
              <a:solidFill>
                <a:srgbClr val="000000"/>
              </a:solidFill>
              <a:latin typeface="Arial" pitchFamily="34" charset="0"/>
              <a:ea typeface="黑体" pitchFamily="49" charset="-122"/>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2895600"/>
            <a:ext cx="9334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loud Callout 18"/>
          <p:cNvSpPr/>
          <p:nvPr/>
        </p:nvSpPr>
        <p:spPr>
          <a:xfrm>
            <a:off x="4876800" y="2895600"/>
            <a:ext cx="1406525" cy="785813"/>
          </a:xfrm>
          <a:prstGeom prst="cloudCallout">
            <a:avLst>
              <a:gd name="adj1" fmla="val -60772"/>
              <a:gd name="adj2" fmla="val -2561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0" name="TextBox 19"/>
          <p:cNvSpPr txBox="1">
            <a:spLocks noChangeArrowheads="1"/>
          </p:cNvSpPr>
          <p:nvPr/>
        </p:nvSpPr>
        <p:spPr bwMode="auto">
          <a:xfrm>
            <a:off x="4983163" y="3014663"/>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多种文本下载格式可供选择</a:t>
            </a:r>
            <a:endParaRPr lang="en-US" altLang="en-US" sz="1200">
              <a:solidFill>
                <a:srgbClr val="000000"/>
              </a:solidFill>
              <a:latin typeface="Arial" pitchFamily="34" charset="0"/>
              <a:ea typeface="黑体" pitchFamily="49" charset="-122"/>
            </a:endParaRPr>
          </a:p>
        </p:txBody>
      </p:sp>
      <p:pic>
        <p:nvPicPr>
          <p:cNvPr id="4102" name="Picture 6"/>
          <p:cNvPicPr>
            <a:picLocks noChangeAspect="1" noChangeArrowheads="1"/>
          </p:cNvPicPr>
          <p:nvPr/>
        </p:nvPicPr>
        <p:blipFill>
          <a:blip r:embed="rId5"/>
          <a:srcRect/>
          <a:stretch>
            <a:fillRect/>
          </a:stretch>
        </p:blipFill>
        <p:spPr bwMode="auto">
          <a:xfrm>
            <a:off x="3400425" y="3581400"/>
            <a:ext cx="1085850" cy="7429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loud Callout 21"/>
          <p:cNvSpPr/>
          <p:nvPr/>
        </p:nvSpPr>
        <p:spPr>
          <a:xfrm>
            <a:off x="4184650" y="4324350"/>
            <a:ext cx="1716088" cy="765175"/>
          </a:xfrm>
          <a:prstGeom prst="cloudCallout">
            <a:avLst>
              <a:gd name="adj1" fmla="val -52340"/>
              <a:gd name="adj2" fmla="val -79707"/>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3" name="TextBox 22"/>
          <p:cNvSpPr txBox="1">
            <a:spLocks noChangeArrowheads="1"/>
          </p:cNvSpPr>
          <p:nvPr/>
        </p:nvSpPr>
        <p:spPr bwMode="auto">
          <a:xfrm>
            <a:off x="4367213" y="4419600"/>
            <a:ext cx="1423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列表、展开列表、全文、或自定义等多种输出方式</a:t>
            </a:r>
            <a:endParaRPr lang="en-US" altLang="en-US" sz="1200">
              <a:solidFill>
                <a:srgbClr val="000000"/>
              </a:solidFill>
              <a:latin typeface="Arial" pitchFamily="34" charset="0"/>
              <a:ea typeface="黑体" pitchFamily="49" charset="-122"/>
            </a:endParaRPr>
          </a:p>
        </p:txBody>
      </p:sp>
      <p:sp>
        <p:nvSpPr>
          <p:cNvPr id="5" name="Rounded Rectangle 4"/>
          <p:cNvSpPr/>
          <p:nvPr/>
        </p:nvSpPr>
        <p:spPr>
          <a:xfrm>
            <a:off x="3943350" y="2895600"/>
            <a:ext cx="933450" cy="6858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8" name="Rounded Rectangle 7"/>
          <p:cNvSpPr/>
          <p:nvPr/>
        </p:nvSpPr>
        <p:spPr>
          <a:xfrm>
            <a:off x="3352800" y="3505200"/>
            <a:ext cx="1171575" cy="838200"/>
          </a:xfrm>
          <a:prstGeom prst="roundRect">
            <a:avLst>
              <a:gd name="adj" fmla="val 659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9" name="Rounded Rectangle 8"/>
          <p:cNvSpPr/>
          <p:nvPr/>
        </p:nvSpPr>
        <p:spPr>
          <a:xfrm>
            <a:off x="6226175" y="3432175"/>
            <a:ext cx="1554163" cy="606425"/>
          </a:xfrm>
          <a:prstGeom prst="roundRect">
            <a:avLst>
              <a:gd name="adj" fmla="val 9711"/>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27" name="Cloud Callout 26"/>
          <p:cNvSpPr/>
          <p:nvPr/>
        </p:nvSpPr>
        <p:spPr>
          <a:xfrm>
            <a:off x="7545388" y="3543300"/>
            <a:ext cx="1216025" cy="577850"/>
          </a:xfrm>
          <a:prstGeom prst="cloudCallout">
            <a:avLst>
              <a:gd name="adj1" fmla="val -65481"/>
              <a:gd name="adj2" fmla="val -44577"/>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8" name="TextBox 27"/>
          <p:cNvSpPr txBox="1">
            <a:spLocks noChangeArrowheads="1"/>
          </p:cNvSpPr>
          <p:nvPr/>
        </p:nvSpPr>
        <p:spPr bwMode="auto">
          <a:xfrm>
            <a:off x="7780338" y="3665538"/>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下载范围</a:t>
            </a:r>
            <a:endParaRPr lang="en-US" altLang="en-US" sz="1200">
              <a:solidFill>
                <a:srgbClr val="000000"/>
              </a:solidFill>
              <a:latin typeface="Arial" pitchFamily="34" charset="0"/>
              <a:ea typeface="黑体" pitchFamily="49" charset="-122"/>
            </a:endParaRPr>
          </a:p>
        </p:txBody>
      </p:sp>
      <p:sp>
        <p:nvSpPr>
          <p:cNvPr id="144406" name="TextBox 17"/>
          <p:cNvSpPr txBox="1">
            <a:spLocks noChangeArrowheads="1"/>
          </p:cNvSpPr>
          <p:nvPr/>
        </p:nvSpPr>
        <p:spPr bwMode="auto">
          <a:xfrm>
            <a:off x="685800" y="4121150"/>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800" b="1">
                <a:solidFill>
                  <a:srgbClr val="FF0000"/>
                </a:solidFill>
              </a:rPr>
              <a:t>下载</a:t>
            </a:r>
            <a:endParaRPr lang="en-US" altLang="en-US" sz="1800" b="1">
              <a:solidFill>
                <a:srgbClr val="FF0000"/>
              </a:solidFill>
              <a:ea typeface="宋体" pitchFamily="2" charset="-122"/>
            </a:endParaRPr>
          </a:p>
        </p:txBody>
      </p:sp>
      <p:sp>
        <p:nvSpPr>
          <p:cNvPr id="24" name="5-Point Star 23"/>
          <p:cNvSpPr/>
          <p:nvPr/>
        </p:nvSpPr>
        <p:spPr>
          <a:xfrm>
            <a:off x="3581400" y="27813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5" name="5-Point Star 24"/>
          <p:cNvSpPr/>
          <p:nvPr/>
        </p:nvSpPr>
        <p:spPr>
          <a:xfrm>
            <a:off x="2347913" y="4572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6" name="Line Callout 2 (Border and Accent Bar) 25"/>
          <p:cNvSpPr/>
          <p:nvPr/>
        </p:nvSpPr>
        <p:spPr>
          <a:xfrm>
            <a:off x="3435350" y="3803650"/>
            <a:ext cx="1050925" cy="228600"/>
          </a:xfrm>
          <a:prstGeom prst="accentBorderCallout2">
            <a:avLst>
              <a:gd name="adj1" fmla="val 18750"/>
              <a:gd name="adj2" fmla="val -8333"/>
              <a:gd name="adj3" fmla="val 70362"/>
              <a:gd name="adj4" fmla="val -9935"/>
              <a:gd name="adj5" fmla="val 22177"/>
              <a:gd name="adj6" fmla="val -53920"/>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3" name="TextBox 2"/>
          <p:cNvSpPr txBox="1">
            <a:spLocks noChangeArrowheads="1"/>
          </p:cNvSpPr>
          <p:nvPr/>
        </p:nvSpPr>
        <p:spPr bwMode="auto">
          <a:xfrm>
            <a:off x="1152525" y="373538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400"/>
              <a:t>F</a:t>
            </a:r>
            <a:r>
              <a:rPr lang="en-US" altLang="zh-CN" sz="1400"/>
              <a:t>ull Document=</a:t>
            </a:r>
            <a:r>
              <a:rPr lang="zh-CN" altLang="en-US" sz="1400"/>
              <a:t>全文</a:t>
            </a:r>
            <a:endParaRPr lang="en-US" altLang="en-US" sz="1400"/>
          </a:p>
        </p:txBody>
      </p:sp>
      <p:sp>
        <p:nvSpPr>
          <p:cNvPr id="29" name="5-Point Star 28"/>
          <p:cNvSpPr/>
          <p:nvPr/>
        </p:nvSpPr>
        <p:spPr>
          <a:xfrm>
            <a:off x="923925" y="375285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p:cTn id="20" dur="500" fill="hold"/>
                                        <p:tgtEl>
                                          <p:spTgt spid="4100"/>
                                        </p:tgtEl>
                                        <p:attrNameLst>
                                          <p:attrName>ppt_w</p:attrName>
                                        </p:attrNameLst>
                                      </p:cBhvr>
                                      <p:tavLst>
                                        <p:tav tm="0">
                                          <p:val>
                                            <p:fltVal val="0"/>
                                          </p:val>
                                        </p:tav>
                                        <p:tav tm="100000">
                                          <p:val>
                                            <p:strVal val="#ppt_w"/>
                                          </p:val>
                                        </p:tav>
                                      </p:tavLst>
                                    </p:anim>
                                    <p:anim calcmode="lin" valueType="num">
                                      <p:cBhvr>
                                        <p:cTn id="21" dur="500" fill="hold"/>
                                        <p:tgtEl>
                                          <p:spTgt spid="4100"/>
                                        </p:tgtEl>
                                        <p:attrNameLst>
                                          <p:attrName>ppt_h</p:attrName>
                                        </p:attrNameLst>
                                      </p:cBhvr>
                                      <p:tavLst>
                                        <p:tav tm="0">
                                          <p:val>
                                            <p:fltVal val="0"/>
                                          </p:val>
                                        </p:tav>
                                        <p:tav tm="100000">
                                          <p:val>
                                            <p:strVal val="#ppt_h"/>
                                          </p:val>
                                        </p:tav>
                                      </p:tavLst>
                                    </p:anim>
                                    <p:animEffect transition="in" filter="fade">
                                      <p:cBhvr>
                                        <p:cTn id="22" dur="500"/>
                                        <p:tgtEl>
                                          <p:spTgt spid="4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500"/>
                                        <p:tgtEl>
                                          <p:spTgt spid="41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fade">
                                      <p:cBhvr>
                                        <p:cTn id="45" dur="500"/>
                                        <p:tgtEl>
                                          <p:spTgt spid="410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P spid="19" grpId="0" animBg="1"/>
      <p:bldP spid="20" grpId="0"/>
      <p:bldP spid="22" grpId="0" animBg="1"/>
      <p:bldP spid="23" grpId="0"/>
      <p:bldP spid="5" grpId="0" animBg="1"/>
      <p:bldP spid="8" grpId="0" animBg="1"/>
      <p:bldP spid="9" grpId="0" animBg="1"/>
      <p:bldP spid="27" grpId="0" animBg="1"/>
      <p:bldP spid="28" grpId="0"/>
      <p:bldP spid="2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5411"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03E7210F-5D66-42AB-A116-356A8FF109E4}" type="slidenum">
              <a:rPr lang="en-US" altLang="zh-CN" sz="1800" kern="0" smtClean="0">
                <a:solidFill>
                  <a:srgbClr val="898989"/>
                </a:solidFill>
              </a:rPr>
              <a:pPr algn="l" fontAlgn="base">
                <a:spcBef>
                  <a:spcPct val="0"/>
                </a:spcBef>
                <a:spcAft>
                  <a:spcPct val="0"/>
                </a:spcAft>
                <a:defRPr/>
              </a:pPr>
              <a:t>14</a:t>
            </a:fld>
            <a:endParaRPr lang="en-US" altLang="zh-CN" sz="1800" kern="0" dirty="0" smtClean="0">
              <a:solidFill>
                <a:srgbClr val="898989"/>
              </a:solidFill>
            </a:endParaRPr>
          </a:p>
        </p:txBody>
      </p:sp>
      <p:pic>
        <p:nvPicPr>
          <p:cNvPr id="8" name="Picture 3"/>
          <p:cNvPicPr>
            <a:picLocks noChangeAspect="1" noChangeArrowheads="1"/>
          </p:cNvPicPr>
          <p:nvPr/>
        </p:nvPicPr>
        <p:blipFill>
          <a:blip r:embed="rId2"/>
          <a:srcRect/>
          <a:stretch>
            <a:fillRect/>
          </a:stretch>
        </p:blipFill>
        <p:spPr bwMode="auto">
          <a:xfrm>
            <a:off x="304800" y="914400"/>
            <a:ext cx="5553075" cy="26289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800600" y="914400"/>
            <a:ext cx="381000" cy="3048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0" name="Cloud Callout 9"/>
          <p:cNvSpPr/>
          <p:nvPr/>
        </p:nvSpPr>
        <p:spPr>
          <a:xfrm>
            <a:off x="5257800" y="1047750"/>
            <a:ext cx="1406525" cy="857250"/>
          </a:xfrm>
          <a:prstGeom prst="cloudCallout">
            <a:avLst>
              <a:gd name="adj1" fmla="val -65771"/>
              <a:gd name="adj2" fmla="val -32776"/>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1" name="TextBox 10"/>
          <p:cNvSpPr txBox="1">
            <a:spLocks noChangeArrowheads="1"/>
          </p:cNvSpPr>
          <p:nvPr/>
        </p:nvSpPr>
        <p:spPr bwMode="auto">
          <a:xfrm>
            <a:off x="5364163" y="1168400"/>
            <a:ext cx="1300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点击信封图标将选定文章发送至邮箱</a:t>
            </a:r>
            <a:endParaRPr lang="en-US" altLang="en-US" sz="1200">
              <a:solidFill>
                <a:srgbClr val="000000"/>
              </a:solidFill>
              <a:latin typeface="Arial" pitchFamily="34" charset="0"/>
              <a:ea typeface="黑体" pitchFamily="49" charset="-122"/>
            </a:endParaRPr>
          </a:p>
        </p:txBody>
      </p:sp>
      <p:pic>
        <p:nvPicPr>
          <p:cNvPr id="6146" name="Picture 2"/>
          <p:cNvPicPr>
            <a:picLocks noChangeAspect="1" noChangeArrowheads="1"/>
          </p:cNvPicPr>
          <p:nvPr/>
        </p:nvPicPr>
        <p:blipFill>
          <a:blip r:embed="rId3"/>
          <a:srcRect/>
          <a:stretch>
            <a:fillRect/>
          </a:stretch>
        </p:blipFill>
        <p:spPr bwMode="auto">
          <a:xfrm>
            <a:off x="3352800" y="2143125"/>
            <a:ext cx="5591175" cy="39338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srcRect/>
          <a:stretch>
            <a:fillRect/>
          </a:stretch>
        </p:blipFill>
        <p:spPr bwMode="auto">
          <a:xfrm>
            <a:off x="5957888" y="3349625"/>
            <a:ext cx="933450" cy="6667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957888" y="3349625"/>
            <a:ext cx="976312" cy="760413"/>
          </a:xfrm>
          <a:prstGeom prst="roundRect">
            <a:avLst>
              <a:gd name="adj" fmla="val 7410"/>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25" y="5429250"/>
            <a:ext cx="10953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476625" y="5410200"/>
            <a:ext cx="1171575" cy="742950"/>
          </a:xfrm>
          <a:prstGeom prst="roundRect">
            <a:avLst>
              <a:gd name="adj" fmla="val 5306"/>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23" name="Cloud Callout 22"/>
          <p:cNvSpPr/>
          <p:nvPr/>
        </p:nvSpPr>
        <p:spPr>
          <a:xfrm>
            <a:off x="4800600" y="5291138"/>
            <a:ext cx="1406525" cy="785812"/>
          </a:xfrm>
          <a:prstGeom prst="cloudCallout">
            <a:avLst>
              <a:gd name="adj1" fmla="val -73769"/>
              <a:gd name="adj2" fmla="val 123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4" name="TextBox 23"/>
          <p:cNvSpPr txBox="1">
            <a:spLocks noChangeArrowheads="1"/>
          </p:cNvSpPr>
          <p:nvPr/>
        </p:nvSpPr>
        <p:spPr bwMode="auto">
          <a:xfrm>
            <a:off x="4926013" y="5391150"/>
            <a:ext cx="1243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列表、全文或自定义等输出方式</a:t>
            </a:r>
          </a:p>
        </p:txBody>
      </p:sp>
      <p:sp>
        <p:nvSpPr>
          <p:cNvPr id="25" name="Cloud Callout 24"/>
          <p:cNvSpPr/>
          <p:nvPr/>
        </p:nvSpPr>
        <p:spPr>
          <a:xfrm>
            <a:off x="7086600" y="3336925"/>
            <a:ext cx="1679575" cy="785813"/>
          </a:xfrm>
          <a:prstGeom prst="cloudCallout">
            <a:avLst>
              <a:gd name="adj1" fmla="val -76769"/>
              <a:gd name="adj2" fmla="val 20931"/>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6" name="TextBox 25"/>
          <p:cNvSpPr txBox="1">
            <a:spLocks noChangeArrowheads="1"/>
          </p:cNvSpPr>
          <p:nvPr/>
        </p:nvSpPr>
        <p:spPr bwMode="auto">
          <a:xfrm>
            <a:off x="7272338" y="3406775"/>
            <a:ext cx="1417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以附件形式发送时，有多种文本格式可供选择</a:t>
            </a:r>
            <a:endParaRPr lang="en-US" altLang="en-US" sz="1200">
              <a:solidFill>
                <a:srgbClr val="000000"/>
              </a:solidFill>
              <a:latin typeface="Arial" pitchFamily="34" charset="0"/>
              <a:ea typeface="黑体" pitchFamily="49" charset="-122"/>
            </a:endParaRPr>
          </a:p>
        </p:txBody>
      </p:sp>
      <p:sp>
        <p:nvSpPr>
          <p:cNvPr id="27" name="Cloud Callout 26"/>
          <p:cNvSpPr/>
          <p:nvPr/>
        </p:nvSpPr>
        <p:spPr>
          <a:xfrm>
            <a:off x="4222750" y="3962400"/>
            <a:ext cx="1406525" cy="652463"/>
          </a:xfrm>
          <a:prstGeom prst="cloudCallout">
            <a:avLst>
              <a:gd name="adj1" fmla="val -44774"/>
              <a:gd name="adj2" fmla="val -7037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8" name="TextBox 27"/>
          <p:cNvSpPr txBox="1">
            <a:spLocks noChangeArrowheads="1"/>
          </p:cNvSpPr>
          <p:nvPr/>
        </p:nvSpPr>
        <p:spPr bwMode="auto">
          <a:xfrm>
            <a:off x="4348163" y="4062413"/>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最多可以设定</a:t>
            </a:r>
            <a:r>
              <a:rPr lang="en-US" altLang="zh-CN" sz="1200">
                <a:solidFill>
                  <a:srgbClr val="000000"/>
                </a:solidFill>
                <a:latin typeface="黑体" pitchFamily="49" charset="-122"/>
                <a:ea typeface="黑体" pitchFamily="49" charset="-122"/>
              </a:rPr>
              <a:t>3</a:t>
            </a:r>
            <a:r>
              <a:rPr lang="zh-CN" altLang="en-US" sz="1200">
                <a:solidFill>
                  <a:srgbClr val="000000"/>
                </a:solidFill>
                <a:latin typeface="黑体" pitchFamily="49" charset="-122"/>
                <a:ea typeface="黑体" pitchFamily="49" charset="-122"/>
              </a:rPr>
              <a:t>个接收邮箱</a:t>
            </a:r>
            <a:endParaRPr lang="en-US" altLang="en-US" sz="1200">
              <a:solidFill>
                <a:srgbClr val="000000"/>
              </a:solidFill>
              <a:latin typeface="Arial" pitchFamily="34" charset="0"/>
              <a:ea typeface="黑体" pitchFamily="49" charset="-122"/>
            </a:endParaRPr>
          </a:p>
        </p:txBody>
      </p:sp>
      <p:sp>
        <p:nvSpPr>
          <p:cNvPr id="145428" name="TextBox 17"/>
          <p:cNvSpPr txBox="1">
            <a:spLocks noChangeArrowheads="1"/>
          </p:cNvSpPr>
          <p:nvPr/>
        </p:nvSpPr>
        <p:spPr bwMode="auto">
          <a:xfrm>
            <a:off x="685800" y="4121150"/>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800" b="1">
                <a:solidFill>
                  <a:srgbClr val="FF0000"/>
                </a:solidFill>
              </a:rPr>
              <a:t>邮件发送</a:t>
            </a:r>
            <a:endParaRPr lang="en-US" altLang="en-US" sz="1800" b="1">
              <a:solidFill>
                <a:srgbClr val="FF0000"/>
              </a:solidFill>
              <a:ea typeface="宋体" pitchFamily="2" charset="-122"/>
            </a:endParaRPr>
          </a:p>
        </p:txBody>
      </p:sp>
      <p:pic>
        <p:nvPicPr>
          <p:cNvPr id="145429"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8" y="165100"/>
            <a:ext cx="83518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fade">
                                      <p:cBhvr>
                                        <p:cTn id="32" dur="500"/>
                                        <p:tgtEl>
                                          <p:spTgt spid="61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148"/>
                                        </p:tgtEl>
                                        <p:attrNameLst>
                                          <p:attrName>style.visibility</p:attrName>
                                        </p:attrNameLst>
                                      </p:cBhvr>
                                      <p:to>
                                        <p:strVal val="visible"/>
                                      </p:to>
                                    </p:set>
                                    <p:animEffect transition="in" filter="fade">
                                      <p:cBhvr>
                                        <p:cTn id="50" dur="500"/>
                                        <p:tgtEl>
                                          <p:spTgt spid="61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 grpId="0" animBg="1"/>
      <p:bldP spid="5" grpId="0" animBg="1"/>
      <p:bldP spid="23" grpId="0" animBg="1"/>
      <p:bldP spid="24" grpId="0"/>
      <p:bldP spid="25" grpId="0" animBg="1"/>
      <p:bldP spid="26" grpId="0"/>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4EC4F516-B901-41FE-BD0E-31FF7F13EC65}" type="slidenum">
              <a:rPr lang="en-US" altLang="zh-CN" sz="1800" kern="0" smtClean="0">
                <a:solidFill>
                  <a:srgbClr val="898989"/>
                </a:solidFill>
              </a:rPr>
              <a:pPr algn="l" fontAlgn="base">
                <a:spcBef>
                  <a:spcPct val="0"/>
                </a:spcBef>
                <a:spcAft>
                  <a:spcPct val="0"/>
                </a:spcAft>
                <a:defRPr/>
              </a:pPr>
              <a:t>15</a:t>
            </a:fld>
            <a:endParaRPr lang="en-US" altLang="zh-CN" sz="1800" kern="0" dirty="0" smtClean="0">
              <a:solidFill>
                <a:srgbClr val="898989"/>
              </a:solidFill>
            </a:endParaRPr>
          </a:p>
        </p:txBody>
      </p:sp>
      <p:sp>
        <p:nvSpPr>
          <p:cNvPr id="14643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8"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smtClean="0">
                <a:solidFill>
                  <a:srgbClr val="FF0000"/>
                </a:solidFill>
                <a:latin typeface="黑体" pitchFamily="49" charset="-122"/>
                <a:ea typeface="黑体" pitchFamily="49" charset="-122"/>
                <a:cs typeface="+mn-cs"/>
              </a:rPr>
              <a:t>新闻</a:t>
            </a:r>
            <a:endParaRPr lang="en-US" sz="2800" b="1" dirty="0">
              <a:solidFill>
                <a:srgbClr val="FF0000"/>
              </a:solidFill>
              <a:latin typeface="黑体" pitchFamily="49" charset="-122"/>
              <a:ea typeface="黑体" pitchFamily="49" charset="-122"/>
              <a:cs typeface="+mn-cs"/>
            </a:endParaRPr>
          </a:p>
        </p:txBody>
      </p:sp>
      <p:sp>
        <p:nvSpPr>
          <p:cNvPr id="6" name="Rectangle 5"/>
          <p:cNvSpPr/>
          <p:nvPr/>
        </p:nvSpPr>
        <p:spPr>
          <a:xfrm>
            <a:off x="457200" y="990600"/>
            <a:ext cx="2514600" cy="1816100"/>
          </a:xfrm>
          <a:prstGeom prst="rect">
            <a:avLst/>
          </a:prstGeom>
        </p:spPr>
        <p:txBody>
          <a:bodyPr>
            <a:spAutoFit/>
          </a:bodyPr>
          <a:lstStyle/>
          <a:p>
            <a:pPr fontAlgn="auto">
              <a:spcBef>
                <a:spcPts val="0"/>
              </a:spcBef>
              <a:spcAft>
                <a:spcPts val="0"/>
              </a:spcAft>
              <a:defRPr/>
            </a:pPr>
            <a:r>
              <a:rPr lang="en-US" sz="1400" b="1" dirty="0">
                <a:solidFill>
                  <a:srgbClr val="FF0000"/>
                </a:solidFill>
                <a:latin typeface="Calibri"/>
              </a:rPr>
              <a:t>2000+  Newspapers</a:t>
            </a:r>
            <a:r>
              <a:rPr lang="zh-CN" altLang="en-US" sz="1400" b="1" dirty="0">
                <a:solidFill>
                  <a:srgbClr val="FF0000"/>
                </a:solidFill>
                <a:latin typeface="Calibri"/>
              </a:rPr>
              <a:t>报纸</a:t>
            </a:r>
            <a:endParaRPr lang="en-US" sz="1400" b="1" dirty="0">
              <a:solidFill>
                <a:srgbClr val="FF0000"/>
              </a:solidFill>
              <a:latin typeface="Calibri"/>
            </a:endParaRP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The New York Times®</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The Washington Post®</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The Daily Telegraph</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Le Monde</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D</a:t>
            </a:r>
            <a:r>
              <a:rPr lang="en-US" altLang="zh-CN" sz="1400" dirty="0">
                <a:solidFill>
                  <a:prstClr val="black"/>
                </a:solidFill>
                <a:latin typeface="Calibri"/>
              </a:rPr>
              <a:t>ie  Welt</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a:t>
            </a:r>
          </a:p>
          <a:p>
            <a:pPr fontAlgn="auto">
              <a:spcBef>
                <a:spcPts val="0"/>
              </a:spcBef>
              <a:spcAft>
                <a:spcPts val="0"/>
              </a:spcAft>
              <a:defRPr/>
            </a:pPr>
            <a:r>
              <a:rPr lang="en-US" sz="1400" dirty="0">
                <a:solidFill>
                  <a:prstClr val="black"/>
                </a:solidFill>
                <a:latin typeface="Calibri"/>
              </a:rPr>
              <a:t>       ……</a:t>
            </a:r>
          </a:p>
        </p:txBody>
      </p:sp>
      <p:pic>
        <p:nvPicPr>
          <p:cNvPr id="1464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514600"/>
            <a:ext cx="20288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590800" y="990600"/>
            <a:ext cx="4572000" cy="1816100"/>
          </a:xfrm>
          <a:prstGeom prst="rect">
            <a:avLst/>
          </a:prstGeom>
        </p:spPr>
        <p:txBody>
          <a:bodyPr>
            <a:spAutoFit/>
          </a:bodyPr>
          <a:lstStyle/>
          <a:p>
            <a:pPr fontAlgn="auto">
              <a:spcBef>
                <a:spcPts val="0"/>
              </a:spcBef>
              <a:spcAft>
                <a:spcPts val="0"/>
              </a:spcAft>
              <a:defRPr/>
            </a:pPr>
            <a:r>
              <a:rPr lang="en-US" sz="1400" b="1" dirty="0">
                <a:solidFill>
                  <a:srgbClr val="FF0000"/>
                </a:solidFill>
                <a:latin typeface="Calibri"/>
              </a:rPr>
              <a:t>2000+  Magazines &amp; Journals</a:t>
            </a:r>
            <a:r>
              <a:rPr lang="zh-CN" altLang="en-US" sz="1400" b="1" dirty="0">
                <a:solidFill>
                  <a:srgbClr val="FF0000"/>
                </a:solidFill>
                <a:latin typeface="Calibri"/>
              </a:rPr>
              <a:t>杂志期刊</a:t>
            </a:r>
            <a:endParaRPr lang="en-US" sz="1400" b="1" dirty="0">
              <a:solidFill>
                <a:srgbClr val="FF0000"/>
              </a:solidFill>
              <a:latin typeface="Calibri"/>
            </a:endParaRP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Forbes</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The New Yorker</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Vanity Fair</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Vogue</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Quarterly Journal of Business and Economics</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Der Spiegel</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a:t>
            </a:r>
          </a:p>
        </p:txBody>
      </p:sp>
      <p:sp>
        <p:nvSpPr>
          <p:cNvPr id="16" name="Rectangle 15"/>
          <p:cNvSpPr/>
          <p:nvPr/>
        </p:nvSpPr>
        <p:spPr>
          <a:xfrm>
            <a:off x="5724525" y="2587625"/>
            <a:ext cx="4572000" cy="1600200"/>
          </a:xfrm>
          <a:prstGeom prst="rect">
            <a:avLst/>
          </a:prstGeom>
        </p:spPr>
        <p:txBody>
          <a:bodyPr>
            <a:spAutoFit/>
          </a:bodyPr>
          <a:lstStyle/>
          <a:p>
            <a:pPr fontAlgn="auto">
              <a:spcBef>
                <a:spcPts val="0"/>
              </a:spcBef>
              <a:spcAft>
                <a:spcPts val="0"/>
              </a:spcAft>
              <a:defRPr/>
            </a:pPr>
            <a:r>
              <a:rPr lang="en-US" sz="1400" b="1" dirty="0">
                <a:solidFill>
                  <a:srgbClr val="FF0000"/>
                </a:solidFill>
                <a:latin typeface="Calibri"/>
              </a:rPr>
              <a:t>News Transcripts</a:t>
            </a:r>
            <a:r>
              <a:rPr lang="zh-CN" altLang="en-US" sz="1400" b="1" dirty="0">
                <a:solidFill>
                  <a:srgbClr val="FF0000"/>
                </a:solidFill>
                <a:latin typeface="Calibri"/>
              </a:rPr>
              <a:t>广播电视脚本</a:t>
            </a:r>
            <a:endParaRPr lang="en-US" sz="1400" b="1" dirty="0">
              <a:solidFill>
                <a:srgbClr val="FF0000"/>
              </a:solidFill>
              <a:latin typeface="Calibri"/>
            </a:endParaRP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ABC®</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NBC®</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CBS ®</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Fox ® </a:t>
            </a:r>
          </a:p>
          <a:p>
            <a:pPr marL="285750" indent="-285750" fontAlgn="auto">
              <a:spcBef>
                <a:spcPts val="0"/>
              </a:spcBef>
              <a:spcAft>
                <a:spcPts val="0"/>
              </a:spcAft>
              <a:buFont typeface="Wingdings" pitchFamily="2" charset="2"/>
              <a:buChar char="§"/>
              <a:defRPr/>
            </a:pPr>
            <a:r>
              <a:rPr lang="en-US" sz="1400" dirty="0">
                <a:solidFill>
                  <a:prstClr val="black"/>
                </a:solidFill>
                <a:latin typeface="Calibri"/>
              </a:rPr>
              <a:t>CNN®</a:t>
            </a:r>
          </a:p>
          <a:p>
            <a:pPr fontAlgn="auto">
              <a:spcBef>
                <a:spcPts val="0"/>
              </a:spcBef>
              <a:spcAft>
                <a:spcPts val="0"/>
              </a:spcAft>
              <a:defRPr/>
            </a:pPr>
            <a:r>
              <a:rPr lang="en-US" sz="1400" dirty="0">
                <a:solidFill>
                  <a:prstClr val="black"/>
                </a:solidFill>
                <a:latin typeface="Calibri"/>
              </a:rPr>
              <a:t>        ……</a:t>
            </a:r>
          </a:p>
        </p:txBody>
      </p:sp>
      <p:sp>
        <p:nvSpPr>
          <p:cNvPr id="17" name="Rectangle 16"/>
          <p:cNvSpPr/>
          <p:nvPr/>
        </p:nvSpPr>
        <p:spPr>
          <a:xfrm>
            <a:off x="5715000" y="4422775"/>
            <a:ext cx="4572000" cy="1600200"/>
          </a:xfrm>
          <a:prstGeom prst="rect">
            <a:avLst/>
          </a:prstGeom>
        </p:spPr>
        <p:txBody>
          <a:bodyPr>
            <a:spAutoFit/>
          </a:bodyPr>
          <a:lstStyle/>
          <a:p>
            <a:pPr>
              <a:defRPr/>
            </a:pPr>
            <a:r>
              <a:rPr lang="en-US" sz="1400" b="1" dirty="0">
                <a:solidFill>
                  <a:srgbClr val="FF0000"/>
                </a:solidFill>
                <a:latin typeface="Calibri"/>
                <a:cs typeface="Arial" charset="0"/>
              </a:rPr>
              <a:t>Newswires</a:t>
            </a:r>
            <a:r>
              <a:rPr lang="zh-CN" altLang="en-US" sz="1400" b="1" dirty="0">
                <a:solidFill>
                  <a:srgbClr val="FF0000"/>
                </a:solidFill>
                <a:latin typeface="Calibri"/>
                <a:cs typeface="Arial" charset="0"/>
              </a:rPr>
              <a:t>通讯社新闻</a:t>
            </a:r>
            <a:endParaRPr lang="en-US" sz="1400" b="1" dirty="0">
              <a:solidFill>
                <a:srgbClr val="FF0000"/>
              </a:solidFill>
              <a:latin typeface="Calibri"/>
              <a:cs typeface="Arial" charset="0"/>
            </a:endParaRPr>
          </a:p>
          <a:p>
            <a:pPr marL="285750" indent="-285750">
              <a:buFont typeface="Wingdings" pitchFamily="2" charset="2"/>
              <a:buChar char="§"/>
              <a:defRPr/>
            </a:pPr>
            <a:r>
              <a:rPr lang="en-US" sz="1400" dirty="0">
                <a:solidFill>
                  <a:prstClr val="black"/>
                </a:solidFill>
                <a:latin typeface="Calibri"/>
                <a:cs typeface="Arial" charset="0"/>
              </a:rPr>
              <a:t>The Associated Press</a:t>
            </a:r>
          </a:p>
          <a:p>
            <a:pPr marL="285750" indent="-285750">
              <a:buFont typeface="Wingdings" pitchFamily="2" charset="2"/>
              <a:buChar char="§"/>
              <a:defRPr/>
            </a:pPr>
            <a:r>
              <a:rPr lang="en-US" sz="1400" dirty="0" err="1">
                <a:solidFill>
                  <a:prstClr val="black"/>
                </a:solidFill>
                <a:latin typeface="Calibri"/>
                <a:cs typeface="Arial" charset="0"/>
              </a:rPr>
              <a:t>Agence</a:t>
            </a:r>
            <a:r>
              <a:rPr lang="en-US" sz="1400" dirty="0">
                <a:solidFill>
                  <a:prstClr val="black"/>
                </a:solidFill>
                <a:latin typeface="Calibri"/>
                <a:cs typeface="Arial" charset="0"/>
              </a:rPr>
              <a:t> France </a:t>
            </a:r>
            <a:r>
              <a:rPr lang="en-US" sz="1400" dirty="0" err="1">
                <a:solidFill>
                  <a:prstClr val="black"/>
                </a:solidFill>
                <a:latin typeface="Calibri"/>
                <a:cs typeface="Arial" charset="0"/>
              </a:rPr>
              <a:t>Presse</a:t>
            </a:r>
            <a:endParaRPr lang="en-US" sz="1400" dirty="0">
              <a:solidFill>
                <a:prstClr val="black"/>
              </a:solidFill>
              <a:latin typeface="Calibri"/>
              <a:cs typeface="Arial" charset="0"/>
            </a:endParaRPr>
          </a:p>
          <a:p>
            <a:pPr marL="285750" indent="-285750">
              <a:buFont typeface="Wingdings" pitchFamily="2" charset="2"/>
              <a:buChar char="§"/>
              <a:defRPr/>
            </a:pPr>
            <a:r>
              <a:rPr lang="en-US" sz="1400" dirty="0">
                <a:solidFill>
                  <a:prstClr val="black"/>
                </a:solidFill>
                <a:latin typeface="Calibri"/>
                <a:cs typeface="Arial" charset="0"/>
              </a:rPr>
              <a:t>Deutsche </a:t>
            </a:r>
            <a:r>
              <a:rPr lang="en-US" sz="1400" dirty="0" err="1">
                <a:solidFill>
                  <a:prstClr val="black"/>
                </a:solidFill>
                <a:latin typeface="Calibri"/>
                <a:cs typeface="Arial" charset="0"/>
              </a:rPr>
              <a:t>Presse-Agentur</a:t>
            </a:r>
            <a:r>
              <a:rPr lang="en-US" sz="1400" dirty="0">
                <a:solidFill>
                  <a:prstClr val="black"/>
                </a:solidFill>
                <a:latin typeface="Calibri"/>
                <a:cs typeface="Arial" charset="0"/>
              </a:rPr>
              <a:t> </a:t>
            </a:r>
          </a:p>
          <a:p>
            <a:pPr marL="285750" indent="-285750">
              <a:buFont typeface="Wingdings" pitchFamily="2" charset="2"/>
              <a:buChar char="§"/>
              <a:defRPr/>
            </a:pPr>
            <a:r>
              <a:rPr lang="en-US" sz="1400" dirty="0">
                <a:solidFill>
                  <a:prstClr val="black"/>
                </a:solidFill>
                <a:latin typeface="Calibri"/>
                <a:cs typeface="Arial" charset="0"/>
              </a:rPr>
              <a:t>Reuters</a:t>
            </a:r>
          </a:p>
          <a:p>
            <a:pPr marL="285750" indent="-285750">
              <a:buFont typeface="Wingdings" pitchFamily="2" charset="2"/>
              <a:buChar char="§"/>
              <a:defRPr/>
            </a:pPr>
            <a:r>
              <a:rPr lang="en-US" sz="1400" dirty="0">
                <a:solidFill>
                  <a:prstClr val="black"/>
                </a:solidFill>
                <a:latin typeface="Calibri"/>
                <a:cs typeface="Arial" charset="0"/>
              </a:rPr>
              <a:t>ITAR-TASS News Agency</a:t>
            </a:r>
          </a:p>
          <a:p>
            <a:pPr>
              <a:defRPr/>
            </a:pPr>
            <a:r>
              <a:rPr lang="en-US" sz="1400" dirty="0">
                <a:solidFill>
                  <a:prstClr val="black"/>
                </a:solidFill>
                <a:latin typeface="Calibri"/>
                <a:cs typeface="Arial" charset="0"/>
              </a:rPr>
              <a:t>       ……</a:t>
            </a:r>
          </a:p>
        </p:txBody>
      </p:sp>
      <p:pic>
        <p:nvPicPr>
          <p:cNvPr id="146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029200"/>
            <a:ext cx="26003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2779713"/>
            <a:ext cx="2628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844550"/>
            <a:ext cx="2247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5-Point Star 20"/>
          <p:cNvSpPr/>
          <p:nvPr/>
        </p:nvSpPr>
        <p:spPr>
          <a:xfrm>
            <a:off x="234950" y="1036638"/>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46447" name="TextBox 1"/>
          <p:cNvSpPr txBox="1">
            <a:spLocks noChangeArrowheads="1"/>
          </p:cNvSpPr>
          <p:nvPr/>
        </p:nvSpPr>
        <p:spPr bwMode="auto">
          <a:xfrm>
            <a:off x="447675" y="4703763"/>
            <a:ext cx="225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zh-CN" altLang="en-US" sz="1400"/>
              <a:t>大部份报纸是和纸媒</a:t>
            </a:r>
            <a:r>
              <a:rPr lang="zh-CN" altLang="en-US" sz="1400" b="1">
                <a:solidFill>
                  <a:srgbClr val="FF0000"/>
                </a:solidFill>
              </a:rPr>
              <a:t>同日</a:t>
            </a:r>
            <a:r>
              <a:rPr lang="zh-CN" altLang="en-US" sz="1400"/>
              <a:t>更新的</a:t>
            </a:r>
            <a:endParaRPr lang="en-US" altLang="en-US" sz="1400"/>
          </a:p>
        </p:txBody>
      </p:sp>
      <p:sp>
        <p:nvSpPr>
          <p:cNvPr id="18" name="5-Point Star 17"/>
          <p:cNvSpPr/>
          <p:nvPr/>
        </p:nvSpPr>
        <p:spPr>
          <a:xfrm>
            <a:off x="263525" y="47244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新闻资源</a:t>
            </a:r>
            <a:endParaRPr lang="en-US" sz="2800" dirty="0">
              <a:solidFill>
                <a:srgbClr val="FF0000"/>
              </a:solidFill>
              <a:latin typeface="+mj-ea"/>
              <a:cs typeface="+mn-cs"/>
            </a:endParaRPr>
          </a:p>
        </p:txBody>
      </p:sp>
      <p:sp>
        <p:nvSpPr>
          <p:cNvPr id="147459"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746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66233FCE-D50D-4E77-A78E-5DC29F6369BC}" type="slidenum">
              <a:rPr lang="en-US" altLang="zh-CN" sz="1800" kern="0" smtClean="0">
                <a:solidFill>
                  <a:srgbClr val="898989"/>
                </a:solidFill>
              </a:rPr>
              <a:pPr algn="l" fontAlgn="base">
                <a:spcBef>
                  <a:spcPct val="0"/>
                </a:spcBef>
                <a:spcAft>
                  <a:spcPct val="0"/>
                </a:spcAft>
                <a:defRPr/>
              </a:pPr>
              <a:t>16</a:t>
            </a:fld>
            <a:endParaRPr lang="en-US" altLang="zh-CN" sz="1800" kern="0" dirty="0" smtClean="0">
              <a:solidFill>
                <a:srgbClr val="898989"/>
              </a:solidFill>
            </a:endParaRPr>
          </a:p>
        </p:txBody>
      </p:sp>
      <p:pic>
        <p:nvPicPr>
          <p:cNvPr id="5122" name="Picture 2"/>
          <p:cNvPicPr>
            <a:picLocks noChangeAspect="1" noChangeArrowheads="1"/>
          </p:cNvPicPr>
          <p:nvPr/>
        </p:nvPicPr>
        <p:blipFill>
          <a:blip r:embed="rId2"/>
          <a:srcRect/>
          <a:stretch>
            <a:fillRect/>
          </a:stretch>
        </p:blipFill>
        <p:spPr bwMode="auto">
          <a:xfrm>
            <a:off x="233363" y="904875"/>
            <a:ext cx="8675687" cy="50482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463" name="TextBox 5"/>
          <p:cNvSpPr txBox="1">
            <a:spLocks noChangeArrowheads="1"/>
          </p:cNvSpPr>
          <p:nvPr/>
        </p:nvSpPr>
        <p:spPr bwMode="auto">
          <a:xfrm>
            <a:off x="1524000" y="2392363"/>
            <a:ext cx="1219200" cy="1384300"/>
          </a:xfrm>
          <a:prstGeom prst="rect">
            <a:avLst/>
          </a:prstGeom>
          <a:solidFill>
            <a:schemeClr val="bg1"/>
          </a:solidFill>
          <a:ln w="19050">
            <a:solidFill>
              <a:schemeClr val="tx1"/>
            </a:solidFill>
            <a:prstDash val="sysDash"/>
            <a:miter lim="800000"/>
            <a:headEnd/>
            <a:tailEnd/>
          </a:ln>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zh-CN" altLang="en-US" sz="1400"/>
              <a:t>荷兰</a:t>
            </a:r>
            <a:endParaRPr lang="en-US" altLang="zh-CN" sz="1400"/>
          </a:p>
          <a:p>
            <a:pPr eaLnBrk="1" hangingPunct="1">
              <a:spcBef>
                <a:spcPct val="0"/>
              </a:spcBef>
              <a:buFont typeface="Wingdings" pitchFamily="2" charset="2"/>
              <a:buChar char="q"/>
            </a:pPr>
            <a:r>
              <a:rPr lang="zh-CN" altLang="en-US" sz="1400"/>
              <a:t>法语</a:t>
            </a:r>
            <a:endParaRPr lang="en-US" altLang="zh-CN" sz="1400"/>
          </a:p>
          <a:p>
            <a:pPr eaLnBrk="1" hangingPunct="1">
              <a:spcBef>
                <a:spcPct val="0"/>
              </a:spcBef>
              <a:buFont typeface="Wingdings" pitchFamily="2" charset="2"/>
              <a:buChar char="q"/>
            </a:pPr>
            <a:r>
              <a:rPr lang="zh-CN" altLang="en-US" sz="1400"/>
              <a:t>德语</a:t>
            </a:r>
            <a:endParaRPr lang="en-US" altLang="zh-CN" sz="1400"/>
          </a:p>
          <a:p>
            <a:pPr eaLnBrk="1" hangingPunct="1">
              <a:spcBef>
                <a:spcPct val="0"/>
              </a:spcBef>
              <a:buFont typeface="Wingdings" pitchFamily="2" charset="2"/>
              <a:buChar char="q"/>
            </a:pPr>
            <a:r>
              <a:rPr lang="zh-CN" altLang="en-US" sz="1400"/>
              <a:t>意大利语</a:t>
            </a:r>
            <a:endParaRPr lang="en-US" altLang="zh-CN" sz="1400"/>
          </a:p>
          <a:p>
            <a:pPr eaLnBrk="1" hangingPunct="1">
              <a:spcBef>
                <a:spcPct val="0"/>
              </a:spcBef>
              <a:buFont typeface="Wingdings" pitchFamily="2" charset="2"/>
              <a:buChar char="q"/>
            </a:pPr>
            <a:r>
              <a:rPr lang="zh-CN" altLang="en-US" sz="1400"/>
              <a:t>西班牙语</a:t>
            </a:r>
            <a:endParaRPr lang="en-US" altLang="zh-CN" sz="1400"/>
          </a:p>
          <a:p>
            <a:pPr eaLnBrk="1" hangingPunct="1">
              <a:spcBef>
                <a:spcPct val="0"/>
              </a:spcBef>
              <a:buFont typeface="Wingdings" pitchFamily="2" charset="2"/>
              <a:buChar char="q"/>
            </a:pPr>
            <a:r>
              <a:rPr lang="zh-CN" altLang="en-US" sz="1400"/>
              <a:t>葡萄牙语</a:t>
            </a:r>
            <a:endParaRPr lang="en-US" altLang="en-US" sz="1400">
              <a:ea typeface="宋体" pitchFamily="2" charset="-122"/>
            </a:endParaRPr>
          </a:p>
        </p:txBody>
      </p:sp>
      <p:sp>
        <p:nvSpPr>
          <p:cNvPr id="14" name="5-Point Star 13"/>
          <p:cNvSpPr/>
          <p:nvPr/>
        </p:nvSpPr>
        <p:spPr>
          <a:xfrm>
            <a:off x="1360488" y="22733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2" name="Line Callout 2 (Border and Accent Bar) 11"/>
          <p:cNvSpPr/>
          <p:nvPr/>
        </p:nvSpPr>
        <p:spPr>
          <a:xfrm rot="10800000">
            <a:off x="404813" y="2855913"/>
            <a:ext cx="657225" cy="228600"/>
          </a:xfrm>
          <a:prstGeom prst="accentBorderCallout2">
            <a:avLst>
              <a:gd name="adj1" fmla="val 18750"/>
              <a:gd name="adj2" fmla="val -8333"/>
              <a:gd name="adj3" fmla="val 70362"/>
              <a:gd name="adj4" fmla="val -9935"/>
              <a:gd name="adj5" fmla="val 22177"/>
              <a:gd name="adj6" fmla="val -81974"/>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D45B8CB3-9419-4FD8-ACE7-4E60547F79B0}" type="slidenum">
              <a:rPr lang="en-US" altLang="zh-CN" sz="1800" kern="0" smtClean="0">
                <a:solidFill>
                  <a:srgbClr val="898989"/>
                </a:solidFill>
              </a:rPr>
              <a:pPr algn="l" fontAlgn="base">
                <a:spcBef>
                  <a:spcPct val="0"/>
                </a:spcBef>
                <a:spcAft>
                  <a:spcPct val="0"/>
                </a:spcAft>
                <a:defRPr/>
              </a:pPr>
              <a:t>17</a:t>
            </a:fld>
            <a:endParaRPr lang="en-US" altLang="zh-CN" sz="1800" kern="0" dirty="0" smtClean="0">
              <a:solidFill>
                <a:srgbClr val="898989"/>
              </a:solidFill>
            </a:endParaRPr>
          </a:p>
        </p:txBody>
      </p:sp>
      <p:sp>
        <p:nvSpPr>
          <p:cNvPr id="148484"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8"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smtClean="0">
                <a:solidFill>
                  <a:srgbClr val="FF0000"/>
                </a:solidFill>
                <a:latin typeface="黑体" pitchFamily="49" charset="-122"/>
                <a:ea typeface="黑体" pitchFamily="49" charset="-122"/>
                <a:cs typeface="+mn-cs"/>
              </a:rPr>
              <a:t>国际法律资讯</a:t>
            </a:r>
            <a:endParaRPr lang="en-US" sz="2800" b="1" dirty="0">
              <a:solidFill>
                <a:srgbClr val="FF0000"/>
              </a:solidFill>
              <a:latin typeface="黑体" pitchFamily="49" charset="-122"/>
              <a:ea typeface="黑体" pitchFamily="49" charset="-122"/>
              <a:cs typeface="+mn-cs"/>
            </a:endParaRPr>
          </a:p>
        </p:txBody>
      </p:sp>
      <p:pic>
        <p:nvPicPr>
          <p:cNvPr id="6" name="Picture 2"/>
          <p:cNvPicPr>
            <a:picLocks noChangeAspect="1" noChangeArrowheads="1"/>
          </p:cNvPicPr>
          <p:nvPr/>
        </p:nvPicPr>
        <p:blipFill>
          <a:blip r:embed="rId2"/>
          <a:srcRect/>
          <a:stretch>
            <a:fillRect/>
          </a:stretch>
        </p:blipFill>
        <p:spPr bwMode="auto">
          <a:xfrm>
            <a:off x="180975" y="1228725"/>
            <a:ext cx="8780463" cy="44005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7" name="TextBox 2"/>
          <p:cNvSpPr txBox="1">
            <a:spLocks noChangeArrowheads="1"/>
          </p:cNvSpPr>
          <p:nvPr/>
        </p:nvSpPr>
        <p:spPr bwMode="auto">
          <a:xfrm>
            <a:off x="2286000" y="1600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 name="Rectangle 4"/>
          <p:cNvSpPr/>
          <p:nvPr/>
        </p:nvSpPr>
        <p:spPr>
          <a:xfrm>
            <a:off x="4584700" y="2171700"/>
            <a:ext cx="1828800" cy="1600200"/>
          </a:xfrm>
          <a:prstGeom prst="rect">
            <a:avLst/>
          </a:prstGeom>
          <a:solidFill>
            <a:schemeClr val="bg1"/>
          </a:solidFill>
          <a:ln w="19050">
            <a:solidFill>
              <a:schemeClr val="tx1">
                <a:lumMod val="50000"/>
                <a:lumOff val="50000"/>
              </a:schemeClr>
            </a:solidFill>
            <a:prstDash val="sysDash"/>
          </a:ln>
        </p:spPr>
        <p:txBody>
          <a:bodyPr>
            <a:spAutoFit/>
          </a:bodyPr>
          <a:lstStyle/>
          <a:p>
            <a:pPr>
              <a:defRPr/>
            </a:pPr>
            <a:r>
              <a:rPr lang="zh-CN" altLang="en-US" sz="1400" b="1" dirty="0">
                <a:solidFill>
                  <a:prstClr val="black"/>
                </a:solidFill>
                <a:cs typeface="Arial" charset="0"/>
              </a:rPr>
              <a:t>国际立法资讯</a:t>
            </a:r>
            <a:endParaRPr lang="en-US" altLang="zh-CN" sz="1400" b="1"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加拿大</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英格兰与威尔士</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南非</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香港</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苏格兰</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马来西亚</a:t>
            </a:r>
          </a:p>
        </p:txBody>
      </p:sp>
      <p:sp>
        <p:nvSpPr>
          <p:cNvPr id="11" name="Rectangle 10"/>
          <p:cNvSpPr/>
          <p:nvPr/>
        </p:nvSpPr>
        <p:spPr>
          <a:xfrm>
            <a:off x="1676400" y="1282700"/>
            <a:ext cx="2438400" cy="1384300"/>
          </a:xfrm>
          <a:prstGeom prst="rect">
            <a:avLst/>
          </a:prstGeom>
          <a:solidFill>
            <a:schemeClr val="bg1"/>
          </a:solidFill>
          <a:ln w="19050">
            <a:solidFill>
              <a:schemeClr val="tx1">
                <a:lumMod val="50000"/>
                <a:lumOff val="50000"/>
              </a:schemeClr>
            </a:solidFill>
            <a:prstDash val="sysDash"/>
          </a:ln>
        </p:spPr>
        <p:txBody>
          <a:bodyPr>
            <a:spAutoFit/>
          </a:bodyPr>
          <a:lstStyle/>
          <a:p>
            <a:pPr>
              <a:defRPr/>
            </a:pPr>
            <a:r>
              <a:rPr lang="zh-CN" altLang="en-US" sz="1400" b="1" dirty="0">
                <a:solidFill>
                  <a:prstClr val="black"/>
                </a:solidFill>
                <a:cs typeface="Arial" charset="0"/>
              </a:rPr>
              <a:t>国际判例资讯</a:t>
            </a:r>
            <a:endParaRPr lang="en-US" altLang="zh-CN" sz="1400" b="1"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欧盟、英联邦和其他国家</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澳洲联邦、各州际领土</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香港</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英国</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加拿大</a:t>
            </a:r>
          </a:p>
        </p:txBody>
      </p:sp>
      <p:sp>
        <p:nvSpPr>
          <p:cNvPr id="14" name="Line Callout 2 (Border and Accent Bar) 13"/>
          <p:cNvSpPr/>
          <p:nvPr/>
        </p:nvSpPr>
        <p:spPr>
          <a:xfrm rot="10800000">
            <a:off x="257175" y="2362200"/>
            <a:ext cx="1038225" cy="228600"/>
          </a:xfrm>
          <a:prstGeom prst="accentBorderCallout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5" name="Line Callout 2 (Border and Accent Bar) 14"/>
          <p:cNvSpPr/>
          <p:nvPr/>
        </p:nvSpPr>
        <p:spPr>
          <a:xfrm rot="10800000">
            <a:off x="257175" y="2698750"/>
            <a:ext cx="1038225" cy="228600"/>
          </a:xfrm>
          <a:prstGeom prst="accentBorderCallout2">
            <a:avLst>
              <a:gd name="adj1" fmla="val 18750"/>
              <a:gd name="adj2" fmla="val -8333"/>
              <a:gd name="adj3" fmla="val 18750"/>
              <a:gd name="adj4" fmla="val -16667"/>
              <a:gd name="adj5" fmla="val 22178"/>
              <a:gd name="adj6" fmla="val -32367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2" name="Rectangle 11"/>
          <p:cNvSpPr/>
          <p:nvPr/>
        </p:nvSpPr>
        <p:spPr>
          <a:xfrm>
            <a:off x="1676400" y="3084513"/>
            <a:ext cx="1371600" cy="954087"/>
          </a:xfrm>
          <a:prstGeom prst="rect">
            <a:avLst/>
          </a:prstGeom>
          <a:solidFill>
            <a:schemeClr val="bg1"/>
          </a:solidFill>
          <a:ln w="19050">
            <a:solidFill>
              <a:schemeClr val="tx1">
                <a:lumMod val="50000"/>
                <a:lumOff val="50000"/>
              </a:schemeClr>
            </a:solidFill>
            <a:prstDash val="sysDash"/>
          </a:ln>
        </p:spPr>
        <p:txBody>
          <a:bodyPr>
            <a:spAutoFit/>
          </a:bodyPr>
          <a:lstStyle/>
          <a:p>
            <a:pPr>
              <a:defRPr/>
            </a:pPr>
            <a:r>
              <a:rPr lang="zh-CN" altLang="en-US" sz="1400" b="1" dirty="0">
                <a:solidFill>
                  <a:prstClr val="black"/>
                </a:solidFill>
                <a:cs typeface="Arial" charset="0"/>
              </a:rPr>
              <a:t>国际期刊资讯</a:t>
            </a:r>
            <a:endParaRPr lang="en-US" altLang="zh-CN" sz="1400" b="1"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加拿大</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香港</a:t>
            </a:r>
            <a:endParaRPr lang="en-US" altLang="zh-CN" sz="1400" dirty="0">
              <a:solidFill>
                <a:prstClr val="black"/>
              </a:solidFill>
              <a:cs typeface="Arial" charset="0"/>
            </a:endParaRPr>
          </a:p>
          <a:p>
            <a:pPr marL="285750" indent="-285750">
              <a:buFont typeface="Wingdings" pitchFamily="2" charset="2"/>
              <a:buChar char="§"/>
              <a:defRPr/>
            </a:pPr>
            <a:r>
              <a:rPr lang="zh-CN" altLang="en-US" sz="1400" dirty="0">
                <a:solidFill>
                  <a:prstClr val="black"/>
                </a:solidFill>
                <a:cs typeface="Arial" charset="0"/>
              </a:rPr>
              <a:t>英国</a:t>
            </a:r>
          </a:p>
        </p:txBody>
      </p:sp>
      <p:sp>
        <p:nvSpPr>
          <p:cNvPr id="17" name="Line Callout 2 (Border and Accent Bar) 16"/>
          <p:cNvSpPr/>
          <p:nvPr/>
        </p:nvSpPr>
        <p:spPr>
          <a:xfrm rot="10800000">
            <a:off x="257175" y="2971800"/>
            <a:ext cx="1038225" cy="228600"/>
          </a:xfrm>
          <a:prstGeom prst="accentBorderCallout2">
            <a:avLst>
              <a:gd name="adj1" fmla="val 18750"/>
              <a:gd name="adj2" fmla="val -8333"/>
              <a:gd name="adj3" fmla="val -13508"/>
              <a:gd name="adj4" fmla="val -16667"/>
              <a:gd name="adj5" fmla="val -100404"/>
              <a:gd name="adj6" fmla="val -43826"/>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6" name="5-Point Star 15"/>
          <p:cNvSpPr/>
          <p:nvPr/>
        </p:nvSpPr>
        <p:spPr>
          <a:xfrm>
            <a:off x="2709863" y="36576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18" name="5-Point Star 17"/>
          <p:cNvSpPr/>
          <p:nvPr/>
        </p:nvSpPr>
        <p:spPr>
          <a:xfrm>
            <a:off x="2709863" y="199072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smtClean="0">
                <a:solidFill>
                  <a:srgbClr val="FF0000"/>
                </a:solidFill>
                <a:latin typeface="黑体" pitchFamily="49" charset="-122"/>
                <a:ea typeface="黑体" pitchFamily="49" charset="-122"/>
                <a:cs typeface="+mn-cs"/>
              </a:rPr>
              <a:t>美国法律</a:t>
            </a:r>
            <a:endParaRPr lang="en-US" sz="2800" b="1" dirty="0">
              <a:solidFill>
                <a:srgbClr val="FF0000"/>
              </a:solidFill>
              <a:latin typeface="黑体" pitchFamily="49" charset="-122"/>
              <a:ea typeface="黑体" pitchFamily="49" charset="-122"/>
              <a:cs typeface="+mn-cs"/>
            </a:endParaRPr>
          </a:p>
        </p:txBody>
      </p:sp>
      <p:sp>
        <p:nvSpPr>
          <p:cNvPr id="14950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950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F038F01A-7228-41F5-95C5-E99D265A4F89}" type="slidenum">
              <a:rPr lang="en-US" altLang="zh-CN" sz="1800" kern="0" smtClean="0">
                <a:solidFill>
                  <a:srgbClr val="898989"/>
                </a:solidFill>
              </a:rPr>
              <a:pPr algn="l" fontAlgn="base">
                <a:spcBef>
                  <a:spcPct val="0"/>
                </a:spcBef>
                <a:spcAft>
                  <a:spcPct val="0"/>
                </a:spcAft>
                <a:defRPr/>
              </a:pPr>
              <a:t>18</a:t>
            </a:fld>
            <a:endParaRPr lang="en-US" altLang="zh-CN" sz="1800" kern="0" dirty="0" smtClean="0">
              <a:solidFill>
                <a:srgbClr val="898989"/>
              </a:solidFill>
            </a:endParaRPr>
          </a:p>
        </p:txBody>
      </p:sp>
      <p:pic>
        <p:nvPicPr>
          <p:cNvPr id="9218" name="Picture 2"/>
          <p:cNvPicPr>
            <a:picLocks noChangeAspect="1" noChangeArrowheads="1"/>
          </p:cNvPicPr>
          <p:nvPr/>
        </p:nvPicPr>
        <p:blipFill>
          <a:blip r:embed="rId2"/>
          <a:srcRect/>
          <a:stretch>
            <a:fillRect/>
          </a:stretch>
        </p:blipFill>
        <p:spPr bwMode="auto">
          <a:xfrm>
            <a:off x="57150" y="1228725"/>
            <a:ext cx="9028113" cy="44005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77963" y="2819400"/>
            <a:ext cx="6446837" cy="3756025"/>
          </a:xfrm>
          <a:prstGeom prst="rect">
            <a:avLst/>
          </a:prstGeom>
          <a:solidFill>
            <a:schemeClr val="bg1"/>
          </a:solidFill>
          <a:ln w="28575">
            <a:solidFill>
              <a:schemeClr val="bg1">
                <a:lumMod val="50000"/>
              </a:schemeClr>
            </a:solidFill>
            <a:prstDash val="sysDash"/>
          </a:ln>
          <a:effectLst/>
        </p:spPr>
        <p:txBody>
          <a:bodyPr>
            <a:spAutoFit/>
          </a:bodyPr>
          <a:lstStyle/>
          <a:p>
            <a:pPr fontAlgn="auto">
              <a:spcBef>
                <a:spcPts val="0"/>
              </a:spcBef>
              <a:spcAft>
                <a:spcPts val="0"/>
              </a:spcAft>
              <a:defRPr/>
            </a:pPr>
            <a:r>
              <a:rPr lang="zh-CN" altLang="en-US" sz="1400" b="1" u="sng" dirty="0">
                <a:solidFill>
                  <a:srgbClr val="FF0000"/>
                </a:solidFill>
                <a:latin typeface="+mn-lt"/>
                <a:cs typeface="+mn-cs"/>
              </a:rPr>
              <a:t>判例</a:t>
            </a:r>
          </a:p>
          <a:p>
            <a:pPr marL="285750" indent="-285750" fontAlgn="auto">
              <a:spcBef>
                <a:spcPts val="0"/>
              </a:spcBef>
              <a:spcAft>
                <a:spcPts val="0"/>
              </a:spcAft>
              <a:buFont typeface="Wingdings" pitchFamily="2" charset="2"/>
              <a:buChar char="q"/>
              <a:defRPr/>
            </a:pPr>
            <a:r>
              <a:rPr lang="zh-CN" altLang="en-US" sz="1400" dirty="0">
                <a:latin typeface="+mn-lt"/>
                <a:cs typeface="+mn-cs"/>
              </a:rPr>
              <a:t>   自</a:t>
            </a:r>
            <a:r>
              <a:rPr lang="en-US" altLang="zh-CN" sz="1400" dirty="0">
                <a:latin typeface="+mn-lt"/>
                <a:cs typeface="+mn-cs"/>
              </a:rPr>
              <a:t>1790</a:t>
            </a:r>
            <a:r>
              <a:rPr lang="zh-CN" altLang="en-US" sz="1400" dirty="0">
                <a:latin typeface="+mn-lt"/>
                <a:cs typeface="+mn-cs"/>
              </a:rPr>
              <a:t>年</a:t>
            </a:r>
            <a:r>
              <a:rPr lang="en-US" altLang="zh-CN" sz="1400" dirty="0">
                <a:latin typeface="+mn-lt"/>
                <a:cs typeface="+mn-cs"/>
              </a:rPr>
              <a:t>1</a:t>
            </a:r>
            <a:r>
              <a:rPr lang="zh-CN" altLang="en-US" sz="1400" dirty="0">
                <a:latin typeface="+mn-lt"/>
                <a:cs typeface="+mn-cs"/>
              </a:rPr>
              <a:t>月至今美国最高法院审理的案件</a:t>
            </a:r>
          </a:p>
          <a:p>
            <a:pPr marL="285750" indent="-285750" fontAlgn="auto">
              <a:spcBef>
                <a:spcPts val="0"/>
              </a:spcBef>
              <a:spcAft>
                <a:spcPts val="0"/>
              </a:spcAft>
              <a:buFont typeface="Wingdings" pitchFamily="2" charset="2"/>
              <a:buChar char="q"/>
              <a:defRPr/>
            </a:pPr>
            <a:r>
              <a:rPr lang="zh-CN" altLang="en-US" sz="1400" dirty="0">
                <a:latin typeface="+mn-lt"/>
                <a:cs typeface="+mn-cs"/>
              </a:rPr>
              <a:t>   自</a:t>
            </a:r>
            <a:r>
              <a:rPr lang="en-US" altLang="zh-CN" sz="1400" dirty="0">
                <a:latin typeface="+mn-lt"/>
                <a:cs typeface="+mn-cs"/>
              </a:rPr>
              <a:t>1789</a:t>
            </a:r>
            <a:r>
              <a:rPr lang="zh-CN" altLang="en-US" sz="1400" dirty="0">
                <a:latin typeface="+mn-lt"/>
                <a:cs typeface="+mn-cs"/>
              </a:rPr>
              <a:t>年至今的美国地区法院的判决</a:t>
            </a:r>
          </a:p>
          <a:p>
            <a:pPr marL="285750" indent="-285750" fontAlgn="auto">
              <a:spcBef>
                <a:spcPts val="0"/>
              </a:spcBef>
              <a:spcAft>
                <a:spcPts val="0"/>
              </a:spcAft>
              <a:buFont typeface="Wingdings" pitchFamily="2" charset="2"/>
              <a:buChar char="q"/>
              <a:defRPr/>
            </a:pPr>
            <a:r>
              <a:rPr lang="zh-CN" altLang="en-US" sz="1400" dirty="0">
                <a:latin typeface="+mn-lt"/>
                <a:cs typeface="+mn-cs"/>
              </a:rPr>
              <a:t>   美国巡回法院的上诉判决</a:t>
            </a:r>
          </a:p>
          <a:p>
            <a:pPr marL="285750" indent="-285750" fontAlgn="auto">
              <a:spcBef>
                <a:spcPts val="0"/>
              </a:spcBef>
              <a:spcAft>
                <a:spcPts val="0"/>
              </a:spcAft>
              <a:buFont typeface="Wingdings" pitchFamily="2" charset="2"/>
              <a:buChar char="q"/>
              <a:defRPr/>
            </a:pPr>
            <a:r>
              <a:rPr lang="zh-CN" altLang="en-US" sz="1400" dirty="0">
                <a:latin typeface="+mn-lt"/>
                <a:cs typeface="+mn-cs"/>
              </a:rPr>
              <a:t>   所有级别的州法院判决结果 </a:t>
            </a:r>
          </a:p>
          <a:p>
            <a:pPr marL="285750" indent="-285750" fontAlgn="auto">
              <a:spcBef>
                <a:spcPts val="0"/>
              </a:spcBef>
              <a:spcAft>
                <a:spcPts val="0"/>
              </a:spcAft>
              <a:buFont typeface="Wingdings" pitchFamily="2" charset="2"/>
              <a:buChar char="q"/>
              <a:defRPr/>
            </a:pPr>
            <a:r>
              <a:rPr lang="zh-CN" altLang="en-US" sz="1400" dirty="0">
                <a:latin typeface="+mn-lt"/>
                <a:cs typeface="+mn-cs"/>
              </a:rPr>
              <a:t>   分别来自于破产法院、美国国际贸易法庭、税法法庭、海关和专  </a:t>
            </a:r>
            <a:endParaRPr lang="en-US" altLang="zh-CN" sz="1400" dirty="0">
              <a:latin typeface="+mn-lt"/>
              <a:cs typeface="+mn-cs"/>
            </a:endParaRPr>
          </a:p>
          <a:p>
            <a:pPr fontAlgn="auto">
              <a:spcBef>
                <a:spcPts val="0"/>
              </a:spcBef>
              <a:spcAft>
                <a:spcPts val="0"/>
              </a:spcAft>
              <a:defRPr/>
            </a:pPr>
            <a:r>
              <a:rPr lang="en-US" altLang="zh-CN" sz="1400" dirty="0">
                <a:latin typeface="+mn-lt"/>
                <a:cs typeface="+mn-cs"/>
              </a:rPr>
              <a:t>         </a:t>
            </a:r>
            <a:r>
              <a:rPr lang="zh-CN" altLang="en-US" sz="1400" dirty="0">
                <a:latin typeface="+mn-lt"/>
                <a:cs typeface="+mn-cs"/>
              </a:rPr>
              <a:t>利上诉法院、退伍军人法院、商业法院、以及军事法院的判决</a:t>
            </a:r>
          </a:p>
          <a:p>
            <a:pPr marL="285750" indent="-285750" fontAlgn="auto">
              <a:spcBef>
                <a:spcPts val="0"/>
              </a:spcBef>
              <a:spcAft>
                <a:spcPts val="0"/>
              </a:spcAft>
              <a:buFont typeface="Wingdings" pitchFamily="2" charset="2"/>
              <a:buChar char="q"/>
              <a:defRPr/>
            </a:pPr>
            <a:r>
              <a:rPr lang="zh-CN" altLang="en-US" sz="1400" dirty="0">
                <a:latin typeface="+mn-lt"/>
                <a:cs typeface="+mn-cs"/>
              </a:rPr>
              <a:t>  </a:t>
            </a:r>
            <a:r>
              <a:rPr lang="en-US" altLang="zh-CN" sz="1400" dirty="0">
                <a:latin typeface="+mn-lt"/>
                <a:cs typeface="+mn-cs"/>
              </a:rPr>
              <a:t>《Shepard’s</a:t>
            </a:r>
            <a:r>
              <a:rPr lang="zh-CN" altLang="en-US" sz="1400" dirty="0">
                <a:latin typeface="+mn-lt"/>
                <a:cs typeface="+mn-cs"/>
              </a:rPr>
              <a:t>引证服务</a:t>
            </a:r>
            <a:r>
              <a:rPr lang="en-US" altLang="zh-CN" sz="1400" dirty="0">
                <a:latin typeface="+mn-lt"/>
                <a:cs typeface="+mn-cs"/>
              </a:rPr>
              <a:t>》</a:t>
            </a:r>
            <a:r>
              <a:rPr lang="zh-CN" altLang="en-US" sz="1400" dirty="0">
                <a:latin typeface="+mn-lt"/>
                <a:cs typeface="+mn-cs"/>
              </a:rPr>
              <a:t>，所收录的案例可以追溯至</a:t>
            </a:r>
            <a:r>
              <a:rPr lang="en-US" altLang="zh-CN" sz="1400" dirty="0">
                <a:latin typeface="+mn-lt"/>
                <a:cs typeface="+mn-cs"/>
              </a:rPr>
              <a:t>1789</a:t>
            </a:r>
            <a:r>
              <a:rPr lang="zh-CN" altLang="en-US" sz="1400" dirty="0">
                <a:latin typeface="+mn-lt"/>
                <a:cs typeface="+mn-cs"/>
              </a:rPr>
              <a:t>年</a:t>
            </a:r>
          </a:p>
          <a:p>
            <a:pPr fontAlgn="auto">
              <a:spcBef>
                <a:spcPts val="0"/>
              </a:spcBef>
              <a:spcAft>
                <a:spcPts val="0"/>
              </a:spcAft>
              <a:defRPr/>
            </a:pPr>
            <a:r>
              <a:rPr lang="zh-CN" altLang="en-US" sz="1400" b="1" u="sng" dirty="0">
                <a:solidFill>
                  <a:srgbClr val="FF0000"/>
                </a:solidFill>
                <a:latin typeface="+mn-lt"/>
                <a:cs typeface="+mn-cs"/>
              </a:rPr>
              <a:t>成文法</a:t>
            </a:r>
          </a:p>
          <a:p>
            <a:pPr marL="285750" indent="-285750" fontAlgn="auto">
              <a:spcBef>
                <a:spcPts val="0"/>
              </a:spcBef>
              <a:spcAft>
                <a:spcPts val="0"/>
              </a:spcAft>
              <a:buFont typeface="Wingdings" pitchFamily="2" charset="2"/>
              <a:buChar char="q"/>
              <a:defRPr/>
            </a:pPr>
            <a:r>
              <a:rPr lang="zh-CN" altLang="en-US" sz="1400" dirty="0">
                <a:latin typeface="+mn-lt"/>
                <a:cs typeface="+mn-cs"/>
              </a:rPr>
              <a:t>   联邦法律：</a:t>
            </a:r>
            <a:r>
              <a:rPr lang="en-US" altLang="zh-CN" sz="1400" dirty="0">
                <a:latin typeface="+mn-lt"/>
                <a:cs typeface="+mn-cs"/>
              </a:rPr>
              <a:t>《</a:t>
            </a:r>
            <a:r>
              <a:rPr lang="zh-CN" altLang="en-US" sz="1400" dirty="0">
                <a:latin typeface="+mn-lt"/>
                <a:cs typeface="+mn-cs"/>
              </a:rPr>
              <a:t>美国法典</a:t>
            </a:r>
            <a:r>
              <a:rPr lang="en-US" altLang="zh-CN" sz="1400" dirty="0">
                <a:latin typeface="+mn-lt"/>
                <a:cs typeface="+mn-cs"/>
              </a:rPr>
              <a:t>》</a:t>
            </a:r>
            <a:r>
              <a:rPr lang="zh-CN" altLang="en-US" sz="1400" dirty="0">
                <a:latin typeface="+mn-lt"/>
                <a:cs typeface="+mn-cs"/>
              </a:rPr>
              <a:t>、</a:t>
            </a:r>
            <a:r>
              <a:rPr lang="en-US" altLang="zh-CN" sz="1400" dirty="0">
                <a:latin typeface="+mn-lt"/>
                <a:cs typeface="+mn-cs"/>
              </a:rPr>
              <a:t>《</a:t>
            </a:r>
            <a:r>
              <a:rPr lang="zh-CN" altLang="en-US" sz="1400" dirty="0">
                <a:latin typeface="+mn-lt"/>
                <a:cs typeface="+mn-cs"/>
              </a:rPr>
              <a:t>美国宪法</a:t>
            </a:r>
            <a:r>
              <a:rPr lang="en-US" altLang="zh-CN" sz="1400" dirty="0">
                <a:latin typeface="+mn-lt"/>
                <a:cs typeface="+mn-cs"/>
              </a:rPr>
              <a:t>》</a:t>
            </a:r>
          </a:p>
          <a:p>
            <a:pPr marL="285750" indent="-285750" fontAlgn="auto">
              <a:spcBef>
                <a:spcPts val="0"/>
              </a:spcBef>
              <a:spcAft>
                <a:spcPts val="0"/>
              </a:spcAft>
              <a:buFont typeface="Wingdings" pitchFamily="2" charset="2"/>
              <a:buChar char="q"/>
              <a:defRPr/>
            </a:pPr>
            <a:r>
              <a:rPr lang="en-US" altLang="zh-CN" sz="1400" dirty="0">
                <a:latin typeface="+mn-lt"/>
                <a:cs typeface="+mn-cs"/>
              </a:rPr>
              <a:t>   </a:t>
            </a:r>
            <a:r>
              <a:rPr lang="zh-CN" altLang="en-US" sz="1400" dirty="0">
                <a:latin typeface="+mn-lt"/>
                <a:cs typeface="+mn-cs"/>
              </a:rPr>
              <a:t>联邦法规：</a:t>
            </a:r>
            <a:r>
              <a:rPr lang="en-US" altLang="zh-CN" sz="1400" dirty="0">
                <a:latin typeface="+mn-lt"/>
                <a:cs typeface="+mn-cs"/>
              </a:rPr>
              <a:t>《</a:t>
            </a:r>
            <a:r>
              <a:rPr lang="zh-CN" altLang="en-US" sz="1400" dirty="0">
                <a:latin typeface="+mn-lt"/>
                <a:cs typeface="+mn-cs"/>
              </a:rPr>
              <a:t>联邦公报</a:t>
            </a:r>
            <a:r>
              <a:rPr lang="en-US" altLang="zh-CN" sz="1400" dirty="0">
                <a:latin typeface="+mn-lt"/>
                <a:cs typeface="+mn-cs"/>
              </a:rPr>
              <a:t>》</a:t>
            </a:r>
            <a:r>
              <a:rPr lang="zh-CN" altLang="en-US" sz="1400" dirty="0">
                <a:latin typeface="+mn-lt"/>
                <a:cs typeface="+mn-cs"/>
              </a:rPr>
              <a:t>、</a:t>
            </a:r>
            <a:r>
              <a:rPr lang="en-US" altLang="zh-CN" sz="1400" dirty="0">
                <a:latin typeface="+mn-lt"/>
                <a:cs typeface="+mn-cs"/>
              </a:rPr>
              <a:t>《</a:t>
            </a:r>
            <a:r>
              <a:rPr lang="zh-CN" altLang="en-US" sz="1400" dirty="0">
                <a:latin typeface="+mn-lt"/>
                <a:cs typeface="+mn-cs"/>
              </a:rPr>
              <a:t>联邦行政法典</a:t>
            </a:r>
            <a:r>
              <a:rPr lang="en-US" altLang="zh-CN" sz="1400" dirty="0">
                <a:latin typeface="+mn-lt"/>
                <a:cs typeface="+mn-cs"/>
              </a:rPr>
              <a:t>》</a:t>
            </a:r>
          </a:p>
          <a:p>
            <a:pPr marL="285750" indent="-285750" fontAlgn="auto">
              <a:spcBef>
                <a:spcPts val="0"/>
              </a:spcBef>
              <a:spcAft>
                <a:spcPts val="0"/>
              </a:spcAft>
              <a:buFont typeface="Wingdings" pitchFamily="2" charset="2"/>
              <a:buChar char="q"/>
              <a:defRPr/>
            </a:pPr>
            <a:r>
              <a:rPr lang="en-US" altLang="zh-CN" sz="1400" dirty="0">
                <a:latin typeface="+mn-lt"/>
                <a:cs typeface="+mn-cs"/>
              </a:rPr>
              <a:t>   </a:t>
            </a:r>
            <a:r>
              <a:rPr lang="zh-CN" altLang="en-US" sz="1400" dirty="0">
                <a:latin typeface="+mn-lt"/>
                <a:cs typeface="+mn-cs"/>
              </a:rPr>
              <a:t>州立法：美国</a:t>
            </a:r>
            <a:r>
              <a:rPr lang="en-US" altLang="zh-CN" sz="1400" dirty="0">
                <a:latin typeface="+mn-lt"/>
                <a:cs typeface="+mn-cs"/>
              </a:rPr>
              <a:t>50</a:t>
            </a:r>
            <a:r>
              <a:rPr lang="zh-CN" altLang="en-US" sz="1400" dirty="0">
                <a:latin typeface="+mn-lt"/>
                <a:cs typeface="+mn-cs"/>
              </a:rPr>
              <a:t>个州和海外领地的州法典，各州的宪法、法院规</a:t>
            </a:r>
            <a:endParaRPr lang="en-US" altLang="zh-CN" sz="1400" dirty="0">
              <a:latin typeface="+mn-lt"/>
              <a:cs typeface="+mn-cs"/>
            </a:endParaRPr>
          </a:p>
          <a:p>
            <a:pPr fontAlgn="auto">
              <a:spcBef>
                <a:spcPts val="0"/>
              </a:spcBef>
              <a:spcAft>
                <a:spcPts val="0"/>
              </a:spcAft>
              <a:defRPr/>
            </a:pPr>
            <a:r>
              <a:rPr lang="zh-CN" altLang="en-US" sz="1400" dirty="0">
                <a:latin typeface="+mn-lt"/>
                <a:cs typeface="+mn-cs"/>
              </a:rPr>
              <a:t>         章和总检察长意见</a:t>
            </a:r>
          </a:p>
          <a:p>
            <a:pPr fontAlgn="auto">
              <a:spcBef>
                <a:spcPts val="0"/>
              </a:spcBef>
              <a:spcAft>
                <a:spcPts val="0"/>
              </a:spcAft>
              <a:defRPr/>
            </a:pPr>
            <a:r>
              <a:rPr lang="zh-CN" altLang="en-US" sz="1400" b="1" u="sng" dirty="0">
                <a:solidFill>
                  <a:srgbClr val="FF0000"/>
                </a:solidFill>
                <a:latin typeface="+mn-lt"/>
                <a:cs typeface="+mn-cs"/>
              </a:rPr>
              <a:t>二次法律文献</a:t>
            </a:r>
          </a:p>
          <a:p>
            <a:pPr marL="285750" indent="-285750" fontAlgn="auto">
              <a:spcBef>
                <a:spcPts val="0"/>
              </a:spcBef>
              <a:spcAft>
                <a:spcPts val="0"/>
              </a:spcAft>
              <a:buFont typeface="Wingdings" pitchFamily="2" charset="2"/>
              <a:buChar char="q"/>
              <a:defRPr/>
            </a:pPr>
            <a:r>
              <a:rPr lang="zh-CN" altLang="en-US" sz="1400" dirty="0">
                <a:latin typeface="+mn-lt"/>
                <a:cs typeface="+mn-cs"/>
              </a:rPr>
              <a:t>   </a:t>
            </a:r>
            <a:r>
              <a:rPr lang="en-US" altLang="zh-CN" sz="1400" dirty="0">
                <a:latin typeface="+mn-lt"/>
                <a:cs typeface="+mn-cs"/>
              </a:rPr>
              <a:t>1000</a:t>
            </a:r>
            <a:r>
              <a:rPr lang="zh-CN" altLang="en-US" sz="1400" dirty="0">
                <a:latin typeface="+mn-lt"/>
                <a:cs typeface="+mn-cs"/>
              </a:rPr>
              <a:t>多种法学评论</a:t>
            </a:r>
          </a:p>
          <a:p>
            <a:pPr marL="285750" indent="-285750" fontAlgn="auto">
              <a:spcBef>
                <a:spcPts val="0"/>
              </a:spcBef>
              <a:spcAft>
                <a:spcPts val="0"/>
              </a:spcAft>
              <a:buFont typeface="Wingdings" pitchFamily="2" charset="2"/>
              <a:buChar char="q"/>
              <a:defRPr/>
            </a:pPr>
            <a:r>
              <a:rPr lang="zh-CN" altLang="en-US" sz="1400" dirty="0">
                <a:latin typeface="+mn-lt"/>
                <a:cs typeface="+mn-cs"/>
              </a:rPr>
              <a:t>   </a:t>
            </a:r>
            <a:r>
              <a:rPr lang="en-US" altLang="zh-CN" sz="1400" dirty="0">
                <a:latin typeface="+mn-lt"/>
                <a:cs typeface="+mn-cs"/>
              </a:rPr>
              <a:t>300</a:t>
            </a:r>
            <a:r>
              <a:rPr lang="zh-CN" altLang="en-US" sz="1400" dirty="0">
                <a:latin typeface="+mn-lt"/>
                <a:cs typeface="+mn-cs"/>
              </a:rPr>
              <a:t>多种法律报刊、杂志和时事通讯提供的法律新闻</a:t>
            </a:r>
          </a:p>
          <a:p>
            <a:pPr marL="285750" indent="-285750" fontAlgn="auto">
              <a:spcBef>
                <a:spcPts val="0"/>
              </a:spcBef>
              <a:spcAft>
                <a:spcPts val="0"/>
              </a:spcAft>
              <a:buFont typeface="Wingdings" pitchFamily="2" charset="2"/>
              <a:buChar char="q"/>
              <a:defRPr/>
            </a:pPr>
            <a:r>
              <a:rPr lang="zh-CN" altLang="en-US" sz="1400" dirty="0">
                <a:latin typeface="+mn-lt"/>
                <a:cs typeface="+mn-cs"/>
              </a:rPr>
              <a:t>  </a:t>
            </a:r>
            <a:r>
              <a:rPr lang="en-US" altLang="zh-CN" sz="1400" dirty="0">
                <a:latin typeface="+mn-lt"/>
                <a:cs typeface="+mn-cs"/>
              </a:rPr>
              <a:t>《</a:t>
            </a:r>
            <a:r>
              <a:rPr lang="zh-CN" altLang="en-US" sz="1400" dirty="0">
                <a:latin typeface="+mn-lt"/>
                <a:cs typeface="+mn-cs"/>
              </a:rPr>
              <a:t>美国法学百科全书（第二版）</a:t>
            </a:r>
            <a:r>
              <a:rPr lang="en-US" altLang="zh-CN" sz="1400" dirty="0">
                <a:latin typeface="+mn-lt"/>
                <a:cs typeface="+mn-cs"/>
              </a:rPr>
              <a:t>》</a:t>
            </a:r>
            <a:r>
              <a:rPr lang="zh-CN" altLang="en-US" sz="1400" dirty="0">
                <a:latin typeface="+mn-lt"/>
                <a:cs typeface="+mn-cs"/>
              </a:rPr>
              <a:t>、</a:t>
            </a:r>
            <a:r>
              <a:rPr lang="en-US" altLang="zh-CN" sz="1400" dirty="0">
                <a:latin typeface="+mn-lt"/>
                <a:cs typeface="+mn-cs"/>
              </a:rPr>
              <a:t>《</a:t>
            </a:r>
            <a:r>
              <a:rPr lang="zh-CN" altLang="en-US" sz="1400" dirty="0">
                <a:latin typeface="+mn-lt"/>
                <a:cs typeface="+mn-cs"/>
              </a:rPr>
              <a:t>巴伦丁法律辞典</a:t>
            </a:r>
            <a:r>
              <a:rPr lang="en-US" altLang="zh-CN" sz="1400" dirty="0">
                <a:latin typeface="+mn-lt"/>
                <a:cs typeface="+mn-cs"/>
              </a:rPr>
              <a:t>》</a:t>
            </a:r>
            <a:r>
              <a:rPr lang="zh-CN" altLang="en-US" sz="1400" dirty="0">
                <a:latin typeface="+mn-lt"/>
                <a:cs typeface="+mn-cs"/>
              </a:rPr>
              <a:t>、法学院名录等 </a:t>
            </a:r>
          </a:p>
        </p:txBody>
      </p:sp>
      <p:sp>
        <p:nvSpPr>
          <p:cNvPr id="13" name="Line Callout 2 (Border and Accent Bar) 12"/>
          <p:cNvSpPr/>
          <p:nvPr/>
        </p:nvSpPr>
        <p:spPr>
          <a:xfrm rot="10800000">
            <a:off x="76200" y="2743200"/>
            <a:ext cx="657225" cy="228600"/>
          </a:xfrm>
          <a:prstGeom prst="accentBorderCallout2">
            <a:avLst>
              <a:gd name="adj1" fmla="val 18750"/>
              <a:gd name="adj2" fmla="val -8333"/>
              <a:gd name="adj3" fmla="val 70362"/>
              <a:gd name="adj4" fmla="val -9935"/>
              <a:gd name="adj5" fmla="val -48791"/>
              <a:gd name="adj6" fmla="val -12461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3"/>
          <p:cNvSpPr>
            <a:spLocks noGrp="1"/>
          </p:cNvSpPr>
          <p:nvPr>
            <p:ph type="title"/>
          </p:nvPr>
        </p:nvSpPr>
        <p:spPr>
          <a:xfrm>
            <a:off x="457200" y="274638"/>
            <a:ext cx="8229600" cy="563562"/>
          </a:xfrm>
        </p:spPr>
        <p:txBody>
          <a:bodyPr/>
          <a:lstStyle/>
          <a:p>
            <a:pPr algn="r" eaLnBrk="1" hangingPunct="1"/>
            <a:r>
              <a:rPr lang="en-US" altLang="en-US" sz="2800" b="1" smtClean="0">
                <a:solidFill>
                  <a:srgbClr val="FF0000"/>
                </a:solidFill>
                <a:latin typeface="Arial" pitchFamily="34" charset="0"/>
                <a:ea typeface="黑体" pitchFamily="49" charset="-122"/>
                <a:cs typeface="Arial" pitchFamily="34" charset="0"/>
              </a:rPr>
              <a:t>S</a:t>
            </a:r>
            <a:r>
              <a:rPr lang="en-US" altLang="zh-CN" sz="2800" b="1" smtClean="0">
                <a:solidFill>
                  <a:srgbClr val="FF0000"/>
                </a:solidFill>
                <a:latin typeface="Arial" pitchFamily="34" charset="0"/>
                <a:ea typeface="黑体" pitchFamily="49" charset="-122"/>
                <a:cs typeface="Arial" pitchFamily="34" charset="0"/>
              </a:rPr>
              <a:t>hepard’s </a:t>
            </a:r>
            <a:r>
              <a:rPr lang="zh-CN" altLang="en-US" sz="2800" b="1" smtClean="0">
                <a:solidFill>
                  <a:srgbClr val="FF0000"/>
                </a:solidFill>
                <a:latin typeface="黑体" pitchFamily="49" charset="-122"/>
                <a:ea typeface="黑体" pitchFamily="49" charset="-122"/>
                <a:cs typeface="Arial" pitchFamily="34" charset="0"/>
              </a:rPr>
              <a:t>引证分析</a:t>
            </a:r>
            <a:endParaRPr lang="en-US" altLang="en-US" sz="2800" smtClean="0">
              <a:solidFill>
                <a:srgbClr val="FF0000"/>
              </a:solidFill>
              <a:ea typeface="黑体" pitchFamily="49" charset="-122"/>
              <a:cs typeface="Arial" pitchFamily="34" charset="0"/>
            </a:endParaRPr>
          </a:p>
        </p:txBody>
      </p:sp>
      <p:sp>
        <p:nvSpPr>
          <p:cNvPr id="150531"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0532"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016228BB-56F6-480A-9667-090A2B963471}" type="slidenum">
              <a:rPr lang="en-US" altLang="zh-CN" sz="1800" kern="0" smtClean="0">
                <a:solidFill>
                  <a:srgbClr val="898989"/>
                </a:solidFill>
              </a:rPr>
              <a:pPr algn="l" fontAlgn="base">
                <a:spcBef>
                  <a:spcPct val="0"/>
                </a:spcBef>
                <a:spcAft>
                  <a:spcPct val="0"/>
                </a:spcAft>
                <a:defRPr/>
              </a:pPr>
              <a:t>19</a:t>
            </a:fld>
            <a:endParaRPr lang="en-US" altLang="zh-CN" sz="1800" kern="0" dirty="0" smtClean="0">
              <a:solidFill>
                <a:srgbClr val="898989"/>
              </a:solidFill>
            </a:endParaRPr>
          </a:p>
        </p:txBody>
      </p:sp>
      <p:pic>
        <p:nvPicPr>
          <p:cNvPr id="12290" name="Picture 2"/>
          <p:cNvPicPr>
            <a:picLocks noChangeAspect="1" noChangeArrowheads="1"/>
          </p:cNvPicPr>
          <p:nvPr/>
        </p:nvPicPr>
        <p:blipFill>
          <a:blip r:embed="rId2"/>
          <a:srcRect/>
          <a:stretch>
            <a:fillRect/>
          </a:stretch>
        </p:blipFill>
        <p:spPr bwMode="auto">
          <a:xfrm>
            <a:off x="638175" y="1744663"/>
            <a:ext cx="5829300" cy="27527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50875" y="3862388"/>
            <a:ext cx="1219200" cy="3048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5" name="TextBox 4"/>
          <p:cNvSpPr txBox="1">
            <a:spLocks noChangeArrowheads="1"/>
          </p:cNvSpPr>
          <p:nvPr/>
        </p:nvSpPr>
        <p:spPr bwMode="auto">
          <a:xfrm>
            <a:off x="533400" y="6937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zh-CN" sz="1600">
                <a:solidFill>
                  <a:srgbClr val="FF0000"/>
                </a:solidFill>
              </a:rPr>
              <a:t>Shepard’s</a:t>
            </a:r>
            <a:r>
              <a:rPr lang="zh-CN" altLang="en-US" sz="1600">
                <a:solidFill>
                  <a:srgbClr val="FF0000"/>
                </a:solidFill>
              </a:rPr>
              <a:t>引证服务</a:t>
            </a:r>
            <a:r>
              <a:rPr lang="zh-CN" altLang="en-US" sz="1600"/>
              <a:t>通过提供案例被其它案件引用的情形，帮助使用者确认该案例是否具有判例的效力。</a:t>
            </a:r>
            <a:endParaRPr lang="en-US" altLang="en-US" sz="1600">
              <a:ea typeface="宋体" pitchFamily="2" charset="-122"/>
            </a:endParaRPr>
          </a:p>
          <a:p>
            <a:pPr eaLnBrk="1" hangingPunct="1">
              <a:spcBef>
                <a:spcPct val="0"/>
              </a:spcBef>
              <a:buFontTx/>
              <a:buNone/>
            </a:pPr>
            <a:r>
              <a:rPr lang="zh-CN" altLang="en-US" sz="1400" b="1"/>
              <a:t>开启</a:t>
            </a:r>
            <a:r>
              <a:rPr lang="en-US" altLang="zh-CN" sz="1400" b="1"/>
              <a:t>Shepard’s</a:t>
            </a:r>
            <a:r>
              <a:rPr lang="zh-CN" altLang="en-US" sz="1400" b="1"/>
              <a:t>引证服务的方法一</a:t>
            </a:r>
            <a:endParaRPr lang="en-US" altLang="en-US" sz="1400" b="1">
              <a:ea typeface="宋体" pitchFamily="2" charset="-122"/>
            </a:endParaRPr>
          </a:p>
        </p:txBody>
      </p:sp>
      <p:pic>
        <p:nvPicPr>
          <p:cNvPr id="12291" name="Picture 3"/>
          <p:cNvPicPr>
            <a:picLocks noChangeAspect="1" noChangeArrowheads="1"/>
          </p:cNvPicPr>
          <p:nvPr/>
        </p:nvPicPr>
        <p:blipFill>
          <a:blip r:embed="rId3"/>
          <a:srcRect/>
          <a:stretch>
            <a:fillRect/>
          </a:stretch>
        </p:blipFill>
        <p:spPr bwMode="auto">
          <a:xfrm>
            <a:off x="3171825" y="2587625"/>
            <a:ext cx="4981575" cy="1066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loud Callout 9"/>
          <p:cNvSpPr/>
          <p:nvPr/>
        </p:nvSpPr>
        <p:spPr>
          <a:xfrm>
            <a:off x="5172075" y="2781300"/>
            <a:ext cx="1685925" cy="873125"/>
          </a:xfrm>
          <a:prstGeom prst="cloudCallout">
            <a:avLst>
              <a:gd name="adj1" fmla="val -64011"/>
              <a:gd name="adj2" fmla="val 1301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1" name="Rectangle 10"/>
          <p:cNvSpPr>
            <a:spLocks noChangeArrowheads="1"/>
          </p:cNvSpPr>
          <p:nvPr/>
        </p:nvSpPr>
        <p:spPr bwMode="auto">
          <a:xfrm>
            <a:off x="5334000" y="2868613"/>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22375" eaLnBrk="0" hangingPunct="0">
              <a:spcBef>
                <a:spcPct val="20000"/>
              </a:spcBef>
              <a:buFont typeface="Arial" pitchFamily="34" charset="0"/>
              <a:buChar char="•"/>
              <a:defRPr sz="3200">
                <a:solidFill>
                  <a:schemeClr val="tx1"/>
                </a:solidFill>
                <a:latin typeface="Calibri" pitchFamily="34" charset="0"/>
              </a:defRPr>
            </a:lvl1pPr>
            <a:lvl2pPr marL="742950" indent="-285750" defTabSz="1222375" eaLnBrk="0" hangingPunct="0">
              <a:spcBef>
                <a:spcPct val="20000"/>
              </a:spcBef>
              <a:buFont typeface="Arial" pitchFamily="34" charset="0"/>
              <a:buChar char="–"/>
              <a:defRPr sz="2800">
                <a:solidFill>
                  <a:schemeClr val="tx1"/>
                </a:solidFill>
                <a:latin typeface="Calibri" pitchFamily="34" charset="0"/>
              </a:defRPr>
            </a:lvl2pPr>
            <a:lvl3pPr marL="1143000" indent="-228600" defTabSz="1222375" eaLnBrk="0" hangingPunct="0">
              <a:spcBef>
                <a:spcPct val="20000"/>
              </a:spcBef>
              <a:buFont typeface="Arial" pitchFamily="34" charset="0"/>
              <a:buChar char="•"/>
              <a:defRPr sz="2400">
                <a:solidFill>
                  <a:schemeClr val="tx1"/>
                </a:solidFill>
                <a:latin typeface="Calibri" pitchFamily="34" charset="0"/>
              </a:defRPr>
            </a:lvl3pPr>
            <a:lvl4pPr marL="1600200" indent="-228600" defTabSz="1222375" eaLnBrk="0" hangingPunct="0">
              <a:spcBef>
                <a:spcPct val="20000"/>
              </a:spcBef>
              <a:buFont typeface="Arial" pitchFamily="34" charset="0"/>
              <a:buChar char="–"/>
              <a:defRPr sz="2000">
                <a:solidFill>
                  <a:schemeClr val="tx1"/>
                </a:solidFill>
                <a:latin typeface="Calibri" pitchFamily="34" charset="0"/>
              </a:defRPr>
            </a:lvl4pPr>
            <a:lvl5pPr marL="2057400" indent="-228600" defTabSz="1222375" eaLnBrk="0" hangingPunct="0">
              <a:spcBef>
                <a:spcPct val="20000"/>
              </a:spcBef>
              <a:buFont typeface="Arial" pitchFamily="34" charset="0"/>
              <a:buChar char="»"/>
              <a:defRPr sz="2000">
                <a:solidFill>
                  <a:schemeClr val="tx1"/>
                </a:solidFill>
                <a:latin typeface="Calibri" pitchFamily="34" charset="0"/>
              </a:defRPr>
            </a:lvl5pPr>
            <a:lvl6pPr marL="25146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输入案件的引证号即可查看该案的</a:t>
            </a:r>
            <a:r>
              <a:rPr lang="en-US" altLang="zh-CN" sz="1200">
                <a:solidFill>
                  <a:srgbClr val="000000"/>
                </a:solidFill>
                <a:latin typeface="Arial" pitchFamily="34" charset="0"/>
                <a:ea typeface="黑体" pitchFamily="49" charset="-122"/>
              </a:rPr>
              <a:t>Shepard’s Report</a:t>
            </a:r>
          </a:p>
        </p:txBody>
      </p:sp>
      <p:sp>
        <p:nvSpPr>
          <p:cNvPr id="12" name="Rectangle 11"/>
          <p:cNvSpPr>
            <a:spLocks noChangeArrowheads="1"/>
          </p:cNvSpPr>
          <p:nvPr/>
        </p:nvSpPr>
        <p:spPr bwMode="auto">
          <a:xfrm>
            <a:off x="909638" y="4518025"/>
            <a:ext cx="2701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400" b="1">
                <a:solidFill>
                  <a:srgbClr val="000000"/>
                </a:solidFill>
              </a:rPr>
              <a:t>开启</a:t>
            </a:r>
            <a:r>
              <a:rPr lang="en-US" altLang="zh-CN" sz="1400" b="1">
                <a:solidFill>
                  <a:srgbClr val="000000"/>
                </a:solidFill>
              </a:rPr>
              <a:t>Shepard’s</a:t>
            </a:r>
            <a:r>
              <a:rPr lang="zh-CN" altLang="en-US" sz="1400" b="1">
                <a:solidFill>
                  <a:srgbClr val="000000"/>
                </a:solidFill>
              </a:rPr>
              <a:t>引证服务的方法二</a:t>
            </a:r>
            <a:endParaRPr lang="en-US" altLang="en-US" sz="1400" b="1">
              <a:solidFill>
                <a:srgbClr val="000000"/>
              </a:solidFill>
              <a:ea typeface="宋体" pitchFamily="2" charset="-122"/>
            </a:endParaRPr>
          </a:p>
        </p:txBody>
      </p:sp>
      <p:pic>
        <p:nvPicPr>
          <p:cNvPr id="13" name="Picture 2"/>
          <p:cNvPicPr>
            <a:picLocks noChangeAspect="1" noChangeArrowheads="1"/>
          </p:cNvPicPr>
          <p:nvPr/>
        </p:nvPicPr>
        <p:blipFill>
          <a:blip r:embed="rId4"/>
          <a:srcRect/>
          <a:stretch>
            <a:fillRect/>
          </a:stretch>
        </p:blipFill>
        <p:spPr bwMode="auto">
          <a:xfrm>
            <a:off x="530225" y="4876800"/>
            <a:ext cx="8610600" cy="1981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nvSpPr>
        <p:spPr>
          <a:xfrm>
            <a:off x="835025" y="4876800"/>
            <a:ext cx="230188" cy="2222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5" name="Cloud Callout 14"/>
          <p:cNvSpPr/>
          <p:nvPr/>
        </p:nvSpPr>
        <p:spPr>
          <a:xfrm>
            <a:off x="842963" y="5181600"/>
            <a:ext cx="2430462" cy="1136650"/>
          </a:xfrm>
          <a:prstGeom prst="cloudCallout">
            <a:avLst>
              <a:gd name="adj1" fmla="val -35833"/>
              <a:gd name="adj2" fmla="val -6766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6" name="Rectangle 15"/>
          <p:cNvSpPr>
            <a:spLocks noChangeArrowheads="1"/>
          </p:cNvSpPr>
          <p:nvPr/>
        </p:nvSpPr>
        <p:spPr bwMode="auto">
          <a:xfrm>
            <a:off x="1147763" y="5335588"/>
            <a:ext cx="2125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22375" eaLnBrk="0" hangingPunct="0">
              <a:spcBef>
                <a:spcPct val="20000"/>
              </a:spcBef>
              <a:buFont typeface="Arial" pitchFamily="34" charset="0"/>
              <a:buChar char="•"/>
              <a:defRPr sz="3200">
                <a:solidFill>
                  <a:schemeClr val="tx1"/>
                </a:solidFill>
                <a:latin typeface="Calibri" pitchFamily="34" charset="0"/>
              </a:defRPr>
            </a:lvl1pPr>
            <a:lvl2pPr marL="742950" indent="-285750" defTabSz="1222375" eaLnBrk="0" hangingPunct="0">
              <a:spcBef>
                <a:spcPct val="20000"/>
              </a:spcBef>
              <a:buFont typeface="Arial" pitchFamily="34" charset="0"/>
              <a:buChar char="–"/>
              <a:defRPr sz="2800">
                <a:solidFill>
                  <a:schemeClr val="tx1"/>
                </a:solidFill>
                <a:latin typeface="Calibri" pitchFamily="34" charset="0"/>
              </a:defRPr>
            </a:lvl2pPr>
            <a:lvl3pPr marL="1143000" indent="-228600" defTabSz="1222375" eaLnBrk="0" hangingPunct="0">
              <a:spcBef>
                <a:spcPct val="20000"/>
              </a:spcBef>
              <a:buFont typeface="Arial" pitchFamily="34" charset="0"/>
              <a:buChar char="•"/>
              <a:defRPr sz="2400">
                <a:solidFill>
                  <a:schemeClr val="tx1"/>
                </a:solidFill>
                <a:latin typeface="Calibri" pitchFamily="34" charset="0"/>
              </a:defRPr>
            </a:lvl3pPr>
            <a:lvl4pPr marL="1600200" indent="-228600" defTabSz="1222375" eaLnBrk="0" hangingPunct="0">
              <a:spcBef>
                <a:spcPct val="20000"/>
              </a:spcBef>
              <a:buFont typeface="Arial" pitchFamily="34" charset="0"/>
              <a:buChar char="–"/>
              <a:defRPr sz="2000">
                <a:solidFill>
                  <a:schemeClr val="tx1"/>
                </a:solidFill>
                <a:latin typeface="Calibri" pitchFamily="34" charset="0"/>
              </a:defRPr>
            </a:lvl4pPr>
            <a:lvl5pPr marL="2057400" indent="-228600" defTabSz="1222375" eaLnBrk="0" hangingPunct="0">
              <a:spcBef>
                <a:spcPct val="20000"/>
              </a:spcBef>
              <a:buFont typeface="Arial" pitchFamily="34" charset="0"/>
              <a:buChar char="»"/>
              <a:defRPr sz="2000">
                <a:solidFill>
                  <a:schemeClr val="tx1"/>
                </a:solidFill>
                <a:latin typeface="Calibri" pitchFamily="34" charset="0"/>
              </a:defRPr>
            </a:lvl5pPr>
            <a:lvl6pPr marL="25146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利用简易检索或高级检索找到案例，点击案例标题前的</a:t>
            </a:r>
            <a:r>
              <a:rPr lang="en-US" altLang="zh-CN" sz="1200">
                <a:solidFill>
                  <a:srgbClr val="000000"/>
                </a:solidFill>
                <a:latin typeface="Arial" pitchFamily="34" charset="0"/>
                <a:ea typeface="黑体" pitchFamily="49" charset="-122"/>
              </a:rPr>
              <a:t>Shepard</a:t>
            </a:r>
            <a:r>
              <a:rPr lang="zh-CN" altLang="en-US" sz="1200">
                <a:solidFill>
                  <a:srgbClr val="000000"/>
                </a:solidFill>
                <a:latin typeface="黑体" pitchFamily="49" charset="-122"/>
                <a:ea typeface="黑体" pitchFamily="49" charset="-122"/>
              </a:rPr>
              <a:t>符号查看该案的</a:t>
            </a:r>
            <a:r>
              <a:rPr lang="en-US" altLang="zh-CN" sz="1200">
                <a:solidFill>
                  <a:srgbClr val="000000"/>
                </a:solidFill>
                <a:latin typeface="Arial" pitchFamily="34" charset="0"/>
                <a:ea typeface="黑体" pitchFamily="49" charset="-122"/>
              </a:rPr>
              <a:t>Shepard’s Report</a:t>
            </a:r>
            <a:endParaRPr lang="zh-CN" altLang="en-US" sz="1200">
              <a:solidFill>
                <a:srgbClr val="FF0000"/>
              </a:solidFill>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2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barn(inVertical)">
                                      <p:cBhvr>
                                        <p:cTn id="38" dur="500"/>
                                        <p:tgtEl>
                                          <p:spTgt spid="12">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11" grpId="0"/>
      <p:bldP spid="14" grpId="0" animBg="1"/>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BB04E221-8A50-4490-AB61-834E103AFFD4}" type="slidenum">
              <a:rPr lang="en-US" altLang="zh-CN" sz="1800" kern="0" smtClean="0">
                <a:solidFill>
                  <a:srgbClr val="898989"/>
                </a:solidFill>
              </a:rPr>
              <a:pPr algn="l" fontAlgn="base">
                <a:spcBef>
                  <a:spcPct val="0"/>
                </a:spcBef>
                <a:spcAft>
                  <a:spcPct val="0"/>
                </a:spcAft>
                <a:defRPr/>
              </a:pPr>
              <a:t>2</a:t>
            </a:fld>
            <a:endParaRPr lang="en-US" altLang="zh-CN" sz="1800" kern="0" dirty="0" smtClean="0">
              <a:solidFill>
                <a:srgbClr val="898989"/>
              </a:solidFill>
            </a:endParaRPr>
          </a:p>
        </p:txBody>
      </p:sp>
      <p:sp>
        <p:nvSpPr>
          <p:cNvPr id="133124"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8"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dirty="0">
                <a:solidFill>
                  <a:srgbClr val="FF0000"/>
                </a:solidFill>
                <a:latin typeface="黑体" pitchFamily="49" charset="-122"/>
                <a:ea typeface="黑体" pitchFamily="49" charset="-122"/>
                <a:cs typeface="+mn-cs"/>
              </a:rPr>
              <a:t>关于律商联讯</a:t>
            </a:r>
            <a:endParaRPr lang="en-US" sz="2800" dirty="0">
              <a:solidFill>
                <a:srgbClr val="FF0000"/>
              </a:solidFill>
              <a:latin typeface="黑体" pitchFamily="49" charset="-122"/>
              <a:ea typeface="黑体" pitchFamily="49" charset="-122"/>
              <a:cs typeface="+mn-cs"/>
            </a:endParaRPr>
          </a:p>
        </p:txBody>
      </p:sp>
      <p:sp>
        <p:nvSpPr>
          <p:cNvPr id="6" name="Rectangle 12"/>
          <p:cNvSpPr>
            <a:spLocks noChangeArrowheads="1"/>
          </p:cNvSpPr>
          <p:nvPr/>
        </p:nvSpPr>
        <p:spPr bwMode="auto">
          <a:xfrm>
            <a:off x="381000" y="18288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律商联讯成立于</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en-US" sz="1600" dirty="0">
                <a:solidFill>
                  <a:prstClr val="black"/>
                </a:solidFill>
                <a:latin typeface="黑体" pitchFamily="49" charset="-122"/>
                <a:ea typeface="黑体" pitchFamily="49" charset="-122"/>
                <a:cs typeface="+mn-cs"/>
              </a:rPr>
              <a:t>1818</a:t>
            </a:r>
            <a:r>
              <a:rPr lang="zh-CN" altLang="en-US" sz="1600" dirty="0">
                <a:solidFill>
                  <a:prstClr val="black"/>
                </a:solidFill>
                <a:latin typeface="黑体" pitchFamily="49" charset="-122"/>
                <a:ea typeface="黑体" pitchFamily="49" charset="-122"/>
                <a:cs typeface="+mn-cs"/>
              </a:rPr>
              <a:t>年</a:t>
            </a: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全球总部所在地</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纽约</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母公司</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励讯集团</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全球业务</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服务于全球</a:t>
            </a:r>
            <a:r>
              <a:rPr lang="en-US" sz="1600" dirty="0">
                <a:solidFill>
                  <a:prstClr val="black"/>
                </a:solidFill>
                <a:latin typeface="黑体" pitchFamily="49" charset="-122"/>
                <a:ea typeface="黑体" pitchFamily="49" charset="-122"/>
                <a:cs typeface="+mn-cs"/>
              </a:rPr>
              <a:t>175</a:t>
            </a:r>
            <a:r>
              <a:rPr lang="zh-CN" altLang="en-US" sz="1600" dirty="0">
                <a:solidFill>
                  <a:prstClr val="black"/>
                </a:solidFill>
                <a:latin typeface="黑体" pitchFamily="49" charset="-122"/>
                <a:ea typeface="黑体" pitchFamily="49" charset="-122"/>
                <a:cs typeface="+mn-cs"/>
              </a:rPr>
              <a:t>多个国家的客户</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全球员工数量</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超过</a:t>
            </a:r>
            <a:r>
              <a:rPr lang="en-US" altLang="zh-CN" sz="1600" dirty="0">
                <a:solidFill>
                  <a:prstClr val="black"/>
                </a:solidFill>
                <a:latin typeface="黑体" pitchFamily="49" charset="-122"/>
                <a:ea typeface="黑体" pitchFamily="49" charset="-122"/>
                <a:cs typeface="+mn-cs"/>
              </a:rPr>
              <a:t>9</a:t>
            </a:r>
            <a:r>
              <a:rPr lang="en-US" sz="1600" dirty="0">
                <a:solidFill>
                  <a:prstClr val="black"/>
                </a:solidFill>
                <a:latin typeface="黑体" pitchFamily="49" charset="-122"/>
                <a:ea typeface="黑体" pitchFamily="49" charset="-122"/>
                <a:cs typeface="+mn-cs"/>
              </a:rPr>
              <a:t>,500</a:t>
            </a:r>
            <a:r>
              <a:rPr lang="zh-CN" altLang="en-US" sz="1600" dirty="0">
                <a:solidFill>
                  <a:prstClr val="black"/>
                </a:solidFill>
                <a:latin typeface="黑体" pitchFamily="49" charset="-122"/>
                <a:ea typeface="黑体" pitchFamily="49" charset="-122"/>
                <a:cs typeface="+mn-cs"/>
              </a:rPr>
              <a:t>名</a:t>
            </a:r>
            <a:r>
              <a:rPr lang="en-US" sz="1600" dirty="0">
                <a:solidFill>
                  <a:prstClr val="black"/>
                </a:solidFill>
                <a:latin typeface="黑体" pitchFamily="49" charset="-122"/>
                <a:ea typeface="黑体" pitchFamily="49" charset="-122"/>
                <a:cs typeface="+mn-cs"/>
              </a:rPr>
              <a:t> </a:t>
            </a:r>
          </a:p>
        </p:txBody>
      </p:sp>
      <p:sp>
        <p:nvSpPr>
          <p:cNvPr id="9" name="Rectangle 12"/>
          <p:cNvSpPr>
            <a:spLocks noChangeArrowheads="1"/>
          </p:cNvSpPr>
          <p:nvPr/>
        </p:nvSpPr>
        <p:spPr bwMode="auto">
          <a:xfrm>
            <a:off x="4191000" y="18288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律商联讯</a:t>
            </a:r>
            <a:r>
              <a:rPr lang="en-US" altLang="zh-CN" sz="1600" dirty="0">
                <a:solidFill>
                  <a:prstClr val="black"/>
                </a:solidFill>
                <a:latin typeface="黑体" pitchFamily="49" charset="-122"/>
                <a:ea typeface="黑体" pitchFamily="49" charset="-122"/>
                <a:cs typeface="+mn-cs"/>
              </a:rPr>
              <a:t>2014</a:t>
            </a:r>
            <a:r>
              <a:rPr lang="zh-CN" altLang="en-US" sz="1600" dirty="0">
                <a:solidFill>
                  <a:prstClr val="black"/>
                </a:solidFill>
                <a:latin typeface="黑体" pitchFamily="49" charset="-122"/>
                <a:ea typeface="黑体" pitchFamily="49" charset="-122"/>
                <a:cs typeface="+mn-cs"/>
              </a:rPr>
              <a:t>年营业额</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en-US" sz="1600" dirty="0">
                <a:solidFill>
                  <a:prstClr val="black"/>
                </a:solidFill>
                <a:latin typeface="黑体" pitchFamily="49" charset="-122"/>
                <a:ea typeface="黑体" pitchFamily="49" charset="-122"/>
                <a:cs typeface="+mn-cs"/>
              </a:rPr>
              <a:t>1</a:t>
            </a:r>
            <a:r>
              <a:rPr lang="zh-CN" altLang="en-US" sz="1600" dirty="0">
                <a:solidFill>
                  <a:prstClr val="black"/>
                </a:solidFill>
                <a:latin typeface="黑体" pitchFamily="49" charset="-122"/>
                <a:ea typeface="黑体" pitchFamily="49" charset="-122"/>
                <a:cs typeface="+mn-cs"/>
              </a:rPr>
              <a:t>４亿英镑</a:t>
            </a:r>
            <a:endParaRPr lang="en-US" altLang="zh-CN"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endParaRPr lang="en-US" sz="1600" dirty="0">
              <a:solidFill>
                <a:prstClr val="black"/>
              </a:solidFill>
              <a:latin typeface="黑体" pitchFamily="49" charset="-122"/>
              <a:ea typeface="黑体" pitchFamily="49" charset="-122"/>
              <a:cs typeface="+mn-cs"/>
            </a:endParaRPr>
          </a:p>
          <a:p>
            <a:pPr marL="111125" indent="-111125" eaLnBrk="0" fontAlgn="auto" hangingPunct="0">
              <a:lnSpc>
                <a:spcPct val="9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上市交易代码</a:t>
            </a:r>
            <a:r>
              <a:rPr lang="en-US" sz="1600" dirty="0">
                <a:solidFill>
                  <a:prstClr val="black"/>
                </a:solidFill>
                <a:latin typeface="黑体" pitchFamily="49" charset="-122"/>
                <a:ea typeface="黑体" pitchFamily="49" charset="-122"/>
                <a:cs typeface="+mn-cs"/>
              </a:rPr>
              <a:t>: </a:t>
            </a:r>
          </a:p>
          <a:p>
            <a:pPr marL="111125" indent="-111125" eaLnBrk="0" fontAlgn="auto" hangingPunct="0">
              <a:lnSpc>
                <a:spcPct val="90000"/>
              </a:lnSpc>
              <a:spcBef>
                <a:spcPct val="25000"/>
              </a:spcBef>
              <a:spcAft>
                <a:spcPts val="0"/>
              </a:spcAft>
              <a:defRPr/>
            </a:pPr>
            <a:r>
              <a:rPr lang="en-US" sz="1600" dirty="0">
                <a:solidFill>
                  <a:prstClr val="black"/>
                </a:solidFill>
                <a:latin typeface="黑体" pitchFamily="49" charset="-122"/>
                <a:ea typeface="黑体" pitchFamily="49" charset="-122"/>
                <a:cs typeface="+mn-cs"/>
              </a:rPr>
              <a:t>NYSE: ENL; NYSE: RUK</a:t>
            </a:r>
          </a:p>
        </p:txBody>
      </p:sp>
      <p:sp>
        <p:nvSpPr>
          <p:cNvPr id="10" name="Rounded Rectangle 9"/>
          <p:cNvSpPr/>
          <p:nvPr/>
        </p:nvSpPr>
        <p:spPr>
          <a:xfrm>
            <a:off x="381000" y="1143000"/>
            <a:ext cx="2971800" cy="477838"/>
          </a:xfrm>
          <a:prstGeom prst="roundRect">
            <a:avLst/>
          </a:prstGeom>
          <a:solidFill>
            <a:srgbClr val="FF0000"/>
          </a:solidFill>
          <a:ln w="25400" cap="flat" cmpd="sng" algn="ctr">
            <a:solidFill>
              <a:srgbClr val="FF0000"/>
            </a:solidFill>
            <a:prstDash val="solid"/>
          </a:ln>
          <a:effectLst>
            <a:outerShdw blurRad="50800" dist="38100" dir="2700000" algn="tl" rotWithShape="0">
              <a:prstClr val="black">
                <a:alpha val="40000"/>
              </a:prstClr>
            </a:outerShdw>
          </a:effectLst>
        </p:spPr>
        <p:txBody>
          <a:bodyPr anchor="ctr"/>
          <a:lstStyle/>
          <a:p>
            <a:pPr fontAlgn="auto">
              <a:spcBef>
                <a:spcPts val="0"/>
              </a:spcBef>
              <a:spcAft>
                <a:spcPts val="0"/>
              </a:spcAft>
              <a:defRPr/>
            </a:pPr>
            <a:r>
              <a:rPr lang="zh-CN" altLang="en-US" sz="2400" b="1" kern="0" dirty="0">
                <a:solidFill>
                  <a:prstClr val="white"/>
                </a:solidFill>
                <a:latin typeface="黑体" pitchFamily="49" charset="-122"/>
                <a:ea typeface="黑体" pitchFamily="49" charset="-122"/>
              </a:rPr>
              <a:t>公司概况</a:t>
            </a:r>
            <a:endParaRPr lang="en-GB" sz="2400" b="1" kern="0" dirty="0">
              <a:solidFill>
                <a:prstClr val="white"/>
              </a:solidFill>
              <a:latin typeface="黑体" pitchFamily="49" charset="-122"/>
              <a:ea typeface="黑体" pitchFamily="49" charset="-122"/>
            </a:endParaRPr>
          </a:p>
        </p:txBody>
      </p:sp>
      <p:sp>
        <p:nvSpPr>
          <p:cNvPr id="11" name="Rounded Rectangle 10"/>
          <p:cNvSpPr/>
          <p:nvPr/>
        </p:nvSpPr>
        <p:spPr>
          <a:xfrm>
            <a:off x="4260850" y="1143000"/>
            <a:ext cx="3130550" cy="477838"/>
          </a:xfrm>
          <a:prstGeom prst="roundRect">
            <a:avLst/>
          </a:prstGeom>
          <a:solidFill>
            <a:srgbClr val="FF0000"/>
          </a:solidFill>
          <a:ln w="25400" cap="flat" cmpd="sng" algn="ctr">
            <a:solidFill>
              <a:srgbClr val="FF0000"/>
            </a:solidFill>
            <a:prstDash val="solid"/>
          </a:ln>
          <a:effectLst>
            <a:outerShdw blurRad="50800" dist="38100" dir="2700000" algn="tl" rotWithShape="0">
              <a:prstClr val="black">
                <a:alpha val="40000"/>
              </a:prstClr>
            </a:outerShdw>
          </a:effectLst>
        </p:spPr>
        <p:txBody>
          <a:bodyPr anchor="ctr"/>
          <a:lstStyle/>
          <a:p>
            <a:pPr fontAlgn="auto">
              <a:spcBef>
                <a:spcPts val="0"/>
              </a:spcBef>
              <a:spcAft>
                <a:spcPts val="0"/>
              </a:spcAft>
              <a:defRPr/>
            </a:pPr>
            <a:r>
              <a:rPr lang="zh-CN" altLang="en-US" sz="2400" b="1" kern="0" dirty="0">
                <a:solidFill>
                  <a:prstClr val="white"/>
                </a:solidFill>
                <a:latin typeface="黑体" pitchFamily="49" charset="-122"/>
                <a:ea typeface="黑体" pitchFamily="49" charset="-122"/>
              </a:rPr>
              <a:t>财务数据</a:t>
            </a:r>
            <a:endParaRPr lang="en-GB" sz="2400" b="1" kern="0" dirty="0">
              <a:solidFill>
                <a:prstClr val="white"/>
              </a:solidFill>
              <a:latin typeface="黑体" pitchFamily="49" charset="-122"/>
              <a:ea typeface="黑体" pitchFamily="49" charset="-122"/>
            </a:endParaRPr>
          </a:p>
        </p:txBody>
      </p:sp>
      <p:sp>
        <p:nvSpPr>
          <p:cNvPr id="12" name="Rounded Rectangle 11"/>
          <p:cNvSpPr/>
          <p:nvPr/>
        </p:nvSpPr>
        <p:spPr>
          <a:xfrm>
            <a:off x="4267200" y="3484563"/>
            <a:ext cx="3130550" cy="477837"/>
          </a:xfrm>
          <a:prstGeom prst="roundRect">
            <a:avLst/>
          </a:prstGeom>
          <a:solidFill>
            <a:srgbClr val="FF0000"/>
          </a:solidFill>
          <a:ln w="25400" cap="flat" cmpd="sng" algn="ctr">
            <a:solidFill>
              <a:srgbClr val="FF0000"/>
            </a:solidFill>
            <a:prstDash val="solid"/>
          </a:ln>
          <a:effectLst>
            <a:outerShdw blurRad="50800" dist="38100" dir="2700000" algn="tl" rotWithShape="0">
              <a:prstClr val="black">
                <a:alpha val="40000"/>
              </a:prstClr>
            </a:outerShdw>
          </a:effectLst>
        </p:spPr>
        <p:txBody>
          <a:bodyPr anchor="ctr"/>
          <a:lstStyle/>
          <a:p>
            <a:pPr fontAlgn="auto">
              <a:spcBef>
                <a:spcPts val="0"/>
              </a:spcBef>
              <a:spcAft>
                <a:spcPts val="0"/>
              </a:spcAft>
              <a:defRPr/>
            </a:pPr>
            <a:r>
              <a:rPr lang="zh-CN" altLang="en-US" sz="2400" b="1" kern="0" dirty="0">
                <a:solidFill>
                  <a:prstClr val="white"/>
                </a:solidFill>
                <a:latin typeface="黑体" pitchFamily="49" charset="-122"/>
                <a:ea typeface="黑体" pitchFamily="49" charset="-122"/>
              </a:rPr>
              <a:t>服务对象</a:t>
            </a:r>
            <a:endParaRPr lang="en-GB" sz="2400" b="1" kern="0" dirty="0">
              <a:solidFill>
                <a:prstClr val="white"/>
              </a:solidFill>
              <a:latin typeface="黑体" pitchFamily="49" charset="-122"/>
              <a:ea typeface="黑体" pitchFamily="49" charset="-122"/>
            </a:endParaRPr>
          </a:p>
        </p:txBody>
      </p:sp>
      <p:sp>
        <p:nvSpPr>
          <p:cNvPr id="13" name="Rectangle 10"/>
          <p:cNvSpPr>
            <a:spLocks noChangeArrowheads="1"/>
          </p:cNvSpPr>
          <p:nvPr/>
        </p:nvSpPr>
        <p:spPr bwMode="auto">
          <a:xfrm>
            <a:off x="4114800" y="4114800"/>
            <a:ext cx="441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5" indent="-111125" eaLnBrk="0" fontAlgn="auto" hangingPunct="0">
              <a:lnSpc>
                <a:spcPct val="150000"/>
              </a:lnSpc>
              <a:spcBef>
                <a:spcPct val="25000"/>
              </a:spcBef>
              <a:spcAft>
                <a:spcPts val="0"/>
              </a:spcAft>
              <a:defRPr/>
            </a:pPr>
            <a:r>
              <a:rPr lang="zh-CN" altLang="en-US" sz="1600" dirty="0">
                <a:solidFill>
                  <a:prstClr val="black"/>
                </a:solidFill>
                <a:latin typeface="黑体" pitchFamily="49" charset="-122"/>
                <a:ea typeface="黑体" pitchFamily="49" charset="-122"/>
                <a:cs typeface="+mn-cs"/>
              </a:rPr>
              <a:t> 律商联讯为</a:t>
            </a:r>
            <a:r>
              <a:rPr lang="en-US" altLang="zh-CN" sz="1600" dirty="0">
                <a:solidFill>
                  <a:prstClr val="black"/>
                </a:solidFill>
                <a:latin typeface="黑体" pitchFamily="49" charset="-122"/>
                <a:ea typeface="黑体" pitchFamily="49" charset="-122"/>
                <a:cs typeface="+mn-cs"/>
              </a:rPr>
              <a:t>170</a:t>
            </a:r>
            <a:r>
              <a:rPr lang="zh-CN" altLang="en-US" sz="1600" dirty="0">
                <a:solidFill>
                  <a:prstClr val="black"/>
                </a:solidFill>
                <a:latin typeface="黑体" pitchFamily="49" charset="-122"/>
                <a:ea typeface="黑体" pitchFamily="49" charset="-122"/>
                <a:cs typeface="+mn-cs"/>
              </a:rPr>
              <a:t>多个国家和地区的法律、风险管理、公司、政府、专业咨询机构以及学术市场的客户提供世界领先的内容、信息分析工具和业务流程解决方案</a:t>
            </a:r>
            <a:r>
              <a:rPr lang="en-US" altLang="zh-CN" sz="1600" dirty="0">
                <a:solidFill>
                  <a:prstClr val="black"/>
                </a:solidFill>
                <a:latin typeface="黑体" pitchFamily="49" charset="-122"/>
                <a:ea typeface="黑体" pitchFamily="49" charset="-122"/>
                <a:cs typeface="+mn-cs"/>
              </a:rPr>
              <a:t>——</a:t>
            </a:r>
            <a:r>
              <a:rPr lang="zh-CN" altLang="en-US" sz="1600" dirty="0">
                <a:solidFill>
                  <a:prstClr val="black"/>
                </a:solidFill>
                <a:latin typeface="黑体" pitchFamily="49" charset="-122"/>
                <a:ea typeface="黑体" pitchFamily="49" charset="-122"/>
                <a:cs typeface="+mn-cs"/>
              </a:rPr>
              <a:t>帮助客户更迅速、更轻松、更有高效的完成他们的工作。</a:t>
            </a:r>
            <a:endParaRPr lang="en-US" sz="1600" dirty="0">
              <a:solidFill>
                <a:prstClr val="black"/>
              </a:solidFill>
              <a:latin typeface="黑体" pitchFamily="49" charset="-122"/>
              <a:ea typeface="黑体" pitchFamily="49" charset="-122"/>
              <a:cs typeface="+mn-cs"/>
            </a:endParaRPr>
          </a:p>
        </p:txBody>
      </p:sp>
      <p:sp>
        <p:nvSpPr>
          <p:cNvPr id="14" name="5-Point Star 13"/>
          <p:cNvSpPr/>
          <p:nvPr/>
        </p:nvSpPr>
        <p:spPr>
          <a:xfrm>
            <a:off x="152400" y="35052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法律评论</a:t>
            </a:r>
            <a:endParaRPr lang="en-US" sz="2800" dirty="0">
              <a:solidFill>
                <a:srgbClr val="FF0000"/>
              </a:solidFill>
              <a:latin typeface="+mj-ea"/>
              <a:cs typeface="+mn-cs"/>
            </a:endParaRPr>
          </a:p>
        </p:txBody>
      </p:sp>
      <p:sp>
        <p:nvSpPr>
          <p:cNvPr id="151555"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155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FD8597EB-2C14-4B20-88EE-E968DBF463C6}" type="slidenum">
              <a:rPr lang="en-US" altLang="zh-CN" sz="1800" kern="0" smtClean="0">
                <a:solidFill>
                  <a:srgbClr val="898989"/>
                </a:solidFill>
              </a:rPr>
              <a:pPr algn="l" fontAlgn="base">
                <a:spcBef>
                  <a:spcPct val="0"/>
                </a:spcBef>
                <a:spcAft>
                  <a:spcPct val="0"/>
                </a:spcAft>
                <a:defRPr/>
              </a:pPr>
              <a:t>20</a:t>
            </a:fld>
            <a:endParaRPr lang="en-US" altLang="zh-CN" sz="1800" kern="0" dirty="0" smtClean="0">
              <a:solidFill>
                <a:srgbClr val="898989"/>
              </a:solidFill>
            </a:endParaRPr>
          </a:p>
        </p:txBody>
      </p:sp>
      <p:pic>
        <p:nvPicPr>
          <p:cNvPr id="14338" name="Picture 2"/>
          <p:cNvPicPr>
            <a:picLocks noChangeAspect="1" noChangeArrowheads="1"/>
          </p:cNvPicPr>
          <p:nvPr/>
        </p:nvPicPr>
        <p:blipFill>
          <a:blip r:embed="rId2"/>
          <a:srcRect/>
          <a:stretch>
            <a:fillRect/>
          </a:stretch>
        </p:blipFill>
        <p:spPr bwMode="auto">
          <a:xfrm>
            <a:off x="257175" y="1220788"/>
            <a:ext cx="8628063" cy="4467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57175" y="4495800"/>
            <a:ext cx="1724025" cy="2286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9" name="Rounded Rectangle 8"/>
          <p:cNvSpPr/>
          <p:nvPr/>
        </p:nvSpPr>
        <p:spPr>
          <a:xfrm>
            <a:off x="3352800" y="4038600"/>
            <a:ext cx="5334000" cy="1624013"/>
          </a:xfrm>
          <a:prstGeom prst="roundRect">
            <a:avLst>
              <a:gd name="adj" fmla="val 800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2190750"/>
            <a:ext cx="31718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loud Callout 12"/>
          <p:cNvSpPr/>
          <p:nvPr/>
        </p:nvSpPr>
        <p:spPr>
          <a:xfrm>
            <a:off x="5710238" y="1716088"/>
            <a:ext cx="1206500" cy="584200"/>
          </a:xfrm>
          <a:prstGeom prst="cloudCallout">
            <a:avLst>
              <a:gd name="adj1" fmla="val -60515"/>
              <a:gd name="adj2" fmla="val 4187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4" name="Rectangle 13"/>
          <p:cNvSpPr>
            <a:spLocks noChangeArrowheads="1"/>
          </p:cNvSpPr>
          <p:nvPr/>
        </p:nvSpPr>
        <p:spPr bwMode="auto">
          <a:xfrm>
            <a:off x="5849938" y="184943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22375" eaLnBrk="0" hangingPunct="0">
              <a:spcBef>
                <a:spcPct val="20000"/>
              </a:spcBef>
              <a:buFont typeface="Arial" pitchFamily="34" charset="0"/>
              <a:buChar char="•"/>
              <a:defRPr sz="3200">
                <a:solidFill>
                  <a:schemeClr val="tx1"/>
                </a:solidFill>
                <a:latin typeface="Calibri" pitchFamily="34" charset="0"/>
              </a:defRPr>
            </a:lvl1pPr>
            <a:lvl2pPr marL="742950" indent="-285750" defTabSz="1222375" eaLnBrk="0" hangingPunct="0">
              <a:spcBef>
                <a:spcPct val="20000"/>
              </a:spcBef>
              <a:buFont typeface="Arial" pitchFamily="34" charset="0"/>
              <a:buChar char="–"/>
              <a:defRPr sz="2800">
                <a:solidFill>
                  <a:schemeClr val="tx1"/>
                </a:solidFill>
                <a:latin typeface="Calibri" pitchFamily="34" charset="0"/>
              </a:defRPr>
            </a:lvl2pPr>
            <a:lvl3pPr marL="1143000" indent="-228600" defTabSz="1222375" eaLnBrk="0" hangingPunct="0">
              <a:spcBef>
                <a:spcPct val="20000"/>
              </a:spcBef>
              <a:buFont typeface="Arial" pitchFamily="34" charset="0"/>
              <a:buChar char="•"/>
              <a:defRPr sz="2400">
                <a:solidFill>
                  <a:schemeClr val="tx1"/>
                </a:solidFill>
                <a:latin typeface="Calibri" pitchFamily="34" charset="0"/>
              </a:defRPr>
            </a:lvl3pPr>
            <a:lvl4pPr marL="1600200" indent="-228600" defTabSz="1222375" eaLnBrk="0" hangingPunct="0">
              <a:spcBef>
                <a:spcPct val="20000"/>
              </a:spcBef>
              <a:buFont typeface="Arial" pitchFamily="34" charset="0"/>
              <a:buChar char="–"/>
              <a:defRPr sz="2000">
                <a:solidFill>
                  <a:schemeClr val="tx1"/>
                </a:solidFill>
                <a:latin typeface="Calibri" pitchFamily="34" charset="0"/>
              </a:defRPr>
            </a:lvl4pPr>
            <a:lvl5pPr marL="2057400" indent="-228600" defTabSz="1222375" eaLnBrk="0" hangingPunct="0">
              <a:spcBef>
                <a:spcPct val="20000"/>
              </a:spcBef>
              <a:buFont typeface="Arial" pitchFamily="34" charset="0"/>
              <a:buChar char="»"/>
              <a:defRPr sz="2000">
                <a:solidFill>
                  <a:schemeClr val="tx1"/>
                </a:solidFill>
                <a:latin typeface="Calibri" pitchFamily="34" charset="0"/>
              </a:defRPr>
            </a:lvl5pPr>
            <a:lvl6pPr marL="25146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输入检索词</a:t>
            </a:r>
            <a:endParaRPr lang="en-US" altLang="zh-CN" sz="1200">
              <a:solidFill>
                <a:srgbClr val="000000"/>
              </a:solidFill>
              <a:latin typeface="Arial" pitchFamily="34" charset="0"/>
              <a:ea typeface="黑体" pitchFamily="49" charset="-122"/>
            </a:endParaRPr>
          </a:p>
        </p:txBody>
      </p:sp>
      <p:pic>
        <p:nvPicPr>
          <p:cNvPr id="14341" name="Picture 5"/>
          <p:cNvPicPr>
            <a:picLocks noChangeAspect="1" noChangeArrowheads="1"/>
          </p:cNvPicPr>
          <p:nvPr/>
        </p:nvPicPr>
        <p:blipFill>
          <a:blip r:embed="rId4"/>
          <a:srcRect/>
          <a:stretch>
            <a:fillRect/>
          </a:stretch>
        </p:blipFill>
        <p:spPr bwMode="auto">
          <a:xfrm>
            <a:off x="6800850" y="2286000"/>
            <a:ext cx="1504950" cy="6381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a:off x="7443788" y="2978150"/>
            <a:ext cx="1206500" cy="582613"/>
          </a:xfrm>
          <a:prstGeom prst="cloudCallout">
            <a:avLst>
              <a:gd name="adj1" fmla="val -39538"/>
              <a:gd name="adj2" fmla="val -6670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7" name="Rectangle 16"/>
          <p:cNvSpPr>
            <a:spLocks noChangeArrowheads="1"/>
          </p:cNvSpPr>
          <p:nvPr/>
        </p:nvSpPr>
        <p:spPr bwMode="auto">
          <a:xfrm>
            <a:off x="7553325" y="3048000"/>
            <a:ext cx="1096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22375" eaLnBrk="0" hangingPunct="0">
              <a:spcBef>
                <a:spcPct val="20000"/>
              </a:spcBef>
              <a:buFont typeface="Arial" pitchFamily="34" charset="0"/>
              <a:buChar char="•"/>
              <a:defRPr sz="3200">
                <a:solidFill>
                  <a:schemeClr val="tx1"/>
                </a:solidFill>
                <a:latin typeface="Calibri" pitchFamily="34" charset="0"/>
              </a:defRPr>
            </a:lvl1pPr>
            <a:lvl2pPr marL="742950" indent="-285750" defTabSz="1222375" eaLnBrk="0" hangingPunct="0">
              <a:spcBef>
                <a:spcPct val="20000"/>
              </a:spcBef>
              <a:buFont typeface="Arial" pitchFamily="34" charset="0"/>
              <a:buChar char="–"/>
              <a:defRPr sz="2800">
                <a:solidFill>
                  <a:schemeClr val="tx1"/>
                </a:solidFill>
                <a:latin typeface="Calibri" pitchFamily="34" charset="0"/>
              </a:defRPr>
            </a:lvl2pPr>
            <a:lvl3pPr marL="1143000" indent="-228600" defTabSz="1222375" eaLnBrk="0" hangingPunct="0">
              <a:spcBef>
                <a:spcPct val="20000"/>
              </a:spcBef>
              <a:buFont typeface="Arial" pitchFamily="34" charset="0"/>
              <a:buChar char="•"/>
              <a:defRPr sz="2400">
                <a:solidFill>
                  <a:schemeClr val="tx1"/>
                </a:solidFill>
                <a:latin typeface="Calibri" pitchFamily="34" charset="0"/>
              </a:defRPr>
            </a:lvl3pPr>
            <a:lvl4pPr marL="1600200" indent="-228600" defTabSz="1222375" eaLnBrk="0" hangingPunct="0">
              <a:spcBef>
                <a:spcPct val="20000"/>
              </a:spcBef>
              <a:buFont typeface="Arial" pitchFamily="34" charset="0"/>
              <a:buChar char="–"/>
              <a:defRPr sz="2000">
                <a:solidFill>
                  <a:schemeClr val="tx1"/>
                </a:solidFill>
                <a:latin typeface="Calibri" pitchFamily="34" charset="0"/>
              </a:defRPr>
            </a:lvl4pPr>
            <a:lvl5pPr marL="2057400" indent="-228600" defTabSz="1222375" eaLnBrk="0" hangingPunct="0">
              <a:spcBef>
                <a:spcPct val="20000"/>
              </a:spcBef>
              <a:buFont typeface="Arial" pitchFamily="34" charset="0"/>
              <a:buChar char="»"/>
              <a:defRPr sz="2000">
                <a:solidFill>
                  <a:schemeClr val="tx1"/>
                </a:solidFill>
                <a:latin typeface="Calibri" pitchFamily="34" charset="0"/>
              </a:defRPr>
            </a:lvl5pPr>
            <a:lvl6pPr marL="25146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限定检索词出现的栏位</a:t>
            </a:r>
            <a:endParaRPr lang="en-US" altLang="zh-CN" sz="1200">
              <a:solidFill>
                <a:srgbClr val="000000"/>
              </a:solidFill>
              <a:latin typeface="Arial" pitchFamily="34" charset="0"/>
              <a:ea typeface="黑体" pitchFamily="49" charset="-122"/>
            </a:endParaRPr>
          </a:p>
        </p:txBody>
      </p:sp>
      <p:sp>
        <p:nvSpPr>
          <p:cNvPr id="18" name="Cloud Callout 17"/>
          <p:cNvSpPr/>
          <p:nvPr/>
        </p:nvSpPr>
        <p:spPr>
          <a:xfrm>
            <a:off x="7069138" y="4479925"/>
            <a:ext cx="1312862" cy="582613"/>
          </a:xfrm>
          <a:prstGeom prst="cloudCallout">
            <a:avLst>
              <a:gd name="adj1" fmla="val -65875"/>
              <a:gd name="adj2" fmla="val 856"/>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9" name="Rectangle 18"/>
          <p:cNvSpPr>
            <a:spLocks noChangeArrowheads="1"/>
          </p:cNvSpPr>
          <p:nvPr/>
        </p:nvSpPr>
        <p:spPr bwMode="auto">
          <a:xfrm>
            <a:off x="7210425" y="4611688"/>
            <a:ext cx="1600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22375" eaLnBrk="0" hangingPunct="0">
              <a:spcBef>
                <a:spcPct val="20000"/>
              </a:spcBef>
              <a:buFont typeface="Arial" pitchFamily="34" charset="0"/>
              <a:buChar char="•"/>
              <a:defRPr sz="3200">
                <a:solidFill>
                  <a:schemeClr val="tx1"/>
                </a:solidFill>
                <a:latin typeface="Calibri" pitchFamily="34" charset="0"/>
              </a:defRPr>
            </a:lvl1pPr>
            <a:lvl2pPr marL="742950" indent="-285750" defTabSz="1222375" eaLnBrk="0" hangingPunct="0">
              <a:spcBef>
                <a:spcPct val="20000"/>
              </a:spcBef>
              <a:buFont typeface="Arial" pitchFamily="34" charset="0"/>
              <a:buChar char="–"/>
              <a:defRPr sz="2800">
                <a:solidFill>
                  <a:schemeClr val="tx1"/>
                </a:solidFill>
                <a:latin typeface="Calibri" pitchFamily="34" charset="0"/>
              </a:defRPr>
            </a:lvl2pPr>
            <a:lvl3pPr marL="1143000" indent="-228600" defTabSz="1222375" eaLnBrk="0" hangingPunct="0">
              <a:spcBef>
                <a:spcPct val="20000"/>
              </a:spcBef>
              <a:buFont typeface="Arial" pitchFamily="34" charset="0"/>
              <a:buChar char="•"/>
              <a:defRPr sz="2400">
                <a:solidFill>
                  <a:schemeClr val="tx1"/>
                </a:solidFill>
                <a:latin typeface="Calibri" pitchFamily="34" charset="0"/>
              </a:defRPr>
            </a:lvl3pPr>
            <a:lvl4pPr marL="1600200" indent="-228600" defTabSz="1222375" eaLnBrk="0" hangingPunct="0">
              <a:spcBef>
                <a:spcPct val="20000"/>
              </a:spcBef>
              <a:buFont typeface="Arial" pitchFamily="34" charset="0"/>
              <a:buChar char="–"/>
              <a:defRPr sz="2000">
                <a:solidFill>
                  <a:schemeClr val="tx1"/>
                </a:solidFill>
                <a:latin typeface="Calibri" pitchFamily="34" charset="0"/>
              </a:defRPr>
            </a:lvl4pPr>
            <a:lvl5pPr marL="2057400" indent="-228600" defTabSz="1222375" eaLnBrk="0" hangingPunct="0">
              <a:spcBef>
                <a:spcPct val="20000"/>
              </a:spcBef>
              <a:buFont typeface="Arial" pitchFamily="34" charset="0"/>
              <a:buChar char="»"/>
              <a:defRPr sz="2000">
                <a:solidFill>
                  <a:schemeClr val="tx1"/>
                </a:solidFill>
                <a:latin typeface="Calibri" pitchFamily="34" charset="0"/>
              </a:defRPr>
            </a:lvl5pPr>
            <a:lvl6pPr marL="25146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12223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限定检索主题</a:t>
            </a:r>
            <a:endParaRPr lang="en-US" altLang="zh-CN" sz="1200">
              <a:solidFill>
                <a:srgbClr val="000000"/>
              </a:solidFill>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500"/>
                                        <p:tgtEl>
                                          <p:spTgt spid="143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animBg="1"/>
      <p:bldP spid="14" grpId="0"/>
      <p:bldP spid="16" grpId="0" animBg="1"/>
      <p:bldP spid="17" grpId="0"/>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重要判</a:t>
            </a:r>
            <a:r>
              <a:rPr lang="zh-CN" altLang="en-US" sz="2800" b="1" dirty="0" smtClean="0">
                <a:solidFill>
                  <a:srgbClr val="FF0000"/>
                </a:solidFill>
                <a:latin typeface="黑体" pitchFamily="49" charset="-122"/>
                <a:ea typeface="黑体" pitchFamily="49" charset="-122"/>
              </a:rPr>
              <a:t>例</a:t>
            </a:r>
            <a:endParaRPr lang="en-US" sz="2800" dirty="0">
              <a:solidFill>
                <a:srgbClr val="FF0000"/>
              </a:solidFill>
              <a:latin typeface="+mj-ea"/>
              <a:cs typeface="+mn-cs"/>
            </a:endParaRPr>
          </a:p>
        </p:txBody>
      </p:sp>
      <p:sp>
        <p:nvSpPr>
          <p:cNvPr id="152579"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258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7B3A9F3E-6A19-4422-930A-8F1868BAD9BB}" type="slidenum">
              <a:rPr lang="en-US" altLang="zh-CN" sz="1800" kern="0" smtClean="0">
                <a:solidFill>
                  <a:srgbClr val="898989"/>
                </a:solidFill>
              </a:rPr>
              <a:pPr algn="l" fontAlgn="base">
                <a:spcBef>
                  <a:spcPct val="0"/>
                </a:spcBef>
                <a:spcAft>
                  <a:spcPct val="0"/>
                </a:spcAft>
                <a:defRPr/>
              </a:pPr>
              <a:t>21</a:t>
            </a:fld>
            <a:endParaRPr lang="en-US" altLang="zh-CN" sz="1800" kern="0" dirty="0" smtClean="0">
              <a:solidFill>
                <a:srgbClr val="898989"/>
              </a:solidFill>
            </a:endParaRPr>
          </a:p>
        </p:txBody>
      </p:sp>
      <p:pic>
        <p:nvPicPr>
          <p:cNvPr id="148499" name="Picture 19"/>
          <p:cNvPicPr>
            <a:picLocks noChangeAspect="1" noChangeArrowheads="1"/>
          </p:cNvPicPr>
          <p:nvPr/>
        </p:nvPicPr>
        <p:blipFill>
          <a:blip r:embed="rId3"/>
          <a:srcRect/>
          <a:stretch>
            <a:fillRect/>
          </a:stretch>
        </p:blipFill>
        <p:spPr bwMode="auto">
          <a:xfrm>
            <a:off x="747713" y="1252538"/>
            <a:ext cx="7646987" cy="43529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98675" y="3478213"/>
            <a:ext cx="2549525" cy="1169987"/>
          </a:xfrm>
          <a:prstGeom prst="rect">
            <a:avLst/>
          </a:prstGeom>
          <a:solidFill>
            <a:schemeClr val="bg1"/>
          </a:solidFill>
          <a:ln w="28575">
            <a:solidFill>
              <a:schemeClr val="bg1">
                <a:lumMod val="50000"/>
              </a:schemeClr>
            </a:solidFill>
            <a:prstDash val="sysDash"/>
          </a:ln>
        </p:spPr>
        <p:txBody>
          <a:bodyPr>
            <a:spAutoFit/>
          </a:bodyPr>
          <a:lstStyle/>
          <a:p>
            <a:pPr>
              <a:defRPr/>
            </a:pPr>
            <a:r>
              <a:rPr lang="zh-CN" altLang="en-US" sz="1400" b="1" dirty="0">
                <a:solidFill>
                  <a:srgbClr val="FF0000"/>
                </a:solidFill>
              </a:rPr>
              <a:t>重要判例</a:t>
            </a:r>
            <a:r>
              <a:rPr lang="zh-CN" altLang="en-US" sz="1400" dirty="0"/>
              <a:t>是一个列表界面，依次按照主题首字母，年代和当事人名称首字母列举各领域的经典判例，更多判例可以在联邦与州判例中进行检索</a:t>
            </a:r>
          </a:p>
        </p:txBody>
      </p:sp>
      <p:sp>
        <p:nvSpPr>
          <p:cNvPr id="25" name="Line Callout 2 (Border and Accent Bar) 24"/>
          <p:cNvSpPr/>
          <p:nvPr/>
        </p:nvSpPr>
        <p:spPr>
          <a:xfrm rot="10800000">
            <a:off x="750888" y="3581400"/>
            <a:ext cx="657225" cy="228600"/>
          </a:xfrm>
          <a:prstGeom prst="accentBorderCallout2">
            <a:avLst>
              <a:gd name="adj1" fmla="val 18750"/>
              <a:gd name="adj2" fmla="val -8333"/>
              <a:gd name="adj3" fmla="val 70362"/>
              <a:gd name="adj4" fmla="val -9935"/>
              <a:gd name="adj5" fmla="val -48791"/>
              <a:gd name="adj6" fmla="val -12461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9" name="5-Point Star 8"/>
          <p:cNvSpPr/>
          <p:nvPr/>
        </p:nvSpPr>
        <p:spPr>
          <a:xfrm>
            <a:off x="1984375" y="3249613"/>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公司资讯</a:t>
            </a:r>
            <a:endParaRPr lang="en-US" sz="2800" dirty="0">
              <a:solidFill>
                <a:srgbClr val="FF0000"/>
              </a:solidFill>
              <a:latin typeface="+mj-ea"/>
              <a:cs typeface="+mn-cs"/>
            </a:endParaRPr>
          </a:p>
        </p:txBody>
      </p:sp>
      <p:sp>
        <p:nvSpPr>
          <p:cNvPr id="153603"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3604"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97CDE46D-7CC4-4821-8F79-FA0ECFB172FB}" type="slidenum">
              <a:rPr lang="en-US" altLang="zh-CN" sz="1800" kern="0" smtClean="0">
                <a:solidFill>
                  <a:srgbClr val="898989"/>
                </a:solidFill>
              </a:rPr>
              <a:pPr algn="l" fontAlgn="base">
                <a:spcBef>
                  <a:spcPct val="0"/>
                </a:spcBef>
                <a:spcAft>
                  <a:spcPct val="0"/>
                </a:spcAft>
                <a:defRPr/>
              </a:pPr>
              <a:t>22</a:t>
            </a:fld>
            <a:endParaRPr lang="en-US" altLang="zh-CN" sz="1800" kern="0" dirty="0" smtClean="0">
              <a:solidFill>
                <a:srgbClr val="898989"/>
              </a:solidFill>
            </a:endParaRPr>
          </a:p>
        </p:txBody>
      </p:sp>
      <p:pic>
        <p:nvPicPr>
          <p:cNvPr id="12290" name="Picture 2"/>
          <p:cNvPicPr>
            <a:picLocks noChangeAspect="1" noChangeArrowheads="1"/>
          </p:cNvPicPr>
          <p:nvPr/>
        </p:nvPicPr>
        <p:blipFill>
          <a:blip r:embed="rId2"/>
          <a:srcRect/>
          <a:stretch>
            <a:fillRect/>
          </a:stretch>
        </p:blipFill>
        <p:spPr bwMode="auto">
          <a:xfrm>
            <a:off x="342900" y="1143000"/>
            <a:ext cx="8456613"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1752600" y="2286000"/>
            <a:ext cx="6248400" cy="2800350"/>
          </a:xfrm>
          <a:prstGeom prst="rect">
            <a:avLst/>
          </a:prstGeom>
          <a:solidFill>
            <a:schemeClr val="bg1"/>
          </a:solidFill>
          <a:ln w="19050">
            <a:solidFill>
              <a:schemeClr val="tx1">
                <a:lumMod val="65000"/>
                <a:lumOff val="35000"/>
              </a:schemeClr>
            </a:solidFill>
            <a:prstDash val="sysDash"/>
            <a:miter lim="800000"/>
            <a:headEnd/>
            <a:tailEnd/>
          </a:ln>
          <a:effectLst/>
        </p:spPr>
        <p:txBody>
          <a:bodyPr>
            <a:spAutoFit/>
          </a:bodyPr>
          <a:lstStyle/>
          <a:p>
            <a:pPr marL="285750" indent="-285750" fontAlgn="auto">
              <a:spcBef>
                <a:spcPts val="0"/>
              </a:spcBef>
              <a:spcAft>
                <a:spcPts val="0"/>
              </a:spcAft>
              <a:buFont typeface="Wingdings" panose="05000000000000000000" pitchFamily="2" charset="2"/>
              <a:buChar char="q"/>
              <a:defRPr/>
            </a:pPr>
            <a:r>
              <a:rPr lang="zh-CN" altLang="en-US" sz="1600" dirty="0">
                <a:latin typeface="+mn-ea"/>
                <a:cs typeface="+mn-cs"/>
              </a:rPr>
              <a:t>全球</a:t>
            </a:r>
            <a:r>
              <a:rPr lang="en-US" altLang="zh-CN" sz="1600" b="1" dirty="0">
                <a:solidFill>
                  <a:srgbClr val="FF0000"/>
                </a:solidFill>
                <a:latin typeface="+mn-ea"/>
                <a:cs typeface="+mn-cs"/>
              </a:rPr>
              <a:t>9100+</a:t>
            </a:r>
            <a:r>
              <a:rPr lang="zh-CN" altLang="en-US" sz="1600" b="1" dirty="0">
                <a:solidFill>
                  <a:srgbClr val="FF0000"/>
                </a:solidFill>
                <a:latin typeface="+mn-ea"/>
                <a:cs typeface="+mn-cs"/>
              </a:rPr>
              <a:t>万</a:t>
            </a:r>
            <a:r>
              <a:rPr lang="zh-CN" altLang="en-US" sz="1600" dirty="0">
                <a:latin typeface="+mn-ea"/>
                <a:cs typeface="+mn-cs"/>
              </a:rPr>
              <a:t>家上市及非上市公司</a:t>
            </a:r>
            <a:r>
              <a:rPr lang="zh-CN" altLang="en-US" sz="1600" dirty="0">
                <a:latin typeface="+mn-ea"/>
                <a:cs typeface="+mn-cs"/>
              </a:rPr>
              <a:t>的</a:t>
            </a:r>
            <a:r>
              <a:rPr lang="zh-CN" altLang="en-US" sz="1600" dirty="0">
                <a:latin typeface="+mn-ea"/>
                <a:cs typeface="+mn-cs"/>
              </a:rPr>
              <a:t>公司信息</a:t>
            </a:r>
            <a:r>
              <a:rPr lang="zh-CN" altLang="en-US" sz="1600" dirty="0">
                <a:latin typeface="+mn-ea"/>
                <a:cs typeface="+mn-cs"/>
              </a:rPr>
              <a:t>，</a:t>
            </a:r>
            <a:r>
              <a:rPr lang="zh-CN" altLang="en-US" sz="1600" dirty="0">
                <a:latin typeface="+mn-ea"/>
                <a:cs typeface="+mn-cs"/>
              </a:rPr>
              <a:t>超过</a:t>
            </a:r>
            <a:r>
              <a:rPr lang="en-US" altLang="zh-CN" sz="1600" dirty="0">
                <a:solidFill>
                  <a:srgbClr val="FF0000"/>
                </a:solidFill>
                <a:latin typeface="+mn-ea"/>
                <a:cs typeface="+mn-cs"/>
              </a:rPr>
              <a:t>6300</a:t>
            </a:r>
            <a:r>
              <a:rPr lang="zh-CN" altLang="en-US" sz="1600" dirty="0">
                <a:solidFill>
                  <a:srgbClr val="FF0000"/>
                </a:solidFill>
                <a:latin typeface="+mn-ea"/>
                <a:cs typeface="+mn-cs"/>
              </a:rPr>
              <a:t>万</a:t>
            </a:r>
            <a:r>
              <a:rPr lang="zh-CN" altLang="en-US" sz="1600" dirty="0">
                <a:latin typeface="+mn-ea"/>
                <a:cs typeface="+mn-cs"/>
              </a:rPr>
              <a:t>企业高管的档案，覆盖</a:t>
            </a:r>
            <a:r>
              <a:rPr lang="en-US" altLang="zh-CN" sz="1600" dirty="0">
                <a:solidFill>
                  <a:srgbClr val="FF0000"/>
                </a:solidFill>
                <a:latin typeface="+mn-ea"/>
                <a:cs typeface="+mn-cs"/>
              </a:rPr>
              <a:t>1000+</a:t>
            </a:r>
            <a:r>
              <a:rPr lang="zh-CN" altLang="en-US" sz="1600" dirty="0">
                <a:latin typeface="+mn-ea"/>
                <a:cs typeface="+mn-cs"/>
              </a:rPr>
              <a:t>行业。</a:t>
            </a:r>
            <a:endParaRPr lang="en-US" altLang="zh-CN" sz="1600" dirty="0">
              <a:latin typeface="+mn-ea"/>
              <a:cs typeface="+mn-cs"/>
            </a:endParaRPr>
          </a:p>
          <a:p>
            <a:pPr marL="285750" indent="-285750" fontAlgn="auto">
              <a:spcBef>
                <a:spcPts val="0"/>
              </a:spcBef>
              <a:spcAft>
                <a:spcPts val="0"/>
              </a:spcAft>
              <a:buFont typeface="Wingdings" panose="05000000000000000000" pitchFamily="2" charset="2"/>
              <a:buChar char="q"/>
              <a:defRPr/>
            </a:pPr>
            <a:r>
              <a:rPr lang="zh-CN" altLang="en-US" sz="1600" dirty="0">
                <a:latin typeface="+mn-ea"/>
                <a:cs typeface="+mn-cs"/>
              </a:rPr>
              <a:t>内容涵盖公司简介、年度财务数据、董事会及高管名单、股票图表、信用评级、关联公司目录、诉讼、新闻和知识产权信息。</a:t>
            </a:r>
            <a:endParaRPr lang="en-US" altLang="zh-CN" sz="1600" dirty="0">
              <a:latin typeface="+mn-ea"/>
              <a:cs typeface="+mn-cs"/>
            </a:endParaRPr>
          </a:p>
          <a:p>
            <a:pPr marL="285750" indent="-285750" fontAlgn="auto">
              <a:spcBef>
                <a:spcPts val="0"/>
              </a:spcBef>
              <a:spcAft>
                <a:spcPts val="0"/>
              </a:spcAft>
              <a:buFont typeface="Wingdings" panose="05000000000000000000" pitchFamily="2" charset="2"/>
              <a:buChar char="q"/>
              <a:defRPr/>
            </a:pPr>
            <a:r>
              <a:rPr lang="zh-CN" altLang="en-US" sz="1600" dirty="0">
                <a:latin typeface="+mn-ea"/>
                <a:cs typeface="+mn-cs"/>
              </a:rPr>
              <a:t>全部信息来自：</a:t>
            </a:r>
            <a:r>
              <a:rPr lang="en-US" altLang="zh-CN" sz="1600" dirty="0">
                <a:latin typeface="+mn-ea"/>
                <a:cs typeface="+mn-cs"/>
              </a:rPr>
              <a:t>《</a:t>
            </a:r>
            <a:r>
              <a:rPr lang="zh-CN" altLang="en-US" sz="1600" dirty="0">
                <a:latin typeface="+mn-ea"/>
                <a:cs typeface="+mn-cs"/>
              </a:rPr>
              <a:t>标准普尔公司报告</a:t>
            </a:r>
            <a:r>
              <a:rPr lang="en-US" altLang="zh-CN" sz="1600" dirty="0">
                <a:latin typeface="+mn-ea"/>
                <a:cs typeface="+mn-cs"/>
              </a:rPr>
              <a:t>》(Standard &amp;Poor’s Corporate Descriptions)</a:t>
            </a:r>
            <a:r>
              <a:rPr lang="zh-CN" altLang="en-US" sz="1600" dirty="0">
                <a:latin typeface="+mn-ea"/>
                <a:cs typeface="+mn-cs"/>
              </a:rPr>
              <a:t>、</a:t>
            </a:r>
            <a:r>
              <a:rPr lang="en-US" altLang="zh-CN" sz="1600" dirty="0">
                <a:latin typeface="+mn-ea"/>
                <a:cs typeface="+mn-cs"/>
              </a:rPr>
              <a:t>《</a:t>
            </a:r>
            <a:r>
              <a:rPr lang="zh-CN" altLang="en-US" sz="1600" dirty="0">
                <a:latin typeface="+mn-ea"/>
                <a:cs typeface="+mn-cs"/>
              </a:rPr>
              <a:t>胡佛公司报告</a:t>
            </a:r>
            <a:r>
              <a:rPr lang="en-US" altLang="zh-CN" sz="1600" dirty="0">
                <a:latin typeface="+mn-ea"/>
                <a:cs typeface="+mn-cs"/>
              </a:rPr>
              <a:t>》(Hoovers Company Reports)</a:t>
            </a:r>
            <a:r>
              <a:rPr lang="zh-CN" altLang="en-US" sz="1600" dirty="0">
                <a:latin typeface="+mn-ea"/>
                <a:cs typeface="+mn-cs"/>
              </a:rPr>
              <a:t>、</a:t>
            </a:r>
            <a:r>
              <a:rPr lang="en-US" altLang="zh-CN" sz="1600" dirty="0">
                <a:latin typeface="+mn-ea"/>
                <a:cs typeface="+mn-cs"/>
              </a:rPr>
              <a:t>《</a:t>
            </a:r>
            <a:r>
              <a:rPr lang="zh-CN" altLang="en-US" sz="1600" dirty="0">
                <a:latin typeface="+mn-ea"/>
                <a:cs typeface="+mn-cs"/>
              </a:rPr>
              <a:t>公司披露报告</a:t>
            </a:r>
            <a:r>
              <a:rPr lang="en-US" altLang="zh-CN" sz="1600" dirty="0">
                <a:latin typeface="+mn-ea"/>
                <a:cs typeface="+mn-cs"/>
              </a:rPr>
              <a:t>》(Disclosure Reports)</a:t>
            </a:r>
            <a:r>
              <a:rPr lang="zh-CN" altLang="en-US" sz="1600" dirty="0">
                <a:latin typeface="+mn-ea"/>
                <a:cs typeface="+mn-cs"/>
              </a:rPr>
              <a:t>、</a:t>
            </a:r>
            <a:r>
              <a:rPr lang="en-US" altLang="zh-CN" sz="1600" dirty="0">
                <a:latin typeface="+mn-ea"/>
                <a:cs typeface="+mn-cs"/>
              </a:rPr>
              <a:t>《</a:t>
            </a:r>
            <a:r>
              <a:rPr lang="zh-CN" altLang="en-US" sz="1600" dirty="0">
                <a:latin typeface="+mn-ea"/>
                <a:cs typeface="+mn-cs"/>
              </a:rPr>
              <a:t>跨国公司报告</a:t>
            </a:r>
            <a:r>
              <a:rPr lang="en-US" altLang="zh-CN" sz="1600" dirty="0">
                <a:latin typeface="+mn-ea"/>
                <a:cs typeface="+mn-cs"/>
              </a:rPr>
              <a:t>》(International Company Reports)</a:t>
            </a:r>
            <a:r>
              <a:rPr lang="zh-CN" altLang="en-US" sz="1600" dirty="0">
                <a:latin typeface="+mn-ea"/>
                <a:cs typeface="+mn-cs"/>
              </a:rPr>
              <a:t>等权威报告</a:t>
            </a:r>
            <a:endParaRPr lang="en-US" altLang="zh-CN" sz="1600" dirty="0">
              <a:latin typeface="+mn-ea"/>
              <a:cs typeface="+mn-cs"/>
            </a:endParaRPr>
          </a:p>
          <a:p>
            <a:pPr marL="285750" indent="-285750" fontAlgn="auto">
              <a:spcBef>
                <a:spcPts val="0"/>
              </a:spcBef>
              <a:spcAft>
                <a:spcPts val="0"/>
              </a:spcAft>
              <a:buFont typeface="Wingdings" panose="05000000000000000000" pitchFamily="2" charset="2"/>
              <a:buChar char="q"/>
              <a:defRPr/>
            </a:pPr>
            <a:r>
              <a:rPr lang="zh-CN" altLang="en-US" sz="1600" dirty="0">
                <a:latin typeface="+mn-ea"/>
                <a:cs typeface="+mn-cs"/>
              </a:rPr>
              <a:t>美国证交会档案和报告</a:t>
            </a:r>
            <a:r>
              <a:rPr lang="en-US" altLang="zh-CN" sz="1600" dirty="0">
                <a:latin typeface="+mn-ea"/>
                <a:cs typeface="+mn-cs"/>
              </a:rPr>
              <a:t>SEC Filings: 《10-Q </a:t>
            </a:r>
            <a:r>
              <a:rPr lang="zh-CN" altLang="en-US" sz="1600" dirty="0">
                <a:latin typeface="+mn-ea"/>
                <a:cs typeface="+mn-cs"/>
              </a:rPr>
              <a:t>报告</a:t>
            </a:r>
            <a:r>
              <a:rPr lang="en-US" altLang="zh-CN" sz="1600" dirty="0">
                <a:latin typeface="+mn-ea"/>
                <a:cs typeface="+mn-cs"/>
              </a:rPr>
              <a:t>》</a:t>
            </a:r>
            <a:r>
              <a:rPr lang="zh-CN" altLang="en-US" sz="1600" dirty="0">
                <a:latin typeface="+mn-ea"/>
                <a:cs typeface="+mn-cs"/>
              </a:rPr>
              <a:t>、</a:t>
            </a:r>
            <a:r>
              <a:rPr lang="en-US" altLang="zh-CN" sz="1600" dirty="0">
                <a:latin typeface="+mn-ea"/>
                <a:cs typeface="+mn-cs"/>
              </a:rPr>
              <a:t>《10-K </a:t>
            </a:r>
            <a:r>
              <a:rPr lang="zh-CN" altLang="en-US" sz="1600" dirty="0">
                <a:latin typeface="+mn-ea"/>
                <a:cs typeface="+mn-cs"/>
              </a:rPr>
              <a:t>报告</a:t>
            </a:r>
            <a:r>
              <a:rPr lang="en-US" altLang="zh-CN" sz="1600" dirty="0">
                <a:latin typeface="+mn-ea"/>
                <a:cs typeface="+mn-cs"/>
              </a:rPr>
              <a:t>》</a:t>
            </a:r>
            <a:r>
              <a:rPr lang="zh-CN" altLang="en-US" sz="1600" dirty="0">
                <a:latin typeface="+mn-ea"/>
                <a:cs typeface="+mn-cs"/>
              </a:rPr>
              <a:t>、</a:t>
            </a:r>
            <a:r>
              <a:rPr lang="en-US" altLang="zh-CN" sz="1600" dirty="0">
                <a:latin typeface="+mn-ea"/>
                <a:cs typeface="+mn-cs"/>
              </a:rPr>
              <a:t>《8-K </a:t>
            </a:r>
            <a:r>
              <a:rPr lang="zh-CN" altLang="en-US" sz="1600" dirty="0">
                <a:latin typeface="+mn-ea"/>
                <a:cs typeface="+mn-cs"/>
              </a:rPr>
              <a:t>报告</a:t>
            </a:r>
            <a:r>
              <a:rPr lang="en-US" altLang="zh-CN" sz="1600" dirty="0">
                <a:latin typeface="+mn-ea"/>
                <a:cs typeface="+mn-cs"/>
              </a:rPr>
              <a:t>》</a:t>
            </a:r>
            <a:r>
              <a:rPr lang="zh-CN" altLang="en-US" sz="1600" dirty="0">
                <a:latin typeface="+mn-ea"/>
                <a:cs typeface="+mn-cs"/>
              </a:rPr>
              <a:t>、</a:t>
            </a:r>
            <a:r>
              <a:rPr lang="en-US" altLang="zh-CN" sz="1600" dirty="0">
                <a:latin typeface="+mn-ea"/>
                <a:cs typeface="+mn-cs"/>
              </a:rPr>
              <a:t>《20-F </a:t>
            </a:r>
            <a:r>
              <a:rPr lang="zh-CN" altLang="en-US" sz="1600" dirty="0">
                <a:latin typeface="+mn-ea"/>
                <a:cs typeface="+mn-cs"/>
              </a:rPr>
              <a:t>报告</a:t>
            </a:r>
            <a:r>
              <a:rPr lang="en-US" altLang="zh-CN" sz="1600" dirty="0">
                <a:latin typeface="+mn-ea"/>
                <a:cs typeface="+mn-cs"/>
              </a:rPr>
              <a:t>》</a:t>
            </a:r>
            <a:r>
              <a:rPr lang="zh-CN" altLang="en-US" sz="1600" dirty="0">
                <a:latin typeface="+mn-ea"/>
                <a:cs typeface="+mn-cs"/>
              </a:rPr>
              <a:t>等</a:t>
            </a:r>
            <a:endParaRPr lang="en-US" altLang="zh-CN" sz="1600" dirty="0">
              <a:latin typeface="+mn-ea"/>
              <a:cs typeface="+mn-cs"/>
            </a:endParaRPr>
          </a:p>
        </p:txBody>
      </p:sp>
      <p:sp>
        <p:nvSpPr>
          <p:cNvPr id="9" name="Line Callout 2 (Border and Accent Bar) 8"/>
          <p:cNvSpPr/>
          <p:nvPr/>
        </p:nvSpPr>
        <p:spPr>
          <a:xfrm rot="10800000">
            <a:off x="381000" y="2895600"/>
            <a:ext cx="657225" cy="304800"/>
          </a:xfrm>
          <a:prstGeom prst="accentBorderCallout2">
            <a:avLst>
              <a:gd name="adj1" fmla="val 18750"/>
              <a:gd name="adj2" fmla="val -8333"/>
              <a:gd name="adj3" fmla="val 70362"/>
              <a:gd name="adj4" fmla="val -9935"/>
              <a:gd name="adj5" fmla="val -48791"/>
              <a:gd name="adj6" fmla="val -12461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0" name="5-Point Star 9"/>
          <p:cNvSpPr/>
          <p:nvPr/>
        </p:nvSpPr>
        <p:spPr>
          <a:xfrm>
            <a:off x="1828800" y="22860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a:t>
            </a:r>
            <a:r>
              <a:rPr lang="zh-CN" altLang="en-US" sz="2800" b="1" dirty="0" smtClean="0">
                <a:solidFill>
                  <a:srgbClr val="FF0000"/>
                </a:solidFill>
                <a:latin typeface="黑体" pitchFamily="49" charset="-122"/>
                <a:ea typeface="黑体" pitchFamily="49" charset="-122"/>
              </a:rPr>
              <a:t>司</a:t>
            </a:r>
            <a:r>
              <a:rPr lang="zh-CN" altLang="en-US" sz="2800" b="1" dirty="0">
                <a:solidFill>
                  <a:srgbClr val="FF0000"/>
                </a:solidFill>
                <a:latin typeface="黑体" pitchFamily="49" charset="-122"/>
                <a:ea typeface="黑体" pitchFamily="49" charset="-122"/>
              </a:rPr>
              <a:t>报告</a:t>
            </a:r>
            <a:endParaRPr lang="en-US" sz="2800" dirty="0">
              <a:solidFill>
                <a:srgbClr val="FF0000"/>
              </a:solidFill>
              <a:latin typeface="+mj-ea"/>
              <a:cs typeface="+mn-cs"/>
            </a:endParaRPr>
          </a:p>
        </p:txBody>
      </p:sp>
      <p:sp>
        <p:nvSpPr>
          <p:cNvPr id="15462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462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F02C3EC9-576E-4360-8003-B469E00C7A42}" type="slidenum">
              <a:rPr lang="en-US" altLang="zh-CN" sz="1800" kern="0" smtClean="0">
                <a:solidFill>
                  <a:srgbClr val="898989"/>
                </a:solidFill>
              </a:rPr>
              <a:pPr algn="l" fontAlgn="base">
                <a:spcBef>
                  <a:spcPct val="0"/>
                </a:spcBef>
                <a:spcAft>
                  <a:spcPct val="0"/>
                </a:spcAft>
                <a:defRPr/>
              </a:pPr>
              <a:t>23</a:t>
            </a:fld>
            <a:endParaRPr lang="en-US" altLang="zh-CN" sz="1800" kern="0" dirty="0" smtClean="0">
              <a:solidFill>
                <a:srgbClr val="898989"/>
              </a:solidFill>
            </a:endParaRPr>
          </a:p>
        </p:txBody>
      </p:sp>
      <p:pic>
        <p:nvPicPr>
          <p:cNvPr id="8" name="Picture 2"/>
          <p:cNvPicPr>
            <a:picLocks noChangeAspect="1" noChangeArrowheads="1"/>
          </p:cNvPicPr>
          <p:nvPr/>
        </p:nvPicPr>
        <p:blipFill>
          <a:blip r:embed="rId2"/>
          <a:srcRect/>
          <a:stretch>
            <a:fillRect/>
          </a:stretch>
        </p:blipFill>
        <p:spPr bwMode="auto">
          <a:xfrm>
            <a:off x="231775" y="1295400"/>
            <a:ext cx="8456613" cy="457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631" name="TextBox 4"/>
          <p:cNvSpPr txBox="1">
            <a:spLocks noChangeArrowheads="1"/>
          </p:cNvSpPr>
          <p:nvPr/>
        </p:nvSpPr>
        <p:spPr bwMode="auto">
          <a:xfrm>
            <a:off x="457200" y="838200"/>
            <a:ext cx="541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600"/>
              <a:t>检</a:t>
            </a:r>
            <a:r>
              <a:rPr lang="en-US" altLang="zh-CN" sz="1600"/>
              <a:t>LexisNexis</a:t>
            </a:r>
            <a:r>
              <a:rPr lang="zh-CN" altLang="en-US" sz="1600"/>
              <a:t>的公司报告</a:t>
            </a:r>
            <a:endParaRPr lang="en-US" altLang="en-US" sz="1600">
              <a:ea typeface="宋体" pitchFamily="2" charset="-122"/>
            </a:endParaRPr>
          </a:p>
        </p:txBody>
      </p:sp>
      <p:pic>
        <p:nvPicPr>
          <p:cNvPr id="150540" name="Picture 12"/>
          <p:cNvPicPr>
            <a:picLocks noChangeAspect="1" noChangeArrowheads="1"/>
          </p:cNvPicPr>
          <p:nvPr/>
        </p:nvPicPr>
        <p:blipFill>
          <a:blip r:embed="rId3"/>
          <a:srcRect/>
          <a:stretch>
            <a:fillRect/>
          </a:stretch>
        </p:blipFill>
        <p:spPr bwMode="auto">
          <a:xfrm>
            <a:off x="1524000" y="2809875"/>
            <a:ext cx="5638800" cy="34385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ine Callout 2 (Border and Accent Bar) 14"/>
          <p:cNvSpPr/>
          <p:nvPr/>
        </p:nvSpPr>
        <p:spPr>
          <a:xfrm rot="10800000">
            <a:off x="228600" y="3430588"/>
            <a:ext cx="657225" cy="228600"/>
          </a:xfrm>
          <a:prstGeom prst="accentBorderCallout2">
            <a:avLst>
              <a:gd name="adj1" fmla="val 18750"/>
              <a:gd name="adj2" fmla="val -8333"/>
              <a:gd name="adj3" fmla="val 70362"/>
              <a:gd name="adj4" fmla="val -9935"/>
              <a:gd name="adj5" fmla="val -48791"/>
              <a:gd name="adj6" fmla="val -12461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6" name="Cloud Callout 15"/>
          <p:cNvSpPr/>
          <p:nvPr/>
        </p:nvSpPr>
        <p:spPr>
          <a:xfrm>
            <a:off x="4049713" y="4648200"/>
            <a:ext cx="1406525" cy="652463"/>
          </a:xfrm>
          <a:prstGeom prst="cloudCallout">
            <a:avLst>
              <a:gd name="adj1" fmla="val -66063"/>
              <a:gd name="adj2" fmla="val -2297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7" name="TextBox 16"/>
          <p:cNvSpPr txBox="1">
            <a:spLocks noChangeArrowheads="1"/>
          </p:cNvSpPr>
          <p:nvPr/>
        </p:nvSpPr>
        <p:spPr bwMode="auto">
          <a:xfrm>
            <a:off x="4251325" y="4795838"/>
            <a:ext cx="115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输入公司名称</a:t>
            </a:r>
            <a:endParaRPr lang="en-US" altLang="en-US" sz="1200">
              <a:solidFill>
                <a:srgbClr val="000000"/>
              </a:solidFill>
              <a:latin typeface="Arial" pitchFamily="34" charset="0"/>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054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5651"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107AAAF1-67D9-43EE-9B11-EA6533F8D3E4}" type="slidenum">
              <a:rPr lang="en-US" altLang="zh-CN" sz="1800" kern="0" smtClean="0">
                <a:solidFill>
                  <a:srgbClr val="898989"/>
                </a:solidFill>
              </a:rPr>
              <a:pPr algn="l" fontAlgn="base">
                <a:spcBef>
                  <a:spcPct val="0"/>
                </a:spcBef>
                <a:spcAft>
                  <a:spcPct val="0"/>
                </a:spcAft>
                <a:defRPr/>
              </a:pPr>
              <a:t>24</a:t>
            </a:fld>
            <a:endParaRPr lang="en-US" altLang="zh-CN" sz="1800" kern="0" dirty="0" smtClean="0">
              <a:solidFill>
                <a:srgbClr val="898989"/>
              </a:solidFill>
            </a:endParaRPr>
          </a:p>
        </p:txBody>
      </p:sp>
      <p:sp>
        <p:nvSpPr>
          <p:cNvPr id="6"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公司报告</a:t>
            </a:r>
            <a:endParaRPr lang="en-US" sz="2800" dirty="0">
              <a:solidFill>
                <a:srgbClr val="FF0000"/>
              </a:solidFill>
              <a:latin typeface="+mj-ea"/>
              <a:cs typeface="+mn-cs"/>
            </a:endParaRPr>
          </a:p>
        </p:txBody>
      </p:sp>
      <p:pic>
        <p:nvPicPr>
          <p:cNvPr id="151560" name="Picture 8"/>
          <p:cNvPicPr>
            <a:picLocks noChangeAspect="1" noChangeArrowheads="1"/>
          </p:cNvPicPr>
          <p:nvPr/>
        </p:nvPicPr>
        <p:blipFill>
          <a:blip r:embed="rId2"/>
          <a:srcRect/>
          <a:stretch>
            <a:fillRect/>
          </a:stretch>
        </p:blipFill>
        <p:spPr bwMode="auto">
          <a:xfrm>
            <a:off x="414338" y="909638"/>
            <a:ext cx="8313737" cy="50387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4"/>
          <p:cNvSpPr txBox="1">
            <a:spLocks noChangeArrowheads="1"/>
          </p:cNvSpPr>
          <p:nvPr/>
        </p:nvSpPr>
        <p:spPr bwMode="auto">
          <a:xfrm>
            <a:off x="3276600" y="3924300"/>
            <a:ext cx="2286000" cy="2462213"/>
          </a:xfrm>
          <a:prstGeom prst="rect">
            <a:avLst/>
          </a:prstGeom>
          <a:solidFill>
            <a:schemeClr val="bg1"/>
          </a:solidFill>
          <a:ln>
            <a:solidFill>
              <a:schemeClr val="bg2">
                <a:lumMod val="25000"/>
              </a:schemeClr>
            </a:solidFill>
            <a:prstDash val="dash"/>
          </a:ln>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q"/>
              <a:defRPr/>
            </a:pPr>
            <a:r>
              <a:rPr lang="zh-CN" altLang="en-US" sz="1400" dirty="0" smtClean="0">
                <a:solidFill>
                  <a:srgbClr val="000000"/>
                </a:solidFill>
              </a:rPr>
              <a:t>公司类型、员工人数</a:t>
            </a:r>
            <a:endParaRPr lang="en-US" altLang="zh-CN" sz="1400" dirty="0" smtClean="0">
              <a:solidFill>
                <a:srgbClr val="000000"/>
              </a:solidFill>
            </a:endParaRPr>
          </a:p>
          <a:p>
            <a:pPr eaLnBrk="1" hangingPunct="1">
              <a:spcBef>
                <a:spcPct val="0"/>
              </a:spcBef>
              <a:buFontTx/>
              <a:buNone/>
              <a:defRPr/>
            </a:pPr>
            <a:r>
              <a:rPr lang="en-US" altLang="zh-CN" sz="1400" dirty="0" smtClean="0">
                <a:solidFill>
                  <a:srgbClr val="000000"/>
                </a:solidFill>
              </a:rPr>
              <a:t>       </a:t>
            </a:r>
            <a:r>
              <a:rPr lang="zh-CN" altLang="en-US" sz="1400" dirty="0" smtClean="0">
                <a:solidFill>
                  <a:srgbClr val="000000"/>
                </a:solidFill>
              </a:rPr>
              <a:t>地址、通讯方式</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股票、财务数据</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董事高管名单</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公司结构</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竞争对手</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并购信息</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分析报告</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新闻</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诉讼</a:t>
            </a:r>
            <a:endParaRPr lang="en-US" altLang="zh-CN" sz="1400" dirty="0" smtClean="0">
              <a:solidFill>
                <a:srgbClr val="000000"/>
              </a:solidFill>
            </a:endParaRPr>
          </a:p>
          <a:p>
            <a:pPr eaLnBrk="1" hangingPunct="1">
              <a:spcBef>
                <a:spcPct val="0"/>
              </a:spcBef>
              <a:buFont typeface="Wingdings" pitchFamily="2" charset="2"/>
              <a:buChar char="q"/>
              <a:defRPr/>
            </a:pPr>
            <a:r>
              <a:rPr lang="zh-CN" altLang="en-US" sz="1400" dirty="0" smtClean="0">
                <a:solidFill>
                  <a:srgbClr val="000000"/>
                </a:solidFill>
              </a:rPr>
              <a:t>知识产权</a:t>
            </a:r>
            <a:endParaRPr lang="en-US" altLang="en-US" sz="1400" dirty="0" smtClean="0">
              <a:solidFill>
                <a:srgbClr val="000000"/>
              </a:solidFill>
              <a:ea typeface="宋体" pitchFamily="2" charset="-122"/>
            </a:endParaRPr>
          </a:p>
        </p:txBody>
      </p:sp>
      <p:sp>
        <p:nvSpPr>
          <p:cNvPr id="11" name="Line Callout 1 (Border and Accent Bar) 10"/>
          <p:cNvSpPr/>
          <p:nvPr/>
        </p:nvSpPr>
        <p:spPr>
          <a:xfrm rot="10800000">
            <a:off x="414338" y="1524000"/>
            <a:ext cx="2176462" cy="4424363"/>
          </a:xfrm>
          <a:prstGeom prst="accentBorderCallout1">
            <a:avLst>
              <a:gd name="adj1" fmla="val 43084"/>
              <a:gd name="adj2" fmla="val -9011"/>
              <a:gd name="adj3" fmla="val 37498"/>
              <a:gd name="adj4" fmla="val -3765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9" name="5-Point Star 8"/>
          <p:cNvSpPr/>
          <p:nvPr/>
        </p:nvSpPr>
        <p:spPr>
          <a:xfrm>
            <a:off x="4876800" y="593407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6675"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E90A660D-8B7E-40E9-AE4D-D39A1C017FE5}" type="slidenum">
              <a:rPr lang="en-US" altLang="zh-CN" sz="1800" kern="0" smtClean="0">
                <a:solidFill>
                  <a:srgbClr val="898989"/>
                </a:solidFill>
              </a:rPr>
              <a:pPr algn="l" fontAlgn="base">
                <a:spcBef>
                  <a:spcPct val="0"/>
                </a:spcBef>
                <a:spcAft>
                  <a:spcPct val="0"/>
                </a:spcAft>
                <a:defRPr/>
              </a:pPr>
              <a:t>25</a:t>
            </a:fld>
            <a:endParaRPr lang="en-US" altLang="zh-CN" sz="1800" kern="0" dirty="0" smtClean="0">
              <a:solidFill>
                <a:srgbClr val="898989"/>
              </a:solidFill>
            </a:endParaRPr>
          </a:p>
        </p:txBody>
      </p:sp>
      <p:sp>
        <p:nvSpPr>
          <p:cNvPr id="6"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公司报告</a:t>
            </a:r>
            <a:endParaRPr lang="en-US" sz="2800" dirty="0">
              <a:solidFill>
                <a:srgbClr val="FF0000"/>
              </a:solidFill>
              <a:latin typeface="+mj-ea"/>
              <a:cs typeface="+mn-cs"/>
            </a:endParaRPr>
          </a:p>
        </p:txBody>
      </p:sp>
      <p:pic>
        <p:nvPicPr>
          <p:cNvPr id="15667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352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2 (Border and Accent Bar) 2"/>
          <p:cNvSpPr/>
          <p:nvPr/>
        </p:nvSpPr>
        <p:spPr>
          <a:xfrm rot="10800000">
            <a:off x="0" y="2209800"/>
            <a:ext cx="1066800" cy="304800"/>
          </a:xfrm>
          <a:prstGeom prst="accentBorderCallout2">
            <a:avLst>
              <a:gd name="adj1" fmla="val 57460"/>
              <a:gd name="adj2" fmla="val -8333"/>
              <a:gd name="adj3" fmla="val 57460"/>
              <a:gd name="adj4" fmla="val -30492"/>
              <a:gd name="adj5" fmla="val 112500"/>
              <a:gd name="adj6" fmla="val -4666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56680" name="TextBox 4"/>
          <p:cNvSpPr txBox="1">
            <a:spLocks noChangeArrowheads="1"/>
          </p:cNvSpPr>
          <p:nvPr/>
        </p:nvSpPr>
        <p:spPr bwMode="auto">
          <a:xfrm>
            <a:off x="1066800" y="1838325"/>
            <a:ext cx="914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400" b="1">
                <a:solidFill>
                  <a:srgbClr val="FF0000"/>
                </a:solidFill>
              </a:rPr>
              <a:t>高管名单</a:t>
            </a:r>
            <a:endParaRPr lang="en-US" altLang="en-US" sz="1400" b="1">
              <a:solidFill>
                <a:srgbClr val="FF0000"/>
              </a:solidFill>
              <a:ea typeface="宋体" pitchFamily="2" charset="-122"/>
            </a:endParaRPr>
          </a:p>
        </p:txBody>
      </p:sp>
      <p:sp>
        <p:nvSpPr>
          <p:cNvPr id="18" name="Rounded Rectangle 17"/>
          <p:cNvSpPr/>
          <p:nvPr/>
        </p:nvSpPr>
        <p:spPr>
          <a:xfrm>
            <a:off x="1905000" y="2514600"/>
            <a:ext cx="990600" cy="1905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pic>
        <p:nvPicPr>
          <p:cNvPr id="152590" name="Picture 14"/>
          <p:cNvPicPr>
            <a:picLocks noChangeAspect="1" noChangeArrowheads="1"/>
          </p:cNvPicPr>
          <p:nvPr/>
        </p:nvPicPr>
        <p:blipFill>
          <a:blip r:embed="rId3"/>
          <a:srcRect/>
          <a:stretch>
            <a:fillRect/>
          </a:stretch>
        </p:blipFill>
        <p:spPr bwMode="auto">
          <a:xfrm>
            <a:off x="2865438" y="3178175"/>
            <a:ext cx="4333875" cy="3200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2400300" y="2717800"/>
            <a:ext cx="762000" cy="93821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3" name="Cloud Callout 22"/>
          <p:cNvSpPr/>
          <p:nvPr/>
        </p:nvSpPr>
        <p:spPr>
          <a:xfrm>
            <a:off x="3070225" y="1406525"/>
            <a:ext cx="1962150" cy="955675"/>
          </a:xfrm>
          <a:prstGeom prst="cloudCallout">
            <a:avLst>
              <a:gd name="adj1" fmla="val -57499"/>
              <a:gd name="adj2" fmla="val 6198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4" name="TextBox 23"/>
          <p:cNvSpPr txBox="1">
            <a:spLocks noChangeArrowheads="1"/>
          </p:cNvSpPr>
          <p:nvPr/>
        </p:nvSpPr>
        <p:spPr bwMode="auto">
          <a:xfrm>
            <a:off x="3252788" y="1554163"/>
            <a:ext cx="1855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点击高管姓名可以直接在数据库里检索其档案、</a:t>
            </a:r>
            <a:r>
              <a:rPr lang="zh-CN" altLang="en-US" sz="1200" b="1">
                <a:solidFill>
                  <a:srgbClr val="FF0000"/>
                </a:solidFill>
                <a:latin typeface="黑体" pitchFamily="49" charset="-122"/>
                <a:ea typeface="黑体" pitchFamily="49" charset="-122"/>
              </a:rPr>
              <a:t>负面新闻</a:t>
            </a:r>
            <a:r>
              <a:rPr lang="zh-CN" altLang="en-US" sz="1200">
                <a:solidFill>
                  <a:srgbClr val="000000"/>
                </a:solidFill>
                <a:latin typeface="黑体" pitchFamily="49" charset="-122"/>
                <a:ea typeface="黑体" pitchFamily="49" charset="-122"/>
              </a:rPr>
              <a:t>等信息</a:t>
            </a:r>
            <a:endParaRPr lang="en-US" altLang="en-US" sz="1200">
              <a:solidFill>
                <a:srgbClr val="000000"/>
              </a:solidFill>
              <a:latin typeface="Arial" pitchFamily="34" charset="0"/>
              <a:ea typeface="黑体" pitchFamily="49" charset="-122"/>
            </a:endParaRPr>
          </a:p>
        </p:txBody>
      </p:sp>
      <p:sp>
        <p:nvSpPr>
          <p:cNvPr id="8" name="Rounded Rectangle 7"/>
          <p:cNvSpPr/>
          <p:nvPr/>
        </p:nvSpPr>
        <p:spPr>
          <a:xfrm>
            <a:off x="4419600" y="5410200"/>
            <a:ext cx="1143000" cy="1524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6" name="5-Point Star 25"/>
          <p:cNvSpPr/>
          <p:nvPr/>
        </p:nvSpPr>
        <p:spPr>
          <a:xfrm>
            <a:off x="3240088" y="140652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259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7699"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F2F37FC8-7912-4969-8060-39D2EEEDB62D}" type="slidenum">
              <a:rPr lang="en-US" altLang="zh-CN" sz="1800" kern="0" smtClean="0">
                <a:solidFill>
                  <a:srgbClr val="898989"/>
                </a:solidFill>
              </a:rPr>
              <a:pPr algn="l" fontAlgn="base">
                <a:spcBef>
                  <a:spcPct val="0"/>
                </a:spcBef>
                <a:spcAft>
                  <a:spcPct val="0"/>
                </a:spcAft>
                <a:defRPr/>
              </a:pPr>
              <a:t>26</a:t>
            </a:fld>
            <a:endParaRPr lang="en-US" altLang="zh-CN" sz="1800" kern="0" dirty="0" smtClean="0">
              <a:solidFill>
                <a:srgbClr val="898989"/>
              </a:solidFill>
            </a:endParaRPr>
          </a:p>
        </p:txBody>
      </p:sp>
      <p:sp>
        <p:nvSpPr>
          <p:cNvPr id="6"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公司报</a:t>
            </a:r>
            <a:r>
              <a:rPr lang="zh-CN" altLang="en-US" sz="2800" b="1" dirty="0" smtClean="0">
                <a:solidFill>
                  <a:srgbClr val="FF0000"/>
                </a:solidFill>
                <a:latin typeface="黑体" pitchFamily="49" charset="-122"/>
                <a:ea typeface="黑体" pitchFamily="49" charset="-122"/>
              </a:rPr>
              <a:t>告</a:t>
            </a:r>
            <a:endParaRPr lang="en-US" sz="2800" dirty="0">
              <a:solidFill>
                <a:srgbClr val="FF0000"/>
              </a:solidFill>
              <a:latin typeface="+mj-ea"/>
              <a:cs typeface="+mn-cs"/>
            </a:endParaRPr>
          </a:p>
        </p:txBody>
      </p:sp>
      <p:pic>
        <p:nvPicPr>
          <p:cNvPr id="153610" name="Picture 10"/>
          <p:cNvPicPr>
            <a:picLocks noChangeAspect="1" noChangeArrowheads="1"/>
          </p:cNvPicPr>
          <p:nvPr/>
        </p:nvPicPr>
        <p:blipFill>
          <a:blip r:embed="rId2"/>
          <a:srcRect/>
          <a:stretch>
            <a:fillRect/>
          </a:stretch>
        </p:blipFill>
        <p:spPr bwMode="auto">
          <a:xfrm>
            <a:off x="228600" y="838200"/>
            <a:ext cx="7361238" cy="30670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703" name="TextBox 7"/>
          <p:cNvSpPr txBox="1">
            <a:spLocks noChangeArrowheads="1"/>
          </p:cNvSpPr>
          <p:nvPr/>
        </p:nvSpPr>
        <p:spPr bwMode="auto">
          <a:xfrm>
            <a:off x="2057400" y="2947988"/>
            <a:ext cx="1201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400" b="1">
                <a:solidFill>
                  <a:srgbClr val="FF0000"/>
                </a:solidFill>
              </a:rPr>
              <a:t>公司结构树</a:t>
            </a:r>
            <a:endParaRPr lang="en-US" altLang="en-US" sz="1400" b="1">
              <a:solidFill>
                <a:srgbClr val="FF0000"/>
              </a:solidFill>
              <a:ea typeface="宋体" pitchFamily="2" charset="-122"/>
            </a:endParaRPr>
          </a:p>
        </p:txBody>
      </p:sp>
      <p:pic>
        <p:nvPicPr>
          <p:cNvPr id="153611" name="Picture 11"/>
          <p:cNvPicPr>
            <a:picLocks noChangeAspect="1" noChangeArrowheads="1"/>
          </p:cNvPicPr>
          <p:nvPr/>
        </p:nvPicPr>
        <p:blipFill>
          <a:blip r:embed="rId3"/>
          <a:srcRect/>
          <a:stretch>
            <a:fillRect/>
          </a:stretch>
        </p:blipFill>
        <p:spPr bwMode="auto">
          <a:xfrm>
            <a:off x="34925" y="3733800"/>
            <a:ext cx="9261475" cy="30464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Callout 2 (Border and Accent Bar) 13"/>
          <p:cNvSpPr/>
          <p:nvPr/>
        </p:nvSpPr>
        <p:spPr>
          <a:xfrm rot="10800000">
            <a:off x="381000" y="2590800"/>
            <a:ext cx="1524000" cy="304800"/>
          </a:xfrm>
          <a:prstGeom prst="accentBorderCallout2">
            <a:avLst>
              <a:gd name="adj1" fmla="val 57460"/>
              <a:gd name="adj2" fmla="val -8333"/>
              <a:gd name="adj3" fmla="val 57460"/>
              <a:gd name="adj4" fmla="val -23718"/>
              <a:gd name="adj5" fmla="val -18146"/>
              <a:gd name="adj6" fmla="val -33118"/>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5" name="Line Callout 2 (Border and Accent Bar) 14"/>
          <p:cNvSpPr/>
          <p:nvPr/>
        </p:nvSpPr>
        <p:spPr>
          <a:xfrm rot="10800000">
            <a:off x="36513" y="4038600"/>
            <a:ext cx="877887" cy="304800"/>
          </a:xfrm>
          <a:prstGeom prst="accentBorderCallout2">
            <a:avLst>
              <a:gd name="adj1" fmla="val 57460"/>
              <a:gd name="adj2" fmla="val -8333"/>
              <a:gd name="adj3" fmla="val 57460"/>
              <a:gd name="adj4" fmla="val -23718"/>
              <a:gd name="adj5" fmla="val 6048"/>
              <a:gd name="adj6" fmla="val -4336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57707" name="TextBox 8"/>
          <p:cNvSpPr txBox="1">
            <a:spLocks noChangeArrowheads="1"/>
          </p:cNvSpPr>
          <p:nvPr/>
        </p:nvSpPr>
        <p:spPr bwMode="auto">
          <a:xfrm>
            <a:off x="1173163" y="4321175"/>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400" b="1">
                <a:solidFill>
                  <a:srgbClr val="FF0000"/>
                </a:solidFill>
              </a:rPr>
              <a:t>公司新闻</a:t>
            </a:r>
            <a:endParaRPr lang="en-US" altLang="en-US" sz="1400" b="1">
              <a:solidFill>
                <a:srgbClr val="FF0000"/>
              </a:solidFill>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8723"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6CED3977-2128-462E-9429-12596F5CAD3E}" type="slidenum">
              <a:rPr lang="en-US" altLang="zh-CN" sz="1800" kern="0" smtClean="0">
                <a:solidFill>
                  <a:srgbClr val="898989"/>
                </a:solidFill>
              </a:rPr>
              <a:pPr algn="l" fontAlgn="base">
                <a:spcBef>
                  <a:spcPct val="0"/>
                </a:spcBef>
                <a:spcAft>
                  <a:spcPct val="0"/>
                </a:spcAft>
                <a:defRPr/>
              </a:pPr>
              <a:t>27</a:t>
            </a:fld>
            <a:endParaRPr lang="en-US" altLang="zh-CN" sz="1800" kern="0" dirty="0" smtClean="0">
              <a:solidFill>
                <a:srgbClr val="898989"/>
              </a:solidFill>
            </a:endParaRPr>
          </a:p>
        </p:txBody>
      </p:sp>
      <p:sp>
        <p:nvSpPr>
          <p:cNvPr id="6"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公司报告</a:t>
            </a:r>
            <a:endParaRPr lang="en-US" sz="2800" dirty="0">
              <a:solidFill>
                <a:srgbClr val="FF0000"/>
              </a:solidFill>
              <a:latin typeface="+mj-ea"/>
              <a:cs typeface="+mn-cs"/>
            </a:endParaRPr>
          </a:p>
        </p:txBody>
      </p:sp>
      <p:pic>
        <p:nvPicPr>
          <p:cNvPr id="154637" name="Picture 13"/>
          <p:cNvPicPr>
            <a:picLocks noChangeAspect="1" noChangeArrowheads="1"/>
          </p:cNvPicPr>
          <p:nvPr/>
        </p:nvPicPr>
        <p:blipFill>
          <a:blip r:embed="rId2"/>
          <a:srcRect/>
          <a:stretch>
            <a:fillRect/>
          </a:stretch>
        </p:blipFill>
        <p:spPr bwMode="auto">
          <a:xfrm>
            <a:off x="239713" y="914400"/>
            <a:ext cx="8066087" cy="1981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Callout 2 (Border and Accent Bar) 13"/>
          <p:cNvSpPr/>
          <p:nvPr/>
        </p:nvSpPr>
        <p:spPr>
          <a:xfrm rot="10800000">
            <a:off x="341313" y="2057400"/>
            <a:ext cx="877887" cy="304800"/>
          </a:xfrm>
          <a:prstGeom prst="accentBorderCallout2">
            <a:avLst>
              <a:gd name="adj1" fmla="val 57460"/>
              <a:gd name="adj2" fmla="val -8333"/>
              <a:gd name="adj3" fmla="val 57460"/>
              <a:gd name="adj4" fmla="val -23718"/>
              <a:gd name="adj5" fmla="val 6048"/>
              <a:gd name="adj6" fmla="val -4336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58728" name="TextBox 10"/>
          <p:cNvSpPr txBox="1">
            <a:spLocks noChangeArrowheads="1"/>
          </p:cNvSpPr>
          <p:nvPr/>
        </p:nvSpPr>
        <p:spPr bwMode="auto">
          <a:xfrm>
            <a:off x="1295400" y="2362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400" b="1">
                <a:solidFill>
                  <a:srgbClr val="FF0000"/>
                </a:solidFill>
              </a:rPr>
              <a:t>公司并购</a:t>
            </a:r>
            <a:endParaRPr lang="en-US" altLang="en-US" sz="1400" b="1">
              <a:solidFill>
                <a:srgbClr val="FF0000"/>
              </a:solidFill>
              <a:ea typeface="宋体" pitchFamily="2" charset="-122"/>
            </a:endParaRPr>
          </a:p>
        </p:txBody>
      </p:sp>
      <p:sp>
        <p:nvSpPr>
          <p:cNvPr id="16" name="Rounded Rectangle 15"/>
          <p:cNvSpPr/>
          <p:nvPr/>
        </p:nvSpPr>
        <p:spPr>
          <a:xfrm>
            <a:off x="3162300" y="1600200"/>
            <a:ext cx="2247900" cy="2286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7" name="Cloud Callout 16"/>
          <p:cNvSpPr/>
          <p:nvPr/>
        </p:nvSpPr>
        <p:spPr>
          <a:xfrm>
            <a:off x="5410200" y="1960563"/>
            <a:ext cx="2133600" cy="955675"/>
          </a:xfrm>
          <a:prstGeom prst="cloudCallout">
            <a:avLst>
              <a:gd name="adj1" fmla="val -46976"/>
              <a:gd name="adj2" fmla="val -6301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8" name="TextBox 17"/>
          <p:cNvSpPr txBox="1">
            <a:spLocks noChangeArrowheads="1"/>
          </p:cNvSpPr>
          <p:nvPr/>
        </p:nvSpPr>
        <p:spPr bwMode="auto">
          <a:xfrm>
            <a:off x="5592763" y="2108200"/>
            <a:ext cx="1951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zh-CN" sz="1200" dirty="0" smtClean="0">
                <a:solidFill>
                  <a:srgbClr val="000000"/>
                </a:solidFill>
                <a:latin typeface="+mj-lt"/>
                <a:ea typeface="黑体" pitchFamily="49" charset="-122"/>
              </a:rPr>
              <a:t>LexisNexis</a:t>
            </a:r>
            <a:r>
              <a:rPr lang="zh-CN" altLang="en-US" sz="1200" dirty="0" smtClean="0">
                <a:solidFill>
                  <a:srgbClr val="000000"/>
                </a:solidFill>
                <a:latin typeface="黑体" pitchFamily="49" charset="-122"/>
                <a:ea typeface="黑体" pitchFamily="49" charset="-122"/>
              </a:rPr>
              <a:t>公司的最后一次收购发生在</a:t>
            </a:r>
            <a:r>
              <a:rPr lang="en-US" altLang="zh-CN" sz="1200" dirty="0" smtClean="0">
                <a:solidFill>
                  <a:srgbClr val="000000"/>
                </a:solidFill>
                <a:latin typeface="黑体" pitchFamily="49" charset="-122"/>
                <a:ea typeface="黑体" pitchFamily="49" charset="-122"/>
              </a:rPr>
              <a:t>2013</a:t>
            </a:r>
            <a:r>
              <a:rPr lang="zh-CN" altLang="en-US" sz="1200" dirty="0" smtClean="0">
                <a:solidFill>
                  <a:srgbClr val="000000"/>
                </a:solidFill>
                <a:latin typeface="黑体" pitchFamily="49" charset="-122"/>
                <a:ea typeface="黑体" pitchFamily="49" charset="-122"/>
              </a:rPr>
              <a:t>年</a:t>
            </a:r>
            <a:r>
              <a:rPr lang="en-US" altLang="zh-CN" sz="1200" dirty="0" smtClean="0">
                <a:solidFill>
                  <a:srgbClr val="000000"/>
                </a:solidFill>
                <a:latin typeface="黑体" pitchFamily="49" charset="-122"/>
                <a:ea typeface="黑体" pitchFamily="49" charset="-122"/>
              </a:rPr>
              <a:t>11</a:t>
            </a:r>
            <a:r>
              <a:rPr lang="zh-CN" altLang="en-US" sz="1200" dirty="0" smtClean="0">
                <a:solidFill>
                  <a:srgbClr val="000000"/>
                </a:solidFill>
                <a:latin typeface="黑体" pitchFamily="49" charset="-122"/>
                <a:ea typeface="黑体" pitchFamily="49" charset="-122"/>
              </a:rPr>
              <a:t>月，收购对象是</a:t>
            </a:r>
            <a:r>
              <a:rPr lang="en-US" altLang="zh-CN" sz="1200" dirty="0" err="1" smtClean="0">
                <a:solidFill>
                  <a:srgbClr val="FF0000"/>
                </a:solidFill>
                <a:latin typeface="+mj-lt"/>
                <a:ea typeface="黑体" pitchFamily="49" charset="-122"/>
              </a:rPr>
              <a:t>LegalStudio</a:t>
            </a:r>
            <a:endParaRPr lang="en-US" altLang="en-US" sz="1200" dirty="0" smtClean="0">
              <a:solidFill>
                <a:srgbClr val="FF0000"/>
              </a:solidFill>
              <a:latin typeface="Arial" pitchFamily="34" charset="0"/>
              <a:ea typeface="黑体" pitchFamily="49" charset="-122"/>
            </a:endParaRPr>
          </a:p>
        </p:txBody>
      </p:sp>
      <p:sp>
        <p:nvSpPr>
          <p:cNvPr id="19" name="5-Point Star 18"/>
          <p:cNvSpPr/>
          <p:nvPr/>
        </p:nvSpPr>
        <p:spPr>
          <a:xfrm>
            <a:off x="2933700" y="140652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title"/>
          </p:nvPr>
        </p:nvSpPr>
        <p:spPr>
          <a:xfrm>
            <a:off x="457200" y="274638"/>
            <a:ext cx="8229600" cy="563562"/>
          </a:xfrm>
        </p:spPr>
        <p:txBody>
          <a:bodyPr/>
          <a:lstStyle/>
          <a:p>
            <a:pPr algn="r" eaLnBrk="1" hangingPunct="1"/>
            <a:r>
              <a:rPr lang="zh-CN" altLang="en-US" sz="2800" b="1" smtClean="0">
                <a:solidFill>
                  <a:srgbClr val="FF0000"/>
                </a:solidFill>
                <a:latin typeface="Arial" pitchFamily="34" charset="0"/>
                <a:cs typeface="Arial" pitchFamily="34" charset="0"/>
              </a:rPr>
              <a:t>建立公司列表</a:t>
            </a:r>
            <a:endParaRPr lang="en-US" altLang="en-US" sz="2800" b="1" smtClean="0">
              <a:solidFill>
                <a:srgbClr val="FF0000"/>
              </a:solidFill>
              <a:latin typeface="Arial" pitchFamily="34" charset="0"/>
              <a:ea typeface="宋体" pitchFamily="2" charset="-122"/>
              <a:cs typeface="Arial" pitchFamily="34" charset="0"/>
            </a:endParaRPr>
          </a:p>
        </p:txBody>
      </p:sp>
      <p:sp>
        <p:nvSpPr>
          <p:cNvPr id="15974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E7033923-FC6B-434B-9716-3FC4DEB0074C}" type="slidenum">
              <a:rPr lang="en-US" altLang="zh-CN" sz="1800" kern="0" smtClean="0">
                <a:solidFill>
                  <a:srgbClr val="898989"/>
                </a:solidFill>
              </a:rPr>
              <a:pPr algn="l" fontAlgn="base">
                <a:spcBef>
                  <a:spcPct val="0"/>
                </a:spcBef>
                <a:spcAft>
                  <a:spcPct val="0"/>
                </a:spcAft>
                <a:defRPr/>
              </a:pPr>
              <a:t>28</a:t>
            </a:fld>
            <a:endParaRPr lang="en-US" altLang="zh-CN" sz="1800" kern="0" dirty="0" smtClean="0">
              <a:solidFill>
                <a:srgbClr val="898989"/>
              </a:solidFill>
            </a:endParaRPr>
          </a:p>
        </p:txBody>
      </p:sp>
      <p:sp>
        <p:nvSpPr>
          <p:cNvPr id="159749" name="Rectangle 1"/>
          <p:cNvSpPr>
            <a:spLocks noChangeArrowheads="1"/>
          </p:cNvSpPr>
          <p:nvPr/>
        </p:nvSpPr>
        <p:spPr bwMode="auto">
          <a:xfrm>
            <a:off x="441325" y="762000"/>
            <a:ext cx="816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600">
                <a:solidFill>
                  <a:srgbClr val="000000"/>
                </a:solidFill>
              </a:rPr>
              <a:t>通过设定公司类型、销售收入、员工人数、行业和所属国家或地区，找到符合一定条件、具备一定资质的公司</a:t>
            </a:r>
            <a:endParaRPr lang="en-US" altLang="en-US" sz="1600">
              <a:solidFill>
                <a:srgbClr val="000000"/>
              </a:solidFill>
              <a:ea typeface="宋体" pitchFamily="2" charset="-122"/>
            </a:endParaRPr>
          </a:p>
          <a:p>
            <a:pPr eaLnBrk="1" hangingPunct="1">
              <a:spcBef>
                <a:spcPct val="0"/>
              </a:spcBef>
              <a:buFontTx/>
              <a:buNone/>
            </a:pPr>
            <a:endParaRPr lang="en-US" altLang="en-US" sz="1600">
              <a:solidFill>
                <a:srgbClr val="000000"/>
              </a:solidFill>
              <a:ea typeface="宋体" pitchFamily="2" charset="-122"/>
            </a:endParaRPr>
          </a:p>
        </p:txBody>
      </p:sp>
      <p:sp>
        <p:nvSpPr>
          <p:cNvPr id="15975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pic>
        <p:nvPicPr>
          <p:cNvPr id="155666" name="Picture 18"/>
          <p:cNvPicPr>
            <a:picLocks noChangeAspect="1" noChangeArrowheads="1"/>
          </p:cNvPicPr>
          <p:nvPr/>
        </p:nvPicPr>
        <p:blipFill>
          <a:blip r:embed="rId2"/>
          <a:srcRect/>
          <a:stretch>
            <a:fillRect/>
          </a:stretch>
        </p:blipFill>
        <p:spPr bwMode="auto">
          <a:xfrm>
            <a:off x="152400" y="1408113"/>
            <a:ext cx="6484938" cy="40576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68" name="Picture 20"/>
          <p:cNvPicPr>
            <a:picLocks noChangeAspect="1" noChangeArrowheads="1"/>
          </p:cNvPicPr>
          <p:nvPr/>
        </p:nvPicPr>
        <p:blipFill>
          <a:blip r:embed="rId3"/>
          <a:srcRect/>
          <a:stretch>
            <a:fillRect/>
          </a:stretch>
        </p:blipFill>
        <p:spPr bwMode="auto">
          <a:xfrm>
            <a:off x="1614488" y="1744663"/>
            <a:ext cx="6494462" cy="46910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Line Callout 2 (Border and Accent Bar) 27"/>
          <p:cNvSpPr/>
          <p:nvPr/>
        </p:nvSpPr>
        <p:spPr>
          <a:xfrm rot="10800000">
            <a:off x="152400" y="4343400"/>
            <a:ext cx="914400" cy="228600"/>
          </a:xfrm>
          <a:prstGeom prst="accentBorderCallout2">
            <a:avLst>
              <a:gd name="adj1" fmla="val 18750"/>
              <a:gd name="adj2" fmla="val -8333"/>
              <a:gd name="adj3" fmla="val 63912"/>
              <a:gd name="adj4" fmla="val -8602"/>
              <a:gd name="adj5" fmla="val 131854"/>
              <a:gd name="adj6" fmla="val -77313"/>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9" name="Cloud Callout 28"/>
          <p:cNvSpPr/>
          <p:nvPr/>
        </p:nvSpPr>
        <p:spPr>
          <a:xfrm>
            <a:off x="3822700" y="1838325"/>
            <a:ext cx="1282700" cy="557213"/>
          </a:xfrm>
          <a:prstGeom prst="cloudCallout">
            <a:avLst>
              <a:gd name="adj1" fmla="val -49286"/>
              <a:gd name="adj2" fmla="val 5840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30" name="TextBox 29"/>
          <p:cNvSpPr txBox="1">
            <a:spLocks noChangeArrowheads="1"/>
          </p:cNvSpPr>
          <p:nvPr/>
        </p:nvSpPr>
        <p:spPr bwMode="auto">
          <a:xfrm>
            <a:off x="3946525" y="1981200"/>
            <a:ext cx="115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设定公司类型</a:t>
            </a:r>
            <a:endParaRPr lang="en-US" altLang="en-US" sz="1200">
              <a:solidFill>
                <a:srgbClr val="000000"/>
              </a:solidFill>
              <a:latin typeface="Arial" pitchFamily="34" charset="0"/>
              <a:ea typeface="黑体" pitchFamily="49" charset="-122"/>
            </a:endParaRPr>
          </a:p>
        </p:txBody>
      </p:sp>
      <p:sp>
        <p:nvSpPr>
          <p:cNvPr id="31" name="Cloud Callout 30"/>
          <p:cNvSpPr/>
          <p:nvPr/>
        </p:nvSpPr>
        <p:spPr>
          <a:xfrm>
            <a:off x="7015163" y="2667000"/>
            <a:ext cx="1595437" cy="769938"/>
          </a:xfrm>
          <a:prstGeom prst="cloudCallout">
            <a:avLst>
              <a:gd name="adj1" fmla="val -77161"/>
              <a:gd name="adj2" fmla="val -2680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32" name="TextBox 31"/>
          <p:cNvSpPr txBox="1">
            <a:spLocks noChangeArrowheads="1"/>
          </p:cNvSpPr>
          <p:nvPr/>
        </p:nvSpPr>
        <p:spPr bwMode="auto">
          <a:xfrm>
            <a:off x="7218363" y="2743200"/>
            <a:ext cx="1392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通过销售收入和员工人数限定公司规模</a:t>
            </a:r>
            <a:endParaRPr lang="en-US" altLang="en-US" sz="1200">
              <a:solidFill>
                <a:srgbClr val="000000"/>
              </a:solidFill>
              <a:latin typeface="Arial" pitchFamily="34" charset="0"/>
              <a:ea typeface="黑体" pitchFamily="49" charset="-122"/>
            </a:endParaRPr>
          </a:p>
        </p:txBody>
      </p:sp>
      <p:sp>
        <p:nvSpPr>
          <p:cNvPr id="12" name="Rounded Rectangle 11"/>
          <p:cNvSpPr/>
          <p:nvPr/>
        </p:nvSpPr>
        <p:spPr>
          <a:xfrm>
            <a:off x="1752600" y="2590800"/>
            <a:ext cx="4808538" cy="476250"/>
          </a:xfrm>
          <a:prstGeom prst="roundRect">
            <a:avLst/>
          </a:pr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37" name="Rounded Rectangle 36"/>
          <p:cNvSpPr/>
          <p:nvPr/>
        </p:nvSpPr>
        <p:spPr>
          <a:xfrm>
            <a:off x="1752600" y="3151188"/>
            <a:ext cx="3657600" cy="476250"/>
          </a:xfrm>
          <a:prstGeom prst="roundRect">
            <a:avLst/>
          </a:pr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38" name="Cloud Callout 37"/>
          <p:cNvSpPr/>
          <p:nvPr/>
        </p:nvSpPr>
        <p:spPr>
          <a:xfrm>
            <a:off x="5321300" y="3389313"/>
            <a:ext cx="1858963" cy="954087"/>
          </a:xfrm>
          <a:prstGeom prst="cloudCallout">
            <a:avLst>
              <a:gd name="adj1" fmla="val -70028"/>
              <a:gd name="adj2" fmla="val -3843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39" name="TextBox 38"/>
          <p:cNvSpPr txBox="1">
            <a:spLocks noChangeArrowheads="1"/>
          </p:cNvSpPr>
          <p:nvPr/>
        </p:nvSpPr>
        <p:spPr bwMode="auto">
          <a:xfrm>
            <a:off x="5486400" y="3505200"/>
            <a:ext cx="1693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利用</a:t>
            </a:r>
            <a:r>
              <a:rPr lang="en-US" altLang="zh-CN" sz="1200">
                <a:solidFill>
                  <a:srgbClr val="000000"/>
                </a:solidFill>
                <a:latin typeface="黑体" pitchFamily="49" charset="-122"/>
                <a:ea typeface="黑体" pitchFamily="49" charset="-122"/>
              </a:rPr>
              <a:t>SIC</a:t>
            </a:r>
            <a:r>
              <a:rPr lang="zh-CN" altLang="en-US" sz="1200">
                <a:solidFill>
                  <a:srgbClr val="000000"/>
                </a:solidFill>
                <a:latin typeface="黑体" pitchFamily="49" charset="-122"/>
                <a:ea typeface="黑体" pitchFamily="49" charset="-122"/>
              </a:rPr>
              <a:t>标准产业代码或</a:t>
            </a:r>
            <a:r>
              <a:rPr lang="en-US" altLang="zh-CN" sz="1200">
                <a:solidFill>
                  <a:srgbClr val="000000"/>
                </a:solidFill>
                <a:latin typeface="黑体" pitchFamily="49" charset="-122"/>
                <a:ea typeface="黑体" pitchFamily="49" charset="-122"/>
              </a:rPr>
              <a:t>NAICS </a:t>
            </a:r>
            <a:r>
              <a:rPr lang="zh-CN" altLang="en-US" sz="1200">
                <a:solidFill>
                  <a:srgbClr val="000000"/>
                </a:solidFill>
                <a:latin typeface="黑体" pitchFamily="49" charset="-122"/>
                <a:ea typeface="黑体" pitchFamily="49" charset="-122"/>
              </a:rPr>
              <a:t>北美工业分类系统限定行业</a:t>
            </a:r>
          </a:p>
        </p:txBody>
      </p:sp>
      <p:sp>
        <p:nvSpPr>
          <p:cNvPr id="41" name="Cloud Callout 40"/>
          <p:cNvSpPr/>
          <p:nvPr/>
        </p:nvSpPr>
        <p:spPr>
          <a:xfrm>
            <a:off x="4525963" y="5584825"/>
            <a:ext cx="1282700" cy="557213"/>
          </a:xfrm>
          <a:prstGeom prst="cloudCallout">
            <a:avLst>
              <a:gd name="adj1" fmla="val -49286"/>
              <a:gd name="adj2" fmla="val 5840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42" name="TextBox 41"/>
          <p:cNvSpPr txBox="1">
            <a:spLocks noChangeArrowheads="1"/>
          </p:cNvSpPr>
          <p:nvPr/>
        </p:nvSpPr>
        <p:spPr bwMode="auto">
          <a:xfrm>
            <a:off x="4649788" y="5727700"/>
            <a:ext cx="115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设定公司类型</a:t>
            </a:r>
            <a:endParaRPr lang="en-US" altLang="en-US" sz="1200">
              <a:solidFill>
                <a:srgbClr val="000000"/>
              </a:solidFill>
              <a:latin typeface="Arial" pitchFamily="34" charset="0"/>
              <a:ea typeface="黑体" pitchFamily="49" charset="-122"/>
            </a:endParaRPr>
          </a:p>
        </p:txBody>
      </p:sp>
      <p:sp>
        <p:nvSpPr>
          <p:cNvPr id="43" name="Rounded Rectangle 42"/>
          <p:cNvSpPr/>
          <p:nvPr/>
        </p:nvSpPr>
        <p:spPr>
          <a:xfrm>
            <a:off x="1754188" y="5884863"/>
            <a:ext cx="2894012" cy="515937"/>
          </a:xfrm>
          <a:prstGeom prst="roundRect">
            <a:avLst/>
          </a:pr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12" grpId="0" animBg="1"/>
      <p:bldP spid="37" grpId="0" animBg="1"/>
      <p:bldP spid="38" grpId="0" animBg="1"/>
      <p:bldP spid="39" grpId="0"/>
      <p:bldP spid="41" grpId="0" animBg="1"/>
      <p:bldP spid="42"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公</a:t>
            </a:r>
            <a:r>
              <a:rPr lang="zh-CN" altLang="en-US" sz="2800" b="1" dirty="0" smtClean="0">
                <a:solidFill>
                  <a:srgbClr val="FF0000"/>
                </a:solidFill>
                <a:latin typeface="黑体" pitchFamily="49" charset="-122"/>
                <a:ea typeface="黑体" pitchFamily="49" charset="-122"/>
              </a:rPr>
              <a:t>司</a:t>
            </a:r>
            <a:r>
              <a:rPr lang="zh-CN" altLang="en-US" sz="2800" b="1" dirty="0">
                <a:solidFill>
                  <a:srgbClr val="FF0000"/>
                </a:solidFill>
                <a:latin typeface="黑体" pitchFamily="49" charset="-122"/>
                <a:ea typeface="黑体" pitchFamily="49" charset="-122"/>
              </a:rPr>
              <a:t>比较</a:t>
            </a:r>
            <a:endParaRPr lang="en-US" sz="2800" dirty="0">
              <a:solidFill>
                <a:srgbClr val="FF0000"/>
              </a:solidFill>
              <a:latin typeface="+mj-ea"/>
              <a:cs typeface="+mn-cs"/>
            </a:endParaRPr>
          </a:p>
        </p:txBody>
      </p:sp>
      <p:sp>
        <p:nvSpPr>
          <p:cNvPr id="160771"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0772"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947C79C4-1C25-49F4-A2A9-604CA11B6C23}" type="slidenum">
              <a:rPr lang="en-US" altLang="zh-CN" sz="1800" kern="0" smtClean="0">
                <a:solidFill>
                  <a:srgbClr val="898989"/>
                </a:solidFill>
              </a:rPr>
              <a:pPr algn="l" fontAlgn="base">
                <a:spcBef>
                  <a:spcPct val="0"/>
                </a:spcBef>
                <a:spcAft>
                  <a:spcPct val="0"/>
                </a:spcAft>
                <a:defRPr/>
              </a:pPr>
              <a:t>29</a:t>
            </a:fld>
            <a:endParaRPr lang="en-US" altLang="zh-CN" sz="1800" kern="0" dirty="0" smtClean="0">
              <a:solidFill>
                <a:srgbClr val="898989"/>
              </a:solidFill>
            </a:endParaRPr>
          </a:p>
        </p:txBody>
      </p:sp>
      <p:pic>
        <p:nvPicPr>
          <p:cNvPr id="156682" name="Picture 10"/>
          <p:cNvPicPr>
            <a:picLocks noChangeAspect="1" noChangeArrowheads="1"/>
          </p:cNvPicPr>
          <p:nvPr/>
        </p:nvPicPr>
        <p:blipFill>
          <a:blip r:embed="rId2"/>
          <a:srcRect/>
          <a:stretch>
            <a:fillRect/>
          </a:stretch>
        </p:blipFill>
        <p:spPr bwMode="auto">
          <a:xfrm>
            <a:off x="387350" y="1666875"/>
            <a:ext cx="6513513" cy="35242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83" name="Picture 11"/>
          <p:cNvPicPr>
            <a:picLocks noChangeAspect="1" noChangeArrowheads="1"/>
          </p:cNvPicPr>
          <p:nvPr/>
        </p:nvPicPr>
        <p:blipFill>
          <a:blip r:embed="rId3"/>
          <a:srcRect/>
          <a:stretch>
            <a:fillRect/>
          </a:stretch>
        </p:blipFill>
        <p:spPr bwMode="auto">
          <a:xfrm>
            <a:off x="3871913" y="3409950"/>
            <a:ext cx="5200650" cy="2971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a:spLocks noChangeArrowheads="1"/>
          </p:cNvSpPr>
          <p:nvPr/>
        </p:nvSpPr>
        <p:spPr bwMode="auto">
          <a:xfrm>
            <a:off x="1600200" y="3886200"/>
            <a:ext cx="2362200" cy="1169988"/>
          </a:xfrm>
          <a:prstGeom prst="rect">
            <a:avLst/>
          </a:prstGeom>
          <a:solidFill>
            <a:schemeClr val="bg1"/>
          </a:solidFill>
          <a:ln>
            <a:solidFill>
              <a:schemeClr val="bg1">
                <a:lumMod val="50000"/>
              </a:schemeClr>
            </a:solidFill>
            <a:prstDash val="dash"/>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zh-CN" altLang="en-US" sz="1400" dirty="0" smtClean="0">
                <a:latin typeface="黑体" pitchFamily="49" charset="-122"/>
                <a:ea typeface="黑体" pitchFamily="49" charset="-122"/>
              </a:rPr>
              <a:t>最多可同时比对</a:t>
            </a:r>
            <a:r>
              <a:rPr lang="zh-CN" altLang="en-US" sz="1400" dirty="0" smtClean="0">
                <a:solidFill>
                  <a:srgbClr val="FF0000"/>
                </a:solidFill>
                <a:latin typeface="黑体" pitchFamily="49" charset="-122"/>
                <a:ea typeface="黑体" pitchFamily="49" charset="-122"/>
              </a:rPr>
              <a:t>五家</a:t>
            </a:r>
            <a:r>
              <a:rPr lang="zh-CN" altLang="en-US" sz="1400" dirty="0" smtClean="0">
                <a:latin typeface="黑体" pitchFamily="49" charset="-122"/>
                <a:ea typeface="黑体" pitchFamily="49" charset="-122"/>
              </a:rPr>
              <a:t>公司的资产、负债、损益表。这些财务数据都来自美国各证交所的纪录或美国证券交易委员会的报告</a:t>
            </a:r>
          </a:p>
        </p:txBody>
      </p:sp>
      <p:sp>
        <p:nvSpPr>
          <p:cNvPr id="16" name="5-Point Star 15"/>
          <p:cNvSpPr/>
          <p:nvPr/>
        </p:nvSpPr>
        <p:spPr>
          <a:xfrm>
            <a:off x="1485900" y="37719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7" name="Line Callout 2 (Border and Accent Bar) 16"/>
          <p:cNvSpPr/>
          <p:nvPr/>
        </p:nvSpPr>
        <p:spPr>
          <a:xfrm rot="10800000">
            <a:off x="414338" y="4313238"/>
            <a:ext cx="728662" cy="228600"/>
          </a:xfrm>
          <a:prstGeom prst="accentBorderCallout2">
            <a:avLst>
              <a:gd name="adj1" fmla="val 18750"/>
              <a:gd name="adj2" fmla="val -8333"/>
              <a:gd name="adj3" fmla="val 63912"/>
              <a:gd name="adj4" fmla="val -8602"/>
              <a:gd name="adj5" fmla="val 131854"/>
              <a:gd name="adj6" fmla="val -77313"/>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D933305B-B69B-4CA3-BD4D-B7553D5488F5}" type="slidenum">
              <a:rPr lang="en-US" altLang="zh-CN" sz="1800" kern="0" smtClean="0">
                <a:solidFill>
                  <a:srgbClr val="898989"/>
                </a:solidFill>
              </a:rPr>
              <a:pPr algn="l" fontAlgn="base">
                <a:spcBef>
                  <a:spcPct val="0"/>
                </a:spcBef>
                <a:spcAft>
                  <a:spcPct val="0"/>
                </a:spcAft>
                <a:defRPr/>
              </a:pPr>
              <a:t>3</a:t>
            </a:fld>
            <a:endParaRPr lang="en-US" altLang="zh-CN" sz="1800" kern="0" dirty="0" smtClean="0">
              <a:solidFill>
                <a:srgbClr val="898989"/>
              </a:solidFill>
            </a:endParaRPr>
          </a:p>
        </p:txBody>
      </p:sp>
      <p:sp>
        <p:nvSpPr>
          <p:cNvPr id="13414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6" name="Rounded Rectangle 5"/>
          <p:cNvSpPr/>
          <p:nvPr/>
        </p:nvSpPr>
        <p:spPr>
          <a:xfrm>
            <a:off x="4378325" y="4464050"/>
            <a:ext cx="4572000" cy="10779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9" name="Picture 8"/>
          <p:cNvPicPr/>
          <p:nvPr/>
        </p:nvPicPr>
        <p:blipFill>
          <a:blip r:embed="rId2" cstate="print">
            <a:extLst>
              <a:ext uri="{28A0092B-C50C-407E-A947-70E740481C1C}">
                <a14:useLocalDpi xmlns:a14="http://schemas.microsoft.com/office/drawing/2010/main"/>
              </a:ext>
            </a:extLst>
          </a:blip>
          <a:srcRect/>
          <a:stretch>
            <a:fillRect/>
          </a:stretch>
        </p:blipFill>
        <p:spPr bwMode="auto">
          <a:xfrm>
            <a:off x="396647" y="1432742"/>
            <a:ext cx="3765646" cy="4340259"/>
          </a:xfrm>
          <a:prstGeom prst="rect">
            <a:avLst/>
          </a:prstGeom>
          <a:ln>
            <a:noFill/>
          </a:ln>
          <a:effectLst>
            <a:softEdge rad="112500"/>
          </a:effectLst>
        </p:spPr>
      </p:pic>
      <p:sp>
        <p:nvSpPr>
          <p:cNvPr id="10" name="Rectangle 9"/>
          <p:cNvSpPr/>
          <p:nvPr/>
        </p:nvSpPr>
        <p:spPr>
          <a:xfrm>
            <a:off x="4495800" y="1687513"/>
            <a:ext cx="4303713" cy="708025"/>
          </a:xfrm>
          <a:prstGeom prst="rect">
            <a:avLst/>
          </a:prstGeom>
        </p:spPr>
        <p:txBody>
          <a:bodyPr>
            <a:spAutoFit/>
          </a:bodyPr>
          <a:lstStyle/>
          <a:p>
            <a:pPr algn="ctr" fontAlgn="auto">
              <a:spcBef>
                <a:spcPts val="0"/>
              </a:spcBef>
              <a:spcAft>
                <a:spcPts val="0"/>
              </a:spcAft>
              <a:defRPr/>
            </a:pPr>
            <a:r>
              <a:rPr lang="zh-CN" altLang="en-US" sz="2000" b="1" dirty="0">
                <a:solidFill>
                  <a:prstClr val="black"/>
                </a:solidFill>
                <a:latin typeface="黑体" panose="02010609060101010101" pitchFamily="49" charset="-122"/>
                <a:ea typeface="黑体" panose="02010609060101010101" pitchFamily="49" charset="-122"/>
                <a:cs typeface="+mn-cs"/>
              </a:rPr>
              <a:t>励讯集团 </a:t>
            </a:r>
            <a:r>
              <a:rPr lang="en-US" altLang="zh-CN" sz="2000" b="1" dirty="0">
                <a:solidFill>
                  <a:prstClr val="black"/>
                </a:solidFill>
                <a:latin typeface="黑体" panose="02010609060101010101" pitchFamily="49" charset="-122"/>
                <a:ea typeface="黑体" panose="02010609060101010101" pitchFamily="49" charset="-122"/>
                <a:cs typeface="+mn-cs"/>
              </a:rPr>
              <a:t>(</a:t>
            </a:r>
            <a:r>
              <a:rPr lang="en-US" altLang="zh-CN" sz="2000" b="1" dirty="0">
                <a:solidFill>
                  <a:prstClr val="black"/>
                </a:solidFill>
                <a:latin typeface="Calibri"/>
                <a:ea typeface="黑体" panose="02010609060101010101" pitchFamily="49" charset="-122"/>
                <a:cs typeface="+mn-cs"/>
              </a:rPr>
              <a:t>RELX</a:t>
            </a:r>
            <a:r>
              <a:rPr lang="en-US" altLang="zh-CN" sz="2000" b="1" dirty="0">
                <a:solidFill>
                  <a:prstClr val="black"/>
                </a:solidFill>
                <a:latin typeface="黑体" panose="02010609060101010101" pitchFamily="49" charset="-122"/>
                <a:ea typeface="黑体" panose="02010609060101010101" pitchFamily="49" charset="-122"/>
                <a:cs typeface="+mn-cs"/>
              </a:rPr>
              <a:t>)</a:t>
            </a:r>
            <a:r>
              <a:rPr lang="zh-CN" altLang="en-US" sz="2000" dirty="0">
                <a:solidFill>
                  <a:prstClr val="black"/>
                </a:solidFill>
                <a:latin typeface="黑体" panose="02010609060101010101" pitchFamily="49" charset="-122"/>
                <a:ea typeface="黑体" panose="02010609060101010101" pitchFamily="49" charset="-122"/>
                <a:cs typeface="+mn-cs"/>
              </a:rPr>
              <a:t>是律商联讯的母公司，也是世界三大大出版集团之一。</a:t>
            </a:r>
            <a:endParaRPr lang="en-US" altLang="zh-CN" sz="2000" dirty="0">
              <a:solidFill>
                <a:prstClr val="black"/>
              </a:solidFill>
              <a:latin typeface="黑体" panose="02010609060101010101" pitchFamily="49" charset="-122"/>
              <a:ea typeface="黑体" panose="02010609060101010101" pitchFamily="49" charset="-122"/>
              <a:cs typeface="+mn-cs"/>
            </a:endParaRPr>
          </a:p>
        </p:txBody>
      </p:sp>
      <p:pic>
        <p:nvPicPr>
          <p:cNvPr id="134152" name="Picture 11" descr="http://nonsolus/LogosTemplates/logo_downloads/ELSlogos/Elsevierlogo36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541838"/>
            <a:ext cx="4778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2" descr="http://travelandtourworld.com/UserFiles/Image/Travel%20Event%20News/reed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4541838"/>
            <a:ext cx="100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4" name="Picture 13" descr="http://cdn.mumbrella.com.au/2008/12/rbi1.jpg?w=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0" y="4541838"/>
            <a:ext cx="1163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5" name="Picture 2" descr="C:\Users\liuj1\Pictures\Lexisnexis Logo\LN_vertical_4color_prin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4541838"/>
            <a:ext cx="1203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525963" y="5175250"/>
            <a:ext cx="903287" cy="307975"/>
          </a:xfrm>
          <a:prstGeom prst="rect">
            <a:avLst/>
          </a:prstGeom>
        </p:spPr>
        <p:txBody>
          <a:bodyPr wrap="none">
            <a:spAutoFit/>
          </a:bodyPr>
          <a:lstStyle/>
          <a:p>
            <a:pPr fontAlgn="auto">
              <a:spcBef>
                <a:spcPts val="0"/>
              </a:spcBef>
              <a:spcAft>
                <a:spcPts val="0"/>
              </a:spcAft>
              <a:defRPr/>
            </a:pPr>
            <a:r>
              <a:rPr lang="zh-CN" altLang="en-US" sz="1400" b="1" dirty="0">
                <a:solidFill>
                  <a:prstClr val="white">
                    <a:lumMod val="50000"/>
                  </a:prstClr>
                </a:solidFill>
                <a:latin typeface="黑体" panose="02010609060101010101" pitchFamily="49" charset="-122"/>
                <a:ea typeface="黑体" panose="02010609060101010101" pitchFamily="49" charset="-122"/>
                <a:cs typeface="+mn-cs"/>
              </a:rPr>
              <a:t>爱思唯尔</a:t>
            </a:r>
            <a:endParaRPr lang="en-US" sz="1400" dirty="0">
              <a:solidFill>
                <a:prstClr val="white">
                  <a:lumMod val="50000"/>
                </a:prstClr>
              </a:solidFill>
              <a:latin typeface="黑体" panose="02010609060101010101" pitchFamily="49" charset="-122"/>
              <a:ea typeface="黑体" panose="02010609060101010101" pitchFamily="49" charset="-122"/>
              <a:cs typeface="+mn-cs"/>
            </a:endParaRPr>
          </a:p>
        </p:txBody>
      </p:sp>
      <p:sp>
        <p:nvSpPr>
          <p:cNvPr id="17" name="Rectangle 16"/>
          <p:cNvSpPr/>
          <p:nvPr/>
        </p:nvSpPr>
        <p:spPr>
          <a:xfrm>
            <a:off x="6765925" y="5175250"/>
            <a:ext cx="903288" cy="307975"/>
          </a:xfrm>
          <a:prstGeom prst="rect">
            <a:avLst/>
          </a:prstGeom>
        </p:spPr>
        <p:txBody>
          <a:bodyPr wrap="none">
            <a:spAutoFit/>
          </a:bodyPr>
          <a:lstStyle/>
          <a:p>
            <a:pPr fontAlgn="auto">
              <a:spcBef>
                <a:spcPts val="0"/>
              </a:spcBef>
              <a:spcAft>
                <a:spcPts val="0"/>
              </a:spcAft>
              <a:defRPr/>
            </a:pPr>
            <a:r>
              <a:rPr lang="zh-CN" altLang="en-US" sz="1400" b="1" dirty="0">
                <a:solidFill>
                  <a:prstClr val="white">
                    <a:lumMod val="50000"/>
                  </a:prstClr>
                </a:solidFill>
                <a:latin typeface="黑体" panose="02010609060101010101" pitchFamily="49" charset="-122"/>
                <a:ea typeface="黑体" panose="02010609060101010101" pitchFamily="49" charset="-122"/>
                <a:cs typeface="+mn-cs"/>
              </a:rPr>
              <a:t>励德商讯</a:t>
            </a:r>
            <a:endParaRPr lang="en-US" sz="1400" dirty="0">
              <a:solidFill>
                <a:prstClr val="white">
                  <a:lumMod val="50000"/>
                </a:prstClr>
              </a:solidFill>
              <a:latin typeface="黑体" panose="02010609060101010101" pitchFamily="49" charset="-122"/>
              <a:ea typeface="黑体" panose="02010609060101010101" pitchFamily="49" charset="-122"/>
              <a:cs typeface="+mn-cs"/>
            </a:endParaRPr>
          </a:p>
        </p:txBody>
      </p:sp>
      <p:sp>
        <p:nvSpPr>
          <p:cNvPr id="18" name="Rectangle 17"/>
          <p:cNvSpPr/>
          <p:nvPr/>
        </p:nvSpPr>
        <p:spPr>
          <a:xfrm>
            <a:off x="7961313" y="5175250"/>
            <a:ext cx="901700" cy="307975"/>
          </a:xfrm>
          <a:prstGeom prst="rect">
            <a:avLst/>
          </a:prstGeom>
        </p:spPr>
        <p:txBody>
          <a:bodyPr wrap="none">
            <a:spAutoFit/>
          </a:bodyPr>
          <a:lstStyle/>
          <a:p>
            <a:pPr fontAlgn="auto">
              <a:spcBef>
                <a:spcPts val="0"/>
              </a:spcBef>
              <a:spcAft>
                <a:spcPts val="0"/>
              </a:spcAft>
              <a:defRPr/>
            </a:pPr>
            <a:r>
              <a:rPr lang="zh-CN" altLang="en-US" sz="1400" b="1" dirty="0">
                <a:solidFill>
                  <a:prstClr val="white">
                    <a:lumMod val="50000"/>
                  </a:prstClr>
                </a:solidFill>
                <a:latin typeface="黑体" panose="02010609060101010101" pitchFamily="49" charset="-122"/>
                <a:ea typeface="黑体" panose="02010609060101010101" pitchFamily="49" charset="-122"/>
                <a:cs typeface="+mn-cs"/>
              </a:rPr>
              <a:t>励展博览</a:t>
            </a:r>
            <a:endParaRPr lang="en-US" sz="1400" dirty="0">
              <a:solidFill>
                <a:prstClr val="white">
                  <a:lumMod val="50000"/>
                </a:prstClr>
              </a:solidFill>
              <a:latin typeface="黑体" panose="02010609060101010101" pitchFamily="49" charset="-122"/>
              <a:ea typeface="黑体" panose="02010609060101010101" pitchFamily="49" charset="-122"/>
              <a:cs typeface="+mn-cs"/>
            </a:endParaRPr>
          </a:p>
        </p:txBody>
      </p:sp>
      <p:sp>
        <p:nvSpPr>
          <p:cNvPr id="19" name="Rectangle 18"/>
          <p:cNvSpPr/>
          <p:nvPr/>
        </p:nvSpPr>
        <p:spPr>
          <a:xfrm>
            <a:off x="5583238" y="5194300"/>
            <a:ext cx="903287" cy="307975"/>
          </a:xfrm>
          <a:prstGeom prst="rect">
            <a:avLst/>
          </a:prstGeom>
        </p:spPr>
        <p:txBody>
          <a:bodyPr wrap="none">
            <a:spAutoFit/>
          </a:bodyPr>
          <a:lstStyle/>
          <a:p>
            <a:pPr fontAlgn="auto">
              <a:spcBef>
                <a:spcPts val="0"/>
              </a:spcBef>
              <a:spcAft>
                <a:spcPts val="0"/>
              </a:spcAft>
              <a:defRPr/>
            </a:pPr>
            <a:r>
              <a:rPr lang="zh-CN" altLang="en-US" sz="1400" b="1" dirty="0">
                <a:solidFill>
                  <a:prstClr val="white">
                    <a:lumMod val="50000"/>
                  </a:prstClr>
                </a:solidFill>
                <a:latin typeface="黑体" panose="02010609060101010101" pitchFamily="49" charset="-122"/>
                <a:ea typeface="黑体" panose="02010609060101010101" pitchFamily="49" charset="-122"/>
                <a:cs typeface="+mn-cs"/>
              </a:rPr>
              <a:t>律商联讯</a:t>
            </a:r>
            <a:endParaRPr lang="en-US" sz="1400" dirty="0">
              <a:solidFill>
                <a:prstClr val="white">
                  <a:lumMod val="50000"/>
                </a:prstClr>
              </a:solidFill>
              <a:latin typeface="黑体" panose="02010609060101010101" pitchFamily="49" charset="-122"/>
              <a:ea typeface="黑体" panose="02010609060101010101" pitchFamily="49" charset="-122"/>
              <a:cs typeface="+mn-cs"/>
            </a:endParaRPr>
          </a:p>
        </p:txBody>
      </p:sp>
      <p:sp>
        <p:nvSpPr>
          <p:cNvPr id="134160" name="Title 2"/>
          <p:cNvSpPr>
            <a:spLocks noGrp="1"/>
          </p:cNvSpPr>
          <p:nvPr>
            <p:ph type="title"/>
          </p:nvPr>
        </p:nvSpPr>
        <p:spPr>
          <a:xfrm>
            <a:off x="457200" y="274638"/>
            <a:ext cx="8229600" cy="563562"/>
          </a:xfrm>
        </p:spPr>
        <p:txBody>
          <a:bodyPr/>
          <a:lstStyle/>
          <a:p>
            <a:pPr algn="r"/>
            <a:r>
              <a:rPr lang="zh-CN" altLang="en-US" sz="2800" smtClean="0">
                <a:solidFill>
                  <a:srgbClr val="FF0000"/>
                </a:solidFill>
                <a:latin typeface="黑体" pitchFamily="49" charset="-122"/>
                <a:ea typeface="黑体" pitchFamily="49" charset="-122"/>
              </a:rPr>
              <a:t>律商联讯母公司</a:t>
            </a:r>
            <a:r>
              <a:rPr lang="en-US" altLang="zh-CN" sz="2800" smtClean="0">
                <a:solidFill>
                  <a:srgbClr val="FF0000"/>
                </a:solidFill>
                <a:latin typeface="黑体" pitchFamily="49" charset="-122"/>
                <a:ea typeface="黑体" pitchFamily="49" charset="-122"/>
              </a:rPr>
              <a:t>-</a:t>
            </a:r>
            <a:r>
              <a:rPr lang="zh-CN" altLang="en-US" sz="2800" smtClean="0">
                <a:solidFill>
                  <a:srgbClr val="FF0000"/>
                </a:solidFill>
                <a:latin typeface="黑体" pitchFamily="49" charset="-122"/>
                <a:ea typeface="黑体" pitchFamily="49" charset="-122"/>
              </a:rPr>
              <a:t>励讯集团</a:t>
            </a:r>
            <a:endParaRPr lang="en-US" altLang="en-US" sz="2800" smtClean="0">
              <a:solidFill>
                <a:srgbClr val="FF0000"/>
              </a:solidFill>
              <a:latin typeface="黑体" pitchFamily="49" charset="-122"/>
              <a:ea typeface="黑体" pitchFamily="49" charset="-122"/>
            </a:endParaRPr>
          </a:p>
        </p:txBody>
      </p:sp>
      <p:sp>
        <p:nvSpPr>
          <p:cNvPr id="134161" name="Content Placeholder 2"/>
          <p:cNvSpPr txBox="1">
            <a:spLocks/>
          </p:cNvSpPr>
          <p:nvPr/>
        </p:nvSpPr>
        <p:spPr bwMode="auto">
          <a:xfrm>
            <a:off x="4162425" y="2705100"/>
            <a:ext cx="4572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90000"/>
              </a:lnSpc>
              <a:spcBef>
                <a:spcPct val="0"/>
              </a:spcBef>
              <a:buFontTx/>
              <a:buNone/>
            </a:pPr>
            <a:endParaRPr lang="en-US" altLang="zh-CN" sz="1800" i="1">
              <a:solidFill>
                <a:srgbClr val="000000"/>
              </a:solidFill>
              <a:latin typeface="黑体" pitchFamily="49" charset="-122"/>
              <a:ea typeface="黑体" pitchFamily="49" charset="-122"/>
            </a:endParaRPr>
          </a:p>
          <a:p>
            <a:pPr algn="ctr">
              <a:lnSpc>
                <a:spcPct val="90000"/>
              </a:lnSpc>
              <a:spcBef>
                <a:spcPct val="0"/>
              </a:spcBef>
              <a:buFontTx/>
              <a:buNone/>
            </a:pPr>
            <a:r>
              <a:rPr lang="zh-CN" altLang="en-US" sz="1600" i="1">
                <a:solidFill>
                  <a:srgbClr val="000000"/>
                </a:solidFill>
                <a:latin typeface="黑体" pitchFamily="49" charset="-122"/>
                <a:ea typeface="黑体" pitchFamily="49" charset="-122"/>
              </a:rPr>
              <a:t>我们帮助科学家进行</a:t>
            </a:r>
            <a:r>
              <a:rPr lang="zh-CN" altLang="en-US" sz="1600" b="1" i="1">
                <a:solidFill>
                  <a:srgbClr val="FFC000"/>
                </a:solidFill>
                <a:latin typeface="黑体" pitchFamily="49" charset="-122"/>
                <a:ea typeface="黑体" pitchFamily="49" charset="-122"/>
              </a:rPr>
              <a:t>新的探索</a:t>
            </a:r>
            <a:r>
              <a:rPr lang="zh-CN" altLang="en-US" sz="1600" i="1">
                <a:solidFill>
                  <a:srgbClr val="000000"/>
                </a:solidFill>
                <a:latin typeface="黑体" pitchFamily="49" charset="-122"/>
                <a:ea typeface="黑体" pitchFamily="49" charset="-122"/>
              </a:rPr>
              <a:t>，</a:t>
            </a:r>
            <a:endParaRPr lang="en-US" altLang="zh-CN" sz="1600" i="1">
              <a:solidFill>
                <a:srgbClr val="000000"/>
              </a:solidFill>
              <a:latin typeface="黑体" pitchFamily="49" charset="-122"/>
              <a:ea typeface="黑体" pitchFamily="49" charset="-122"/>
            </a:endParaRPr>
          </a:p>
          <a:p>
            <a:pPr algn="ctr">
              <a:lnSpc>
                <a:spcPct val="90000"/>
              </a:lnSpc>
              <a:spcBef>
                <a:spcPct val="0"/>
              </a:spcBef>
              <a:buFontTx/>
              <a:buNone/>
            </a:pPr>
            <a:r>
              <a:rPr lang="zh-CN" altLang="en-US" sz="1600" i="1">
                <a:solidFill>
                  <a:srgbClr val="000000"/>
                </a:solidFill>
                <a:latin typeface="黑体" pitchFamily="49" charset="-122"/>
                <a:ea typeface="黑体" pitchFamily="49" charset="-122"/>
              </a:rPr>
              <a:t>律师</a:t>
            </a:r>
            <a:r>
              <a:rPr lang="zh-CN" altLang="en-US" sz="1600" b="1" i="1">
                <a:solidFill>
                  <a:srgbClr val="FFC000"/>
                </a:solidFill>
                <a:latin typeface="黑体" pitchFamily="49" charset="-122"/>
                <a:ea typeface="黑体" pitchFamily="49" charset="-122"/>
              </a:rPr>
              <a:t>获得胜诉</a:t>
            </a:r>
            <a:r>
              <a:rPr lang="zh-CN" altLang="en-US" sz="1600" i="1">
                <a:solidFill>
                  <a:srgbClr val="000000"/>
                </a:solidFill>
                <a:latin typeface="黑体" pitchFamily="49" charset="-122"/>
                <a:ea typeface="黑体" pitchFamily="49" charset="-122"/>
              </a:rPr>
              <a:t>，医生</a:t>
            </a:r>
            <a:r>
              <a:rPr lang="zh-CN" altLang="en-US" sz="1600" b="1">
                <a:solidFill>
                  <a:srgbClr val="FFC000"/>
                </a:solidFill>
                <a:latin typeface="黑体" pitchFamily="49" charset="-122"/>
                <a:ea typeface="黑体" pitchFamily="49" charset="-122"/>
              </a:rPr>
              <a:t>挽救生命</a:t>
            </a:r>
            <a:r>
              <a:rPr lang="zh-CN" altLang="en-US" sz="1600" i="1">
                <a:solidFill>
                  <a:srgbClr val="000000"/>
                </a:solidFill>
                <a:latin typeface="黑体" pitchFamily="49" charset="-122"/>
                <a:ea typeface="黑体" pitchFamily="49" charset="-122"/>
              </a:rPr>
              <a:t>，</a:t>
            </a:r>
            <a:endParaRPr lang="en-US" altLang="zh-CN" sz="1600" i="1">
              <a:solidFill>
                <a:srgbClr val="000000"/>
              </a:solidFill>
              <a:latin typeface="黑体" pitchFamily="49" charset="-122"/>
              <a:ea typeface="黑体" pitchFamily="49" charset="-122"/>
            </a:endParaRPr>
          </a:p>
          <a:p>
            <a:pPr algn="ctr">
              <a:lnSpc>
                <a:spcPct val="90000"/>
              </a:lnSpc>
              <a:spcBef>
                <a:spcPct val="0"/>
              </a:spcBef>
              <a:buFontTx/>
              <a:buNone/>
            </a:pPr>
            <a:r>
              <a:rPr lang="zh-CN" altLang="en-US" sz="1600" i="1">
                <a:solidFill>
                  <a:srgbClr val="000000"/>
                </a:solidFill>
                <a:latin typeface="黑体" pitchFamily="49" charset="-122"/>
                <a:ea typeface="黑体" pitchFamily="49" charset="-122"/>
              </a:rPr>
              <a:t>企业</a:t>
            </a:r>
            <a:r>
              <a:rPr lang="zh-CN" altLang="en-US" sz="1600" b="1" i="1">
                <a:solidFill>
                  <a:srgbClr val="FFC000"/>
                </a:solidFill>
                <a:latin typeface="黑体" pitchFamily="49" charset="-122"/>
                <a:ea typeface="黑体" pitchFamily="49" charset="-122"/>
              </a:rPr>
              <a:t>发展业务</a:t>
            </a:r>
            <a:r>
              <a:rPr lang="zh-CN" altLang="en-US" sz="1600" i="1">
                <a:solidFill>
                  <a:srgbClr val="000000"/>
                </a:solidFill>
                <a:latin typeface="黑体" pitchFamily="49" charset="-122"/>
                <a:ea typeface="黑体" pitchFamily="49" charset="-122"/>
              </a:rPr>
              <a:t>，保险公司</a:t>
            </a:r>
            <a:r>
              <a:rPr lang="zh-CN" altLang="en-US" sz="1600" b="1" i="1">
                <a:solidFill>
                  <a:srgbClr val="FFC000"/>
                </a:solidFill>
                <a:latin typeface="黑体" pitchFamily="49" charset="-122"/>
                <a:ea typeface="黑体" pitchFamily="49" charset="-122"/>
              </a:rPr>
              <a:t>评估风险</a:t>
            </a:r>
            <a:r>
              <a:rPr lang="zh-CN" altLang="en-US" sz="1600" i="1">
                <a:solidFill>
                  <a:srgbClr val="000000"/>
                </a:solidFill>
                <a:latin typeface="黑体" pitchFamily="49" charset="-122"/>
                <a:ea typeface="黑体" pitchFamily="49" charset="-122"/>
              </a:rPr>
              <a:t>，</a:t>
            </a:r>
            <a:endParaRPr lang="en-US" altLang="zh-CN" sz="1600" i="1">
              <a:solidFill>
                <a:srgbClr val="000000"/>
              </a:solidFill>
              <a:latin typeface="黑体" pitchFamily="49" charset="-122"/>
              <a:ea typeface="黑体" pitchFamily="49" charset="-122"/>
            </a:endParaRPr>
          </a:p>
          <a:p>
            <a:pPr algn="ctr">
              <a:lnSpc>
                <a:spcPct val="90000"/>
              </a:lnSpc>
              <a:spcBef>
                <a:spcPct val="0"/>
              </a:spcBef>
              <a:buFontTx/>
              <a:buNone/>
            </a:pPr>
            <a:r>
              <a:rPr lang="zh-CN" altLang="en-US" sz="1600" i="1">
                <a:solidFill>
                  <a:srgbClr val="000000"/>
                </a:solidFill>
                <a:latin typeface="黑体" pitchFamily="49" charset="-122"/>
                <a:ea typeface="黑体" pitchFamily="49" charset="-122"/>
              </a:rPr>
              <a:t>政府和金融机构</a:t>
            </a:r>
            <a:r>
              <a:rPr lang="zh-CN" altLang="en-US" sz="1600" b="1" i="1">
                <a:solidFill>
                  <a:srgbClr val="FFC000"/>
                </a:solidFill>
                <a:latin typeface="黑体" pitchFamily="49" charset="-122"/>
                <a:ea typeface="黑体" pitchFamily="49" charset="-122"/>
              </a:rPr>
              <a:t>识破欺诈</a:t>
            </a:r>
            <a:endParaRPr lang="en-GB" altLang="en-US" sz="1600" b="1" i="1">
              <a:solidFill>
                <a:srgbClr val="FFC000"/>
              </a:solidFill>
              <a:latin typeface="黑体" pitchFamily="49" charset="-122"/>
              <a:ea typeface="黑体" pitchFamily="49" charset="-122"/>
            </a:endParaRPr>
          </a:p>
          <a:p>
            <a:pPr algn="ctr">
              <a:lnSpc>
                <a:spcPct val="90000"/>
              </a:lnSpc>
              <a:spcBef>
                <a:spcPct val="0"/>
              </a:spcBef>
              <a:buFontTx/>
              <a:buNone/>
            </a:pPr>
            <a:endParaRPr lang="en-GB" altLang="en-US" sz="1800" i="1">
              <a:solidFill>
                <a:srgbClr val="ED1C24"/>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美国证交会资料</a:t>
            </a:r>
            <a:endParaRPr lang="en-US" sz="2800" dirty="0">
              <a:solidFill>
                <a:srgbClr val="FF0000"/>
              </a:solidFill>
              <a:latin typeface="+mj-ea"/>
              <a:cs typeface="+mn-cs"/>
            </a:endParaRPr>
          </a:p>
        </p:txBody>
      </p:sp>
      <p:sp>
        <p:nvSpPr>
          <p:cNvPr id="161795"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179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82BDA186-B565-4FB8-9D2C-8B41D89187FC}" type="slidenum">
              <a:rPr lang="en-US" altLang="zh-CN" sz="1800" kern="0" smtClean="0">
                <a:solidFill>
                  <a:srgbClr val="898989"/>
                </a:solidFill>
              </a:rPr>
              <a:pPr algn="l" fontAlgn="base">
                <a:spcBef>
                  <a:spcPct val="0"/>
                </a:spcBef>
                <a:spcAft>
                  <a:spcPct val="0"/>
                </a:spcAft>
                <a:defRPr/>
              </a:pPr>
              <a:t>30</a:t>
            </a:fld>
            <a:endParaRPr lang="en-US" altLang="zh-CN" sz="1800" kern="0" dirty="0" smtClean="0">
              <a:solidFill>
                <a:srgbClr val="898989"/>
              </a:solidFill>
            </a:endParaRPr>
          </a:p>
        </p:txBody>
      </p:sp>
      <p:sp>
        <p:nvSpPr>
          <p:cNvPr id="161798" name="TextBox 1"/>
          <p:cNvSpPr txBox="1">
            <a:spLocks noChangeArrowheads="1"/>
          </p:cNvSpPr>
          <p:nvPr/>
        </p:nvSpPr>
        <p:spPr bwMode="auto">
          <a:xfrm>
            <a:off x="838200" y="838200"/>
            <a:ext cx="533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600"/>
              <a:t>可口可乐公司最近的</a:t>
            </a:r>
            <a:r>
              <a:rPr lang="en-US" altLang="zh-CN" sz="1600"/>
              <a:t>10-K </a:t>
            </a:r>
            <a:r>
              <a:rPr lang="zh-CN" altLang="en-US" sz="1600"/>
              <a:t>报告</a:t>
            </a:r>
            <a:endParaRPr lang="en-US" altLang="en-US" sz="1600">
              <a:ea typeface="宋体" pitchFamily="2" charset="-122"/>
            </a:endParaRPr>
          </a:p>
        </p:txBody>
      </p:sp>
      <p:pic>
        <p:nvPicPr>
          <p:cNvPr id="157713" name="Picture 17"/>
          <p:cNvPicPr>
            <a:picLocks noChangeAspect="1" noChangeArrowheads="1"/>
          </p:cNvPicPr>
          <p:nvPr/>
        </p:nvPicPr>
        <p:blipFill>
          <a:blip r:embed="rId2"/>
          <a:srcRect/>
          <a:stretch>
            <a:fillRect/>
          </a:stretch>
        </p:blipFill>
        <p:spPr bwMode="auto">
          <a:xfrm>
            <a:off x="573088" y="1487488"/>
            <a:ext cx="7580312" cy="4467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loud Callout 17"/>
          <p:cNvSpPr/>
          <p:nvPr/>
        </p:nvSpPr>
        <p:spPr>
          <a:xfrm>
            <a:off x="4516438" y="2125663"/>
            <a:ext cx="1358900" cy="552450"/>
          </a:xfrm>
          <a:prstGeom prst="cloudCallout">
            <a:avLst>
              <a:gd name="adj1" fmla="val -62183"/>
              <a:gd name="adj2" fmla="val 4493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9" name="Rectangle 18"/>
          <p:cNvSpPr>
            <a:spLocks noChangeArrowheads="1"/>
          </p:cNvSpPr>
          <p:nvPr/>
        </p:nvSpPr>
        <p:spPr bwMode="auto">
          <a:xfrm>
            <a:off x="4668838" y="2271713"/>
            <a:ext cx="1206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t>输入公司名称</a:t>
            </a:r>
          </a:p>
        </p:txBody>
      </p:sp>
      <p:sp>
        <p:nvSpPr>
          <p:cNvPr id="20" name="Cloud Callout 19"/>
          <p:cNvSpPr/>
          <p:nvPr/>
        </p:nvSpPr>
        <p:spPr>
          <a:xfrm>
            <a:off x="4745038" y="3276600"/>
            <a:ext cx="1130300" cy="554038"/>
          </a:xfrm>
          <a:prstGeom prst="cloudCallout">
            <a:avLst>
              <a:gd name="adj1" fmla="val -62183"/>
              <a:gd name="adj2" fmla="val 4493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1" name="Rectangle 20"/>
          <p:cNvSpPr>
            <a:spLocks noChangeArrowheads="1"/>
          </p:cNvSpPr>
          <p:nvPr/>
        </p:nvSpPr>
        <p:spPr bwMode="auto">
          <a:xfrm>
            <a:off x="4897438" y="3424238"/>
            <a:ext cx="901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t>选择地域</a:t>
            </a:r>
          </a:p>
        </p:txBody>
      </p:sp>
      <p:sp>
        <p:nvSpPr>
          <p:cNvPr id="22" name="Cloud Callout 21"/>
          <p:cNvSpPr/>
          <p:nvPr/>
        </p:nvSpPr>
        <p:spPr>
          <a:xfrm>
            <a:off x="5005388" y="3862388"/>
            <a:ext cx="1060450" cy="554037"/>
          </a:xfrm>
          <a:prstGeom prst="cloudCallout">
            <a:avLst>
              <a:gd name="adj1" fmla="val -71496"/>
              <a:gd name="adj2" fmla="val 22045"/>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3" name="Rectangle 22"/>
          <p:cNvSpPr>
            <a:spLocks noChangeArrowheads="1"/>
          </p:cNvSpPr>
          <p:nvPr/>
        </p:nvSpPr>
        <p:spPr bwMode="auto">
          <a:xfrm>
            <a:off x="5159375" y="401002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t>日期限定</a:t>
            </a:r>
          </a:p>
        </p:txBody>
      </p:sp>
      <p:sp>
        <p:nvSpPr>
          <p:cNvPr id="24" name="Cloud Callout 23"/>
          <p:cNvSpPr/>
          <p:nvPr/>
        </p:nvSpPr>
        <p:spPr>
          <a:xfrm>
            <a:off x="5005388" y="4618038"/>
            <a:ext cx="1087437" cy="552450"/>
          </a:xfrm>
          <a:prstGeom prst="cloudCallout">
            <a:avLst>
              <a:gd name="adj1" fmla="val -63218"/>
              <a:gd name="adj2" fmla="val 2713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5" name="Rectangle 24"/>
          <p:cNvSpPr>
            <a:spLocks noChangeArrowheads="1"/>
          </p:cNvSpPr>
          <p:nvPr/>
        </p:nvSpPr>
        <p:spPr bwMode="auto">
          <a:xfrm>
            <a:off x="5159375" y="4764088"/>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t>选择来源</a:t>
            </a:r>
          </a:p>
        </p:txBody>
      </p:sp>
      <p:sp>
        <p:nvSpPr>
          <p:cNvPr id="2" name="Rounded Rectangle 1"/>
          <p:cNvSpPr/>
          <p:nvPr/>
        </p:nvSpPr>
        <p:spPr>
          <a:xfrm>
            <a:off x="573088" y="4618038"/>
            <a:ext cx="950912" cy="2762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P spid="23" grpId="0"/>
      <p:bldP spid="24"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学科领域</a:t>
            </a:r>
            <a:endParaRPr lang="en-US" sz="2800" dirty="0">
              <a:solidFill>
                <a:srgbClr val="FF0000"/>
              </a:solidFill>
              <a:latin typeface="+mj-ea"/>
              <a:cs typeface="+mn-cs"/>
            </a:endParaRPr>
          </a:p>
        </p:txBody>
      </p:sp>
      <p:sp>
        <p:nvSpPr>
          <p:cNvPr id="162819"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282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5259816D-E237-44B1-A427-E887C9170908}" type="slidenum">
              <a:rPr lang="en-US" altLang="zh-CN" sz="1800" kern="0" smtClean="0">
                <a:solidFill>
                  <a:srgbClr val="898989"/>
                </a:solidFill>
              </a:rPr>
              <a:pPr algn="l" fontAlgn="base">
                <a:spcBef>
                  <a:spcPct val="0"/>
                </a:spcBef>
                <a:spcAft>
                  <a:spcPct val="0"/>
                </a:spcAft>
                <a:defRPr/>
              </a:pPr>
              <a:t>31</a:t>
            </a:fld>
            <a:endParaRPr lang="en-US" altLang="zh-CN" sz="1800" kern="0" dirty="0" smtClean="0">
              <a:solidFill>
                <a:srgbClr val="898989"/>
              </a:solidFill>
            </a:endParaRPr>
          </a:p>
        </p:txBody>
      </p:sp>
      <p:pic>
        <p:nvPicPr>
          <p:cNvPr id="16386" name="Picture 2"/>
          <p:cNvPicPr>
            <a:picLocks noChangeAspect="1" noChangeArrowheads="1"/>
          </p:cNvPicPr>
          <p:nvPr/>
        </p:nvPicPr>
        <p:blipFill>
          <a:blip r:embed="rId2"/>
          <a:srcRect/>
          <a:stretch>
            <a:fillRect/>
          </a:stretch>
        </p:blipFill>
        <p:spPr bwMode="auto">
          <a:xfrm>
            <a:off x="271463" y="1404938"/>
            <a:ext cx="8599487" cy="40481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0" y="2209800"/>
            <a:ext cx="5715000" cy="3540125"/>
          </a:xfrm>
          <a:prstGeom prst="rect">
            <a:avLst/>
          </a:prstGeom>
          <a:solidFill>
            <a:schemeClr val="bg1"/>
          </a:solidFill>
          <a:ln w="19050">
            <a:solidFill>
              <a:schemeClr val="bg1">
                <a:lumMod val="50000"/>
              </a:schemeClr>
            </a:solidFill>
            <a:prstDash val="sysDash"/>
          </a:ln>
          <a:effectLst/>
        </p:spPr>
        <p:txBody>
          <a:bodyPr>
            <a:spAutoFit/>
          </a:bodyPr>
          <a:lstStyle/>
          <a:p>
            <a:pPr fontAlgn="auto">
              <a:spcBef>
                <a:spcPts val="0"/>
              </a:spcBef>
              <a:spcAft>
                <a:spcPts val="0"/>
              </a:spcAft>
              <a:defRPr/>
            </a:pPr>
            <a:r>
              <a:rPr lang="zh-CN" altLang="en-US" sz="1600" b="1" u="sng" dirty="0">
                <a:solidFill>
                  <a:srgbClr val="FF0000"/>
                </a:solidFill>
                <a:latin typeface="宋体"/>
                <a:cs typeface="+mn-cs"/>
              </a:rPr>
              <a:t>会计学科 </a:t>
            </a:r>
            <a:endParaRPr lang="en-US" altLang="zh-CN" sz="1600" b="1" u="sng" dirty="0">
              <a:solidFill>
                <a:srgbClr val="FF0000"/>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财务专业知识、成功案例、行业动态、法律法规</a:t>
            </a:r>
          </a:p>
          <a:p>
            <a:pPr fontAlgn="auto">
              <a:spcBef>
                <a:spcPts val="0"/>
              </a:spcBef>
              <a:spcAft>
                <a:spcPts val="0"/>
              </a:spcAft>
              <a:defRPr/>
            </a:pPr>
            <a:r>
              <a:rPr lang="zh-CN" altLang="en-US" sz="1600" b="1" u="sng" dirty="0">
                <a:solidFill>
                  <a:srgbClr val="FF0000"/>
                </a:solidFill>
                <a:latin typeface="宋体"/>
                <a:cs typeface="+mn-cs"/>
              </a:rPr>
              <a:t>环境研究 </a:t>
            </a:r>
            <a:endParaRPr lang="en-US" altLang="zh-CN" sz="1600" b="1" u="sng" dirty="0">
              <a:solidFill>
                <a:srgbClr val="FF0000"/>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美国环保署报告、环境法评论、环境和环境法方面的新闻简报</a:t>
            </a:r>
          </a:p>
          <a:p>
            <a:pPr fontAlgn="auto">
              <a:spcBef>
                <a:spcPts val="0"/>
              </a:spcBef>
              <a:spcAft>
                <a:spcPts val="0"/>
              </a:spcAft>
              <a:defRPr/>
            </a:pPr>
            <a:r>
              <a:rPr lang="zh-CN" altLang="en-US" sz="1600" b="1" u="sng" dirty="0">
                <a:solidFill>
                  <a:srgbClr val="FF0000"/>
                </a:solidFill>
                <a:latin typeface="宋体"/>
                <a:cs typeface="+mn-cs"/>
              </a:rPr>
              <a:t>健康与医疗 </a:t>
            </a:r>
            <a:endParaRPr lang="en-US" altLang="zh-CN" sz="1600" b="1" u="sng" dirty="0">
              <a:solidFill>
                <a:srgbClr val="FF0000"/>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普及型医学新闻和健康资讯、</a:t>
            </a:r>
            <a:r>
              <a:rPr lang="en-US" altLang="zh-CN" sz="1600" dirty="0">
                <a:solidFill>
                  <a:prstClr val="black"/>
                </a:solidFill>
                <a:latin typeface="宋体"/>
                <a:cs typeface="+mn-cs"/>
              </a:rPr>
              <a:t>《</a:t>
            </a:r>
            <a:r>
              <a:rPr lang="zh-CN" altLang="en-US" sz="1600" dirty="0">
                <a:solidFill>
                  <a:prstClr val="black"/>
                </a:solidFill>
                <a:latin typeface="宋体"/>
                <a:cs typeface="+mn-cs"/>
              </a:rPr>
              <a:t>国立癌症研究所会刊</a:t>
            </a:r>
            <a:r>
              <a:rPr lang="en-US" altLang="zh-CN" sz="1600" dirty="0">
                <a:solidFill>
                  <a:prstClr val="black"/>
                </a:solidFill>
                <a:latin typeface="宋体"/>
                <a:cs typeface="+mn-cs"/>
              </a:rPr>
              <a:t>》</a:t>
            </a:r>
            <a:r>
              <a:rPr lang="zh-CN" altLang="en-US" sz="1600" dirty="0">
                <a:solidFill>
                  <a:prstClr val="black"/>
                </a:solidFill>
                <a:latin typeface="宋体"/>
                <a:cs typeface="+mn-cs"/>
              </a:rPr>
              <a:t>、</a:t>
            </a:r>
            <a:r>
              <a:rPr lang="en-US" altLang="zh-CN" sz="1600" dirty="0">
                <a:solidFill>
                  <a:prstClr val="black"/>
                </a:solidFill>
                <a:latin typeface="宋体"/>
                <a:cs typeface="+mn-cs"/>
              </a:rPr>
              <a:t>《</a:t>
            </a:r>
            <a:r>
              <a:rPr lang="zh-CN" altLang="en-US" sz="1600" dirty="0">
                <a:solidFill>
                  <a:prstClr val="black"/>
                </a:solidFill>
                <a:latin typeface="宋体"/>
                <a:cs typeface="+mn-cs"/>
              </a:rPr>
              <a:t>生物技术新闻观察</a:t>
            </a:r>
            <a:r>
              <a:rPr lang="en-US" altLang="zh-CN" sz="1600" dirty="0">
                <a:solidFill>
                  <a:prstClr val="black"/>
                </a:solidFill>
                <a:latin typeface="宋体"/>
                <a:cs typeface="+mn-cs"/>
              </a:rPr>
              <a:t>》</a:t>
            </a:r>
            <a:r>
              <a:rPr lang="zh-CN" altLang="en-US" sz="1600" dirty="0">
                <a:solidFill>
                  <a:prstClr val="black"/>
                </a:solidFill>
                <a:latin typeface="宋体"/>
                <a:cs typeface="+mn-cs"/>
              </a:rPr>
              <a:t>、医学和健康期 </a:t>
            </a:r>
          </a:p>
          <a:p>
            <a:pPr fontAlgn="auto">
              <a:spcBef>
                <a:spcPts val="0"/>
              </a:spcBef>
              <a:spcAft>
                <a:spcPts val="0"/>
              </a:spcAft>
              <a:defRPr/>
            </a:pPr>
            <a:r>
              <a:rPr lang="zh-CN" altLang="en-US" sz="1600" dirty="0">
                <a:solidFill>
                  <a:prstClr val="black"/>
                </a:solidFill>
                <a:latin typeface="宋体"/>
                <a:cs typeface="+mn-cs"/>
              </a:rPr>
              <a:t>刊的全文检索</a:t>
            </a:r>
          </a:p>
          <a:p>
            <a:pPr fontAlgn="auto">
              <a:spcBef>
                <a:spcPts val="0"/>
              </a:spcBef>
              <a:spcAft>
                <a:spcPts val="0"/>
              </a:spcAft>
              <a:defRPr/>
            </a:pPr>
            <a:r>
              <a:rPr lang="zh-CN" altLang="en-US" sz="1600" b="1" u="sng" dirty="0">
                <a:solidFill>
                  <a:srgbClr val="FF0000"/>
                </a:solidFill>
                <a:latin typeface="宋体"/>
                <a:cs typeface="+mn-cs"/>
              </a:rPr>
              <a:t>政府与政治 </a:t>
            </a:r>
            <a:endParaRPr lang="en-US" altLang="zh-CN" sz="1600" b="1" u="sng" dirty="0">
              <a:solidFill>
                <a:srgbClr val="FF0000"/>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政治或政府性杂志、博客、白宫新闻</a:t>
            </a:r>
          </a:p>
          <a:p>
            <a:pPr fontAlgn="auto">
              <a:spcBef>
                <a:spcPts val="0"/>
              </a:spcBef>
              <a:spcAft>
                <a:spcPts val="0"/>
              </a:spcAft>
              <a:defRPr/>
            </a:pPr>
            <a:r>
              <a:rPr lang="zh-CN" altLang="en-US" sz="1600" b="1" u="sng" dirty="0">
                <a:solidFill>
                  <a:srgbClr val="FF0000"/>
                </a:solidFill>
                <a:latin typeface="宋体"/>
                <a:cs typeface="+mn-cs"/>
              </a:rPr>
              <a:t>人物</a:t>
            </a:r>
            <a:r>
              <a:rPr lang="zh-CN" altLang="en-US" sz="1600" dirty="0">
                <a:solidFill>
                  <a:prstClr val="black"/>
                </a:solidFill>
                <a:latin typeface="宋体"/>
                <a:cs typeface="+mn-cs"/>
              </a:rPr>
              <a:t> </a:t>
            </a:r>
            <a:endParaRPr lang="en-US" altLang="zh-CN" sz="1600" dirty="0">
              <a:solidFill>
                <a:prstClr val="black"/>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名人、政要的传记以及与人物有关的新闻道</a:t>
            </a:r>
          </a:p>
          <a:p>
            <a:pPr fontAlgn="auto">
              <a:spcBef>
                <a:spcPts val="0"/>
              </a:spcBef>
              <a:spcAft>
                <a:spcPts val="0"/>
              </a:spcAft>
              <a:defRPr/>
            </a:pPr>
            <a:r>
              <a:rPr lang="zh-CN" altLang="en-US" sz="1600" b="1" u="sng" dirty="0">
                <a:solidFill>
                  <a:srgbClr val="FF0000"/>
                </a:solidFill>
                <a:latin typeface="宋体"/>
                <a:cs typeface="+mn-cs"/>
              </a:rPr>
              <a:t>消费者信息</a:t>
            </a:r>
            <a:endParaRPr lang="en-US" altLang="zh-CN" sz="1600" b="1" u="sng" dirty="0">
              <a:solidFill>
                <a:srgbClr val="FF0000"/>
              </a:solidFill>
              <a:latin typeface="宋体"/>
              <a:cs typeface="+mn-cs"/>
            </a:endParaRPr>
          </a:p>
          <a:p>
            <a:pPr fontAlgn="auto">
              <a:spcBef>
                <a:spcPts val="0"/>
              </a:spcBef>
              <a:spcAft>
                <a:spcPts val="0"/>
              </a:spcAft>
              <a:defRPr/>
            </a:pPr>
            <a:r>
              <a:rPr lang="zh-CN" altLang="en-US" sz="1600" dirty="0">
                <a:solidFill>
                  <a:prstClr val="black"/>
                </a:solidFill>
                <a:latin typeface="宋体"/>
                <a:cs typeface="+mn-cs"/>
              </a:rPr>
              <a:t>消费资讯、书评、影评、乐评、健康美容</a:t>
            </a:r>
          </a:p>
        </p:txBody>
      </p:sp>
      <p:sp>
        <p:nvSpPr>
          <p:cNvPr id="12" name="Line Callout 2 (Border and Accent Bar) 11"/>
          <p:cNvSpPr/>
          <p:nvPr/>
        </p:nvSpPr>
        <p:spPr>
          <a:xfrm rot="10800000">
            <a:off x="261938" y="3505200"/>
            <a:ext cx="728662" cy="228600"/>
          </a:xfrm>
          <a:prstGeom prst="accentBorderCallout2">
            <a:avLst>
              <a:gd name="adj1" fmla="val 18750"/>
              <a:gd name="adj2" fmla="val -8333"/>
              <a:gd name="adj3" fmla="val 63912"/>
              <a:gd name="adj4" fmla="val -8602"/>
              <a:gd name="adj5" fmla="val 131854"/>
              <a:gd name="adj6" fmla="val -77313"/>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人物</a:t>
            </a:r>
            <a:endParaRPr lang="en-US" sz="2800" dirty="0">
              <a:solidFill>
                <a:srgbClr val="FF0000"/>
              </a:solidFill>
              <a:latin typeface="+mj-ea"/>
              <a:cs typeface="+mn-cs"/>
            </a:endParaRPr>
          </a:p>
        </p:txBody>
      </p:sp>
      <p:sp>
        <p:nvSpPr>
          <p:cNvPr id="163843"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3844"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F9FA3239-F7AC-4E3B-94B3-3F3F077DB022}" type="slidenum">
              <a:rPr lang="en-US" altLang="zh-CN" sz="1800" kern="0" smtClean="0">
                <a:solidFill>
                  <a:srgbClr val="898989"/>
                </a:solidFill>
              </a:rPr>
              <a:pPr algn="l" fontAlgn="base">
                <a:spcBef>
                  <a:spcPct val="0"/>
                </a:spcBef>
                <a:spcAft>
                  <a:spcPct val="0"/>
                </a:spcAft>
                <a:defRPr/>
              </a:pPr>
              <a:t>32</a:t>
            </a:fld>
            <a:endParaRPr lang="en-US" altLang="zh-CN" sz="1800" kern="0" dirty="0" smtClean="0">
              <a:solidFill>
                <a:srgbClr val="898989"/>
              </a:solidFill>
            </a:endParaRPr>
          </a:p>
        </p:txBody>
      </p:sp>
      <p:sp>
        <p:nvSpPr>
          <p:cNvPr id="8" name="TextBox 7"/>
          <p:cNvSpPr txBox="1">
            <a:spLocks noChangeArrowheads="1"/>
          </p:cNvSpPr>
          <p:nvPr/>
        </p:nvSpPr>
        <p:spPr bwMode="auto">
          <a:xfrm>
            <a:off x="428625" y="685800"/>
            <a:ext cx="5638800" cy="338138"/>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600" dirty="0">
                <a:latin typeface="+mn-ea"/>
                <a:cs typeface="+mn-cs"/>
              </a:rPr>
              <a:t>美国总统奥巴马</a:t>
            </a:r>
          </a:p>
        </p:txBody>
      </p:sp>
      <p:pic>
        <p:nvPicPr>
          <p:cNvPr id="159755" name="Picture 11"/>
          <p:cNvPicPr>
            <a:picLocks noChangeAspect="1" noChangeArrowheads="1"/>
          </p:cNvPicPr>
          <p:nvPr/>
        </p:nvPicPr>
        <p:blipFill>
          <a:blip r:embed="rId2"/>
          <a:srcRect/>
          <a:stretch>
            <a:fillRect/>
          </a:stretch>
        </p:blipFill>
        <p:spPr bwMode="auto">
          <a:xfrm>
            <a:off x="152400" y="990600"/>
            <a:ext cx="8685213" cy="39433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a:off x="3994150" y="1524000"/>
            <a:ext cx="1720850" cy="779463"/>
          </a:xfrm>
          <a:prstGeom prst="cloudCallout">
            <a:avLst>
              <a:gd name="adj1" fmla="val -66322"/>
              <a:gd name="adj2" fmla="val 1441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63849" name="Rectangle 13"/>
          <p:cNvSpPr>
            <a:spLocks noChangeArrowheads="1"/>
          </p:cNvSpPr>
          <p:nvPr/>
        </p:nvSpPr>
        <p:spPr bwMode="auto">
          <a:xfrm>
            <a:off x="4148138" y="1671638"/>
            <a:ext cx="1568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t>检索人物信息时，“</a:t>
            </a:r>
            <a:r>
              <a:rPr lang="zh-CN" altLang="en-US" sz="1200" b="1">
                <a:solidFill>
                  <a:srgbClr val="FF0000"/>
                </a:solidFill>
              </a:rPr>
              <a:t>姓</a:t>
            </a:r>
            <a:r>
              <a:rPr lang="zh-CN" altLang="en-US" sz="1200"/>
              <a:t>”必须填写</a:t>
            </a:r>
          </a:p>
        </p:txBody>
      </p:sp>
      <p:sp>
        <p:nvSpPr>
          <p:cNvPr id="10" name="5-Point Star 9"/>
          <p:cNvSpPr/>
          <p:nvPr/>
        </p:nvSpPr>
        <p:spPr>
          <a:xfrm>
            <a:off x="3994150" y="15240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12" name="Rounded Rectangle 11"/>
          <p:cNvSpPr/>
          <p:nvPr/>
        </p:nvSpPr>
        <p:spPr>
          <a:xfrm>
            <a:off x="98425" y="4402138"/>
            <a:ext cx="474663" cy="27622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pic>
        <p:nvPicPr>
          <p:cNvPr id="163852" name="Picture 12"/>
          <p:cNvPicPr>
            <a:picLocks noChangeAspect="1" noChangeArrowheads="1"/>
          </p:cNvPicPr>
          <p:nvPr/>
        </p:nvPicPr>
        <p:blipFill>
          <a:blip r:embed="rId3"/>
          <a:srcRect/>
          <a:stretch>
            <a:fillRect/>
          </a:stretch>
        </p:blipFill>
        <p:spPr bwMode="auto">
          <a:xfrm>
            <a:off x="2305050" y="2997200"/>
            <a:ext cx="6210300" cy="3362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305050" y="5257800"/>
            <a:ext cx="1917700" cy="2286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6" name="5-Point Star 15"/>
          <p:cNvSpPr/>
          <p:nvPr/>
        </p:nvSpPr>
        <p:spPr>
          <a:xfrm>
            <a:off x="4146550" y="50292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资源列表</a:t>
            </a:r>
            <a:endParaRPr lang="en-US" sz="2800" dirty="0">
              <a:solidFill>
                <a:srgbClr val="FF0000"/>
              </a:solidFill>
              <a:latin typeface="+mj-ea"/>
              <a:cs typeface="+mn-cs"/>
            </a:endParaRPr>
          </a:p>
        </p:txBody>
      </p:sp>
      <p:sp>
        <p:nvSpPr>
          <p:cNvPr id="16486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486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468423AE-371A-4747-B8E6-B31A9ED53087}" type="slidenum">
              <a:rPr lang="en-US" altLang="zh-CN" sz="1800" kern="0" smtClean="0">
                <a:solidFill>
                  <a:srgbClr val="898989"/>
                </a:solidFill>
              </a:rPr>
              <a:pPr algn="l" fontAlgn="base">
                <a:spcBef>
                  <a:spcPct val="0"/>
                </a:spcBef>
                <a:spcAft>
                  <a:spcPct val="0"/>
                </a:spcAft>
                <a:defRPr/>
              </a:pPr>
              <a:t>33</a:t>
            </a:fld>
            <a:endParaRPr lang="en-US" altLang="zh-CN" sz="1800" kern="0" dirty="0" smtClean="0">
              <a:solidFill>
                <a:srgbClr val="898989"/>
              </a:solidFill>
            </a:endParaRPr>
          </a:p>
        </p:txBody>
      </p:sp>
      <p:pic>
        <p:nvPicPr>
          <p:cNvPr id="8" name="Picture 2"/>
          <p:cNvPicPr>
            <a:picLocks noChangeAspect="1" noChangeArrowheads="1"/>
          </p:cNvPicPr>
          <p:nvPr/>
        </p:nvPicPr>
        <p:blipFill>
          <a:blip r:embed="rId2"/>
          <a:srcRect/>
          <a:stretch>
            <a:fillRect/>
          </a:stretch>
        </p:blipFill>
        <p:spPr bwMode="auto">
          <a:xfrm>
            <a:off x="381000" y="1428750"/>
            <a:ext cx="8380413" cy="40005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81000" y="3810000"/>
            <a:ext cx="1752600" cy="990600"/>
          </a:xfrm>
          <a:prstGeom prst="roundRect">
            <a:avLst>
              <a:gd name="adj" fmla="val 8146"/>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9" name="Cloud Callout 8"/>
          <p:cNvSpPr/>
          <p:nvPr/>
        </p:nvSpPr>
        <p:spPr>
          <a:xfrm>
            <a:off x="2286000" y="3143250"/>
            <a:ext cx="2057400" cy="1276350"/>
          </a:xfrm>
          <a:prstGeom prst="cloudCallout">
            <a:avLst>
              <a:gd name="adj1" fmla="val -66322"/>
              <a:gd name="adj2" fmla="val 1441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0" name="Rectangle 9"/>
          <p:cNvSpPr>
            <a:spLocks noChangeArrowheads="1"/>
          </p:cNvSpPr>
          <p:nvPr/>
        </p:nvSpPr>
        <p:spPr bwMode="auto">
          <a:xfrm>
            <a:off x="2514600" y="337185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rPr>
              <a:t>想要获得学术大全完整的资源列表，或者需要查找特定资源，请使用资源列表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smtClean="0">
                <a:solidFill>
                  <a:srgbClr val="FF0000"/>
                </a:solidFill>
                <a:latin typeface="黑体" pitchFamily="49" charset="-122"/>
                <a:ea typeface="黑体" pitchFamily="49" charset="-122"/>
              </a:rPr>
              <a:t>资</a:t>
            </a:r>
            <a:r>
              <a:rPr lang="zh-CN" altLang="en-US" sz="2800" b="1" dirty="0">
                <a:solidFill>
                  <a:srgbClr val="FF0000"/>
                </a:solidFill>
                <a:latin typeface="黑体" pitchFamily="49" charset="-122"/>
                <a:ea typeface="黑体" pitchFamily="49" charset="-122"/>
              </a:rPr>
              <a:t>源列</a:t>
            </a:r>
            <a:r>
              <a:rPr lang="zh-CN" altLang="en-US" sz="2800" b="1" dirty="0" smtClean="0">
                <a:solidFill>
                  <a:srgbClr val="FF0000"/>
                </a:solidFill>
                <a:latin typeface="黑体" pitchFamily="49" charset="-122"/>
                <a:ea typeface="黑体" pitchFamily="49" charset="-122"/>
              </a:rPr>
              <a:t>表</a:t>
            </a:r>
            <a:r>
              <a:rPr lang="en-US" altLang="zh-CN" sz="2800" b="1" dirty="0" smtClean="0">
                <a:solidFill>
                  <a:srgbClr val="FF0000"/>
                </a:solidFill>
                <a:latin typeface="黑体" pitchFamily="49" charset="-122"/>
                <a:ea typeface="黑体" pitchFamily="49" charset="-122"/>
              </a:rPr>
              <a:t>——</a:t>
            </a:r>
            <a:r>
              <a:rPr lang="zh-CN" altLang="en-US" sz="2800" b="1" dirty="0" smtClean="0">
                <a:solidFill>
                  <a:srgbClr val="FF0000"/>
                </a:solidFill>
                <a:latin typeface="黑体" pitchFamily="49" charset="-122"/>
                <a:ea typeface="黑体" pitchFamily="49" charset="-122"/>
              </a:rPr>
              <a:t>浏览</a:t>
            </a:r>
            <a:endParaRPr lang="en-US" sz="2800" dirty="0">
              <a:solidFill>
                <a:srgbClr val="FF0000"/>
              </a:solidFill>
              <a:latin typeface="+mj-ea"/>
              <a:cs typeface="+mn-cs"/>
            </a:endParaRPr>
          </a:p>
        </p:txBody>
      </p:sp>
      <p:sp>
        <p:nvSpPr>
          <p:cNvPr id="165891"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5892"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41FBF2FF-2FAA-441A-AFD4-89F949735BE3}" type="slidenum">
              <a:rPr lang="en-US" altLang="zh-CN" sz="1800" kern="0" smtClean="0">
                <a:solidFill>
                  <a:srgbClr val="898989"/>
                </a:solidFill>
              </a:rPr>
              <a:pPr algn="l" fontAlgn="base">
                <a:spcBef>
                  <a:spcPct val="0"/>
                </a:spcBef>
                <a:spcAft>
                  <a:spcPct val="0"/>
                </a:spcAft>
                <a:defRPr/>
              </a:pPr>
              <a:t>34</a:t>
            </a:fld>
            <a:endParaRPr lang="en-US" altLang="zh-CN" sz="1800" kern="0" dirty="0" smtClean="0">
              <a:solidFill>
                <a:srgbClr val="898989"/>
              </a:solidFill>
            </a:endParaRPr>
          </a:p>
        </p:txBody>
      </p:sp>
      <p:sp>
        <p:nvSpPr>
          <p:cNvPr id="8" name="Rectangle 1"/>
          <p:cNvSpPr>
            <a:spLocks noChangeArrowheads="1"/>
          </p:cNvSpPr>
          <p:nvPr/>
        </p:nvSpPr>
        <p:spPr bwMode="auto">
          <a:xfrm>
            <a:off x="671513" y="785813"/>
            <a:ext cx="8472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600" b="1" dirty="0">
                <a:solidFill>
                  <a:srgbClr val="FF0000"/>
                </a:solidFill>
                <a:latin typeface="+mn-ea"/>
                <a:cs typeface="+mn-cs"/>
              </a:rPr>
              <a:t>浏览</a:t>
            </a:r>
            <a:r>
              <a:rPr lang="zh-CN" altLang="en-US" sz="1600" dirty="0">
                <a:latin typeface="+mn-ea"/>
                <a:cs typeface="+mn-cs"/>
              </a:rPr>
              <a:t>功能可以帮助我们了解学术大全对某类资源收录情况</a:t>
            </a:r>
            <a:endParaRPr lang="en-US" altLang="zh-CN" sz="1600" dirty="0">
              <a:latin typeface="+mn-ea"/>
              <a:cs typeface="+mn-cs"/>
            </a:endParaRPr>
          </a:p>
        </p:txBody>
      </p:sp>
      <p:sp>
        <p:nvSpPr>
          <p:cNvPr id="165895" name="Rectangle 1"/>
          <p:cNvSpPr>
            <a:spLocks noChangeArrowheads="1"/>
          </p:cNvSpPr>
          <p:nvPr/>
        </p:nvSpPr>
        <p:spPr bwMode="auto">
          <a:xfrm>
            <a:off x="6642100" y="2286000"/>
            <a:ext cx="2349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zh-CN" sz="1600">
                <a:solidFill>
                  <a:srgbClr val="000000"/>
                </a:solidFill>
              </a:rPr>
              <a:t>e.g. </a:t>
            </a:r>
            <a:r>
              <a:rPr lang="zh-CN" altLang="en-US" sz="1600">
                <a:solidFill>
                  <a:srgbClr val="000000"/>
                </a:solidFill>
              </a:rPr>
              <a:t>查看</a:t>
            </a:r>
            <a:r>
              <a:rPr lang="en-US" altLang="en-US" sz="1600">
                <a:solidFill>
                  <a:srgbClr val="000000"/>
                </a:solidFill>
                <a:ea typeface="宋体" pitchFamily="2" charset="-122"/>
              </a:rPr>
              <a:t>LexisNexis Academic</a:t>
            </a:r>
            <a:r>
              <a:rPr lang="zh-CN" altLang="en-US" sz="1600">
                <a:solidFill>
                  <a:srgbClr val="000000"/>
                </a:solidFill>
              </a:rPr>
              <a:t>对</a:t>
            </a:r>
            <a:r>
              <a:rPr lang="zh-CN" altLang="en-US" sz="1600" b="1">
                <a:solidFill>
                  <a:srgbClr val="FF0000"/>
                </a:solidFill>
              </a:rPr>
              <a:t>非洲报纸</a:t>
            </a:r>
            <a:r>
              <a:rPr lang="zh-CN" altLang="en-US" sz="1600">
                <a:solidFill>
                  <a:srgbClr val="000000"/>
                </a:solidFill>
              </a:rPr>
              <a:t>的收录情况</a:t>
            </a:r>
            <a:endParaRPr lang="en-US" altLang="en-US" sz="1600">
              <a:solidFill>
                <a:srgbClr val="000000"/>
              </a:solidFill>
              <a:ea typeface="宋体" pitchFamily="2" charset="-122"/>
            </a:endParaRPr>
          </a:p>
        </p:txBody>
      </p:sp>
      <p:pic>
        <p:nvPicPr>
          <p:cNvPr id="22" name="Picture 18"/>
          <p:cNvPicPr>
            <a:picLocks noChangeAspect="1" noChangeArrowheads="1"/>
          </p:cNvPicPr>
          <p:nvPr/>
        </p:nvPicPr>
        <p:blipFill>
          <a:blip r:embed="rId3"/>
          <a:srcRect/>
          <a:stretch>
            <a:fillRect/>
          </a:stretch>
        </p:blipFill>
        <p:spPr bwMode="auto">
          <a:xfrm>
            <a:off x="241300" y="1331913"/>
            <a:ext cx="6229350" cy="29337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9"/>
          <p:cNvPicPr>
            <a:picLocks noChangeAspect="1" noChangeArrowheads="1"/>
          </p:cNvPicPr>
          <p:nvPr/>
        </p:nvPicPr>
        <p:blipFill>
          <a:blip r:embed="rId4"/>
          <a:srcRect/>
          <a:stretch>
            <a:fillRect/>
          </a:stretch>
        </p:blipFill>
        <p:spPr bwMode="auto">
          <a:xfrm>
            <a:off x="293688" y="4213225"/>
            <a:ext cx="5934075" cy="11144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0"/>
          <p:cNvPicPr>
            <a:picLocks noChangeAspect="1" noChangeArrowheads="1"/>
          </p:cNvPicPr>
          <p:nvPr/>
        </p:nvPicPr>
        <p:blipFill>
          <a:blip r:embed="rId5"/>
          <a:srcRect/>
          <a:stretch>
            <a:fillRect/>
          </a:stretch>
        </p:blipFill>
        <p:spPr bwMode="auto">
          <a:xfrm>
            <a:off x="3208338" y="5267325"/>
            <a:ext cx="5924550" cy="15875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loud Callout 24"/>
          <p:cNvSpPr/>
          <p:nvPr/>
        </p:nvSpPr>
        <p:spPr>
          <a:xfrm>
            <a:off x="5380038" y="1125538"/>
            <a:ext cx="2154237" cy="939800"/>
          </a:xfrm>
          <a:prstGeom prst="cloudCallout">
            <a:avLst>
              <a:gd name="adj1" fmla="val -66322"/>
              <a:gd name="adj2" fmla="val 1441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6" name="TextBox 13"/>
          <p:cNvSpPr txBox="1">
            <a:spLocks noChangeArrowheads="1"/>
          </p:cNvSpPr>
          <p:nvPr/>
        </p:nvSpPr>
        <p:spPr bwMode="auto">
          <a:xfrm>
            <a:off x="5559425" y="1233488"/>
            <a:ext cx="1900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可以按照出版物类型、新闻商业主题、学科门类和法律部门分类浏览资源</a:t>
            </a:r>
          </a:p>
        </p:txBody>
      </p:sp>
      <p:sp>
        <p:nvSpPr>
          <p:cNvPr id="27" name="Cloud Callout 26"/>
          <p:cNvSpPr/>
          <p:nvPr/>
        </p:nvSpPr>
        <p:spPr>
          <a:xfrm>
            <a:off x="2895600" y="2016125"/>
            <a:ext cx="1722438" cy="779463"/>
          </a:xfrm>
          <a:prstGeom prst="cloudCallout">
            <a:avLst>
              <a:gd name="adj1" fmla="val -64688"/>
              <a:gd name="adj2" fmla="val -43288"/>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8" name="Rectangle 12"/>
          <p:cNvSpPr>
            <a:spLocks noChangeArrowheads="1"/>
          </p:cNvSpPr>
          <p:nvPr/>
        </p:nvSpPr>
        <p:spPr bwMode="auto">
          <a:xfrm>
            <a:off x="3117850" y="2174875"/>
            <a:ext cx="138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通过限定国家和主题进行过滤</a:t>
            </a:r>
          </a:p>
        </p:txBody>
      </p:sp>
      <p:sp>
        <p:nvSpPr>
          <p:cNvPr id="29" name="Rounded Rectangle 28"/>
          <p:cNvSpPr/>
          <p:nvPr/>
        </p:nvSpPr>
        <p:spPr>
          <a:xfrm>
            <a:off x="4265613" y="3833813"/>
            <a:ext cx="685800" cy="2286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cxnSp>
        <p:nvCxnSpPr>
          <p:cNvPr id="30" name="Straight Arrow Connector 29"/>
          <p:cNvCxnSpPr/>
          <p:nvPr/>
        </p:nvCxnSpPr>
        <p:spPr>
          <a:xfrm>
            <a:off x="4537075" y="4062413"/>
            <a:ext cx="0" cy="5953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4284663" y="4535488"/>
            <a:ext cx="973137" cy="24288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cxnSp>
        <p:nvCxnSpPr>
          <p:cNvPr id="32" name="Straight Arrow Connector 31"/>
          <p:cNvCxnSpPr/>
          <p:nvPr/>
        </p:nvCxnSpPr>
        <p:spPr>
          <a:xfrm>
            <a:off x="4627563" y="4770438"/>
            <a:ext cx="0" cy="8397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Cloud Callout 32"/>
          <p:cNvSpPr/>
          <p:nvPr/>
        </p:nvSpPr>
        <p:spPr>
          <a:xfrm>
            <a:off x="5257800" y="3433763"/>
            <a:ext cx="1720850" cy="779462"/>
          </a:xfrm>
          <a:prstGeom prst="cloudCallout">
            <a:avLst>
              <a:gd name="adj1" fmla="val -66322"/>
              <a:gd name="adj2" fmla="val 1441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34" name="TextBox 14"/>
          <p:cNvSpPr txBox="1">
            <a:spLocks noChangeArrowheads="1"/>
          </p:cNvSpPr>
          <p:nvPr/>
        </p:nvSpPr>
        <p:spPr bwMode="auto">
          <a:xfrm>
            <a:off x="5454650" y="3500438"/>
            <a:ext cx="145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类型资源下的信息分类列表</a:t>
            </a:r>
            <a:r>
              <a:rPr lang="en-US" altLang="zh-CN" sz="1200">
                <a:latin typeface="黑体" pitchFamily="49" charset="-122"/>
                <a:ea typeface="黑体" pitchFamily="49" charset="-122"/>
                <a:cs typeface="楷体_GB2312"/>
              </a:rPr>
              <a:t>,</a:t>
            </a:r>
            <a:r>
              <a:rPr lang="zh-CN" altLang="en-US" sz="1200">
                <a:latin typeface="黑体" pitchFamily="49" charset="-122"/>
                <a:ea typeface="黑体" pitchFamily="49" charset="-122"/>
                <a:cs typeface="楷体_GB2312"/>
              </a:rPr>
              <a:t>可点开文件夹逐级查看</a:t>
            </a:r>
          </a:p>
        </p:txBody>
      </p:sp>
      <p:sp>
        <p:nvSpPr>
          <p:cNvPr id="35" name="5-Point Star 34"/>
          <p:cNvSpPr/>
          <p:nvPr/>
        </p:nvSpPr>
        <p:spPr>
          <a:xfrm>
            <a:off x="7702550" y="280987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1" grpId="0" animBg="1"/>
      <p:bldP spid="33" grpId="0" animBg="1"/>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资源列表</a:t>
            </a:r>
            <a:r>
              <a:rPr lang="en-US" altLang="zh-CN" sz="2800" b="1" dirty="0" smtClean="0">
                <a:solidFill>
                  <a:srgbClr val="FF0000"/>
                </a:solidFill>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查</a:t>
            </a:r>
            <a:r>
              <a:rPr lang="zh-CN" altLang="en-US" sz="2800" b="1" dirty="0" smtClean="0">
                <a:solidFill>
                  <a:srgbClr val="FF0000"/>
                </a:solidFill>
                <a:latin typeface="黑体" pitchFamily="49" charset="-122"/>
                <a:ea typeface="黑体" pitchFamily="49" charset="-122"/>
              </a:rPr>
              <a:t>找资源</a:t>
            </a:r>
            <a:endParaRPr lang="en-US" sz="2800" dirty="0">
              <a:solidFill>
                <a:srgbClr val="FF0000"/>
              </a:solidFill>
              <a:latin typeface="+mj-ea"/>
              <a:cs typeface="+mn-cs"/>
            </a:endParaRPr>
          </a:p>
        </p:txBody>
      </p:sp>
      <p:sp>
        <p:nvSpPr>
          <p:cNvPr id="166915"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691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5BE7DCAA-3D1B-4C5A-8FE3-77350CFB2D9E}" type="slidenum">
              <a:rPr lang="en-US" altLang="zh-CN" sz="1800" kern="0" smtClean="0">
                <a:solidFill>
                  <a:srgbClr val="898989"/>
                </a:solidFill>
              </a:rPr>
              <a:pPr algn="l" fontAlgn="base">
                <a:spcBef>
                  <a:spcPct val="0"/>
                </a:spcBef>
                <a:spcAft>
                  <a:spcPct val="0"/>
                </a:spcAft>
                <a:defRPr/>
              </a:pPr>
              <a:t>35</a:t>
            </a:fld>
            <a:endParaRPr lang="en-US" altLang="zh-CN" sz="1800" kern="0" dirty="0" smtClean="0">
              <a:solidFill>
                <a:srgbClr val="898989"/>
              </a:solidFill>
            </a:endParaRPr>
          </a:p>
        </p:txBody>
      </p:sp>
      <p:sp>
        <p:nvSpPr>
          <p:cNvPr id="166918" name="Rectangle 1"/>
          <p:cNvSpPr>
            <a:spLocks noChangeArrowheads="1"/>
          </p:cNvSpPr>
          <p:nvPr/>
        </p:nvSpPr>
        <p:spPr bwMode="auto">
          <a:xfrm>
            <a:off x="609600" y="838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600">
                <a:solidFill>
                  <a:srgbClr val="FF0000"/>
                </a:solidFill>
              </a:rPr>
              <a:t>查找资源</a:t>
            </a:r>
            <a:r>
              <a:rPr lang="zh-CN" altLang="en-US" sz="1600"/>
              <a:t>主要用于判断数据库有没有收录特定资源，</a:t>
            </a:r>
            <a:r>
              <a:rPr lang="en-US" altLang="zh-CN" sz="1600"/>
              <a:t>e.g. LexisNexis Academic</a:t>
            </a:r>
            <a:r>
              <a:rPr lang="zh-CN" altLang="en-US" sz="1600"/>
              <a:t>有没有收录</a:t>
            </a:r>
            <a:r>
              <a:rPr lang="en-US" altLang="zh-CN" sz="1600"/>
              <a:t>China Daily </a:t>
            </a:r>
            <a:r>
              <a:rPr lang="zh-CN" altLang="en-US" sz="1600"/>
              <a:t>香港版（</a:t>
            </a:r>
            <a:r>
              <a:rPr lang="en-US" altLang="zh-CN" sz="1600"/>
              <a:t>China Daily Hong Kong Edition</a:t>
            </a:r>
            <a:r>
              <a:rPr lang="zh-CN" altLang="en-US" sz="1600"/>
              <a:t>）</a:t>
            </a:r>
            <a:endParaRPr lang="en-US" altLang="en-US" sz="1600">
              <a:ea typeface="宋体" pitchFamily="2" charset="-122"/>
            </a:endParaRPr>
          </a:p>
        </p:txBody>
      </p:sp>
      <p:pic>
        <p:nvPicPr>
          <p:cNvPr id="138259" name="Picture 19"/>
          <p:cNvPicPr>
            <a:picLocks noChangeAspect="1" noChangeArrowheads="1"/>
          </p:cNvPicPr>
          <p:nvPr/>
        </p:nvPicPr>
        <p:blipFill>
          <a:blip r:embed="rId2"/>
          <a:srcRect/>
          <a:stretch>
            <a:fillRect/>
          </a:stretch>
        </p:blipFill>
        <p:spPr bwMode="auto">
          <a:xfrm>
            <a:off x="3200400" y="1400175"/>
            <a:ext cx="5505450" cy="3324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loud Callout 20"/>
          <p:cNvSpPr/>
          <p:nvPr/>
        </p:nvSpPr>
        <p:spPr>
          <a:xfrm>
            <a:off x="7523163" y="2457450"/>
            <a:ext cx="1563687" cy="500063"/>
          </a:xfrm>
          <a:prstGeom prst="cloudCallout">
            <a:avLst>
              <a:gd name="adj1" fmla="val -57042"/>
              <a:gd name="adj2" fmla="val -4639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2" name="Rectangle 12"/>
          <p:cNvSpPr>
            <a:spLocks noChangeArrowheads="1"/>
          </p:cNvSpPr>
          <p:nvPr/>
        </p:nvSpPr>
        <p:spPr bwMode="auto">
          <a:xfrm>
            <a:off x="7635875" y="2543175"/>
            <a:ext cx="177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点击</a:t>
            </a:r>
            <a:r>
              <a:rPr lang="en-US" altLang="zh-CN" sz="1200">
                <a:latin typeface="Arial" pitchFamily="34" charset="0"/>
                <a:ea typeface="黑体" pitchFamily="49" charset="-122"/>
                <a:cs typeface="楷体_GB2312"/>
              </a:rPr>
              <a:t>Find Sources</a:t>
            </a:r>
            <a:endParaRPr lang="zh-CN" altLang="en-US" sz="1200">
              <a:latin typeface="Arial" pitchFamily="34" charset="0"/>
              <a:ea typeface="黑体" pitchFamily="49" charset="-122"/>
              <a:cs typeface="楷体_GB2312"/>
            </a:endParaRPr>
          </a:p>
        </p:txBody>
      </p:sp>
      <p:sp>
        <p:nvSpPr>
          <p:cNvPr id="23" name="Cloud Callout 22"/>
          <p:cNvSpPr/>
          <p:nvPr/>
        </p:nvSpPr>
        <p:spPr>
          <a:xfrm>
            <a:off x="5729288" y="1836738"/>
            <a:ext cx="1268412" cy="620712"/>
          </a:xfrm>
          <a:prstGeom prst="cloudCallout">
            <a:avLst>
              <a:gd name="adj1" fmla="val -62587"/>
              <a:gd name="adj2" fmla="val 23844"/>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4" name="Rectangle 12"/>
          <p:cNvSpPr>
            <a:spLocks noChangeArrowheads="1"/>
          </p:cNvSpPr>
          <p:nvPr/>
        </p:nvSpPr>
        <p:spPr bwMode="auto">
          <a:xfrm>
            <a:off x="5849938" y="1990725"/>
            <a:ext cx="123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输入期刊名称</a:t>
            </a:r>
          </a:p>
        </p:txBody>
      </p:sp>
      <p:sp>
        <p:nvSpPr>
          <p:cNvPr id="25" name="Cloud Callout 24"/>
          <p:cNvSpPr/>
          <p:nvPr/>
        </p:nvSpPr>
        <p:spPr>
          <a:xfrm>
            <a:off x="5694363" y="4103688"/>
            <a:ext cx="1539875" cy="825500"/>
          </a:xfrm>
          <a:prstGeom prst="cloudCallout">
            <a:avLst>
              <a:gd name="adj1" fmla="val -69697"/>
              <a:gd name="adj2" fmla="val -22072"/>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26" name="Rectangle 25"/>
          <p:cNvSpPr>
            <a:spLocks noChangeArrowheads="1"/>
          </p:cNvSpPr>
          <p:nvPr/>
        </p:nvSpPr>
        <p:spPr bwMode="auto">
          <a:xfrm>
            <a:off x="5878513" y="4183063"/>
            <a:ext cx="126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期刊出现在结果列表中，证明有收录</a:t>
            </a:r>
          </a:p>
        </p:txBody>
      </p:sp>
      <p:sp>
        <p:nvSpPr>
          <p:cNvPr id="27" name="Oval 26"/>
          <p:cNvSpPr/>
          <p:nvPr/>
        </p:nvSpPr>
        <p:spPr>
          <a:xfrm>
            <a:off x="3440113" y="4183063"/>
            <a:ext cx="381000" cy="32385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pic>
        <p:nvPicPr>
          <p:cNvPr id="138260" name="Picture 20"/>
          <p:cNvPicPr>
            <a:picLocks noChangeAspect="1" noChangeArrowheads="1"/>
          </p:cNvPicPr>
          <p:nvPr/>
        </p:nvPicPr>
        <p:blipFill>
          <a:blip r:embed="rId3"/>
          <a:srcRect/>
          <a:stretch>
            <a:fillRect/>
          </a:stretch>
        </p:blipFill>
        <p:spPr bwMode="auto">
          <a:xfrm>
            <a:off x="11113" y="3551238"/>
            <a:ext cx="3359150" cy="3352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loud Callout 28"/>
          <p:cNvSpPr/>
          <p:nvPr/>
        </p:nvSpPr>
        <p:spPr>
          <a:xfrm>
            <a:off x="3614738" y="4525963"/>
            <a:ext cx="1539875" cy="823912"/>
          </a:xfrm>
          <a:prstGeom prst="cloudCallout">
            <a:avLst>
              <a:gd name="adj1" fmla="val -40472"/>
              <a:gd name="adj2" fmla="val -63189"/>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30" name="Rectangle 29"/>
          <p:cNvSpPr>
            <a:spLocks noChangeArrowheads="1"/>
          </p:cNvSpPr>
          <p:nvPr/>
        </p:nvSpPr>
        <p:spPr bwMode="auto">
          <a:xfrm>
            <a:off x="3798888" y="4605338"/>
            <a:ext cx="126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latin typeface="黑体" pitchFamily="49" charset="-122"/>
                <a:ea typeface="黑体" pitchFamily="49" charset="-122"/>
                <a:cs typeface="楷体_GB2312"/>
              </a:rPr>
              <a:t>点击资源前的“</a:t>
            </a:r>
            <a:r>
              <a:rPr lang="en-US" altLang="zh-CN" sz="1200">
                <a:latin typeface="黑体" pitchFamily="49" charset="-122"/>
                <a:ea typeface="黑体" pitchFamily="49" charset="-122"/>
                <a:cs typeface="楷体_GB2312"/>
              </a:rPr>
              <a:t>i</a:t>
            </a:r>
            <a:r>
              <a:rPr lang="zh-CN" altLang="en-US" sz="1200">
                <a:latin typeface="黑体" pitchFamily="49" charset="-122"/>
                <a:ea typeface="黑体" pitchFamily="49" charset="-122"/>
                <a:cs typeface="楷体_GB2312"/>
              </a:rPr>
              <a:t>”图标，查看期刊的</a:t>
            </a:r>
            <a:r>
              <a:rPr lang="zh-CN" altLang="en-US" sz="1200" b="1">
                <a:solidFill>
                  <a:srgbClr val="FF0000"/>
                </a:solidFill>
                <a:latin typeface="黑体" pitchFamily="49" charset="-122"/>
                <a:ea typeface="黑体" pitchFamily="49" charset="-122"/>
                <a:cs typeface="楷体_GB2312"/>
              </a:rPr>
              <a:t>回溯期</a:t>
            </a:r>
          </a:p>
        </p:txBody>
      </p:sp>
      <p:cxnSp>
        <p:nvCxnSpPr>
          <p:cNvPr id="31" name="Straight Arrow Connector 30"/>
          <p:cNvCxnSpPr/>
          <p:nvPr/>
        </p:nvCxnSpPr>
        <p:spPr>
          <a:xfrm flipH="1">
            <a:off x="2514600" y="4344988"/>
            <a:ext cx="92551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1113" y="4103688"/>
            <a:ext cx="2503487" cy="2413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28" name="5-Point Star 27"/>
          <p:cNvSpPr/>
          <p:nvPr/>
        </p:nvSpPr>
        <p:spPr>
          <a:xfrm>
            <a:off x="381000" y="8509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32" name="5-Point Star 31"/>
          <p:cNvSpPr/>
          <p:nvPr/>
        </p:nvSpPr>
        <p:spPr>
          <a:xfrm>
            <a:off x="2727325" y="4068763"/>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8260"/>
                                        </p:tgtEl>
                                        <p:attrNameLst>
                                          <p:attrName>style.visibility</p:attrName>
                                        </p:attrNameLst>
                                      </p:cBhvr>
                                      <p:to>
                                        <p:strVal val="visible"/>
                                      </p:to>
                                    </p:set>
                                    <p:animEffect transition="in" filter="fade">
                                      <p:cBhvr>
                                        <p:cTn id="47" dur="500"/>
                                        <p:tgtEl>
                                          <p:spTgt spid="1382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6" grpId="0"/>
      <p:bldP spid="27" grpId="0" animBg="1"/>
      <p:bldP spid="29" grpId="0" animBg="1"/>
      <p:bldP spid="30" grpId="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rPr>
              <a:t>帮助说明</a:t>
            </a:r>
            <a:endParaRPr lang="en-US" sz="2800" dirty="0">
              <a:solidFill>
                <a:srgbClr val="FF0000"/>
              </a:solidFill>
              <a:latin typeface="+mj-ea"/>
              <a:cs typeface="+mn-cs"/>
            </a:endParaRPr>
          </a:p>
        </p:txBody>
      </p:sp>
      <p:sp>
        <p:nvSpPr>
          <p:cNvPr id="167939"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794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3D56DCA0-3F19-4B8A-842E-11BD536A406D}" type="slidenum">
              <a:rPr lang="en-US" altLang="zh-CN" sz="1800" kern="0" smtClean="0">
                <a:solidFill>
                  <a:srgbClr val="898989"/>
                </a:solidFill>
              </a:rPr>
              <a:pPr algn="l" fontAlgn="base">
                <a:spcBef>
                  <a:spcPct val="0"/>
                </a:spcBef>
                <a:spcAft>
                  <a:spcPct val="0"/>
                </a:spcAft>
                <a:defRPr/>
              </a:pPr>
              <a:t>36</a:t>
            </a:fld>
            <a:endParaRPr lang="en-US" altLang="zh-CN" sz="1800" kern="0" dirty="0" smtClean="0">
              <a:solidFill>
                <a:srgbClr val="898989"/>
              </a:solidFill>
            </a:endParaRPr>
          </a:p>
        </p:txBody>
      </p:sp>
      <p:pic>
        <p:nvPicPr>
          <p:cNvPr id="17410" name="Picture 2"/>
          <p:cNvPicPr>
            <a:picLocks noChangeAspect="1" noChangeArrowheads="1"/>
          </p:cNvPicPr>
          <p:nvPr/>
        </p:nvPicPr>
        <p:blipFill>
          <a:blip r:embed="rId2"/>
          <a:srcRect/>
          <a:stretch>
            <a:fillRect/>
          </a:stretch>
        </p:blipFill>
        <p:spPr bwMode="auto">
          <a:xfrm>
            <a:off x="52388" y="1676400"/>
            <a:ext cx="9037637" cy="3505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7943" name="TextBox 1"/>
          <p:cNvSpPr txBox="1">
            <a:spLocks noChangeArrowheads="1"/>
          </p:cNvSpPr>
          <p:nvPr/>
        </p:nvSpPr>
        <p:spPr bwMode="auto">
          <a:xfrm>
            <a:off x="381000" y="914400"/>
            <a:ext cx="8709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600"/>
              <a:t>在</a:t>
            </a:r>
            <a:r>
              <a:rPr lang="en-US" altLang="zh-CN" sz="1600"/>
              <a:t>LexisNexis Academic</a:t>
            </a:r>
            <a:r>
              <a:rPr lang="zh-CN" altLang="en-US" sz="1600"/>
              <a:t>的页面上，我们可以通过点击一系列文字或图标获得帮助提示</a:t>
            </a:r>
            <a:endParaRPr lang="en-US" altLang="en-US" sz="1600">
              <a:ea typeface="宋体" pitchFamily="2" charset="-122"/>
            </a:endParaRPr>
          </a:p>
        </p:txBody>
      </p:sp>
      <p:sp>
        <p:nvSpPr>
          <p:cNvPr id="8" name="Oval 7"/>
          <p:cNvSpPr/>
          <p:nvPr/>
        </p:nvSpPr>
        <p:spPr>
          <a:xfrm>
            <a:off x="8153400" y="3276600"/>
            <a:ext cx="228600" cy="22860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9" name="Rounded Rectangle 8"/>
          <p:cNvSpPr/>
          <p:nvPr/>
        </p:nvSpPr>
        <p:spPr>
          <a:xfrm>
            <a:off x="8267700" y="1676400"/>
            <a:ext cx="419100" cy="30480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1" name="5-Point Star 10"/>
          <p:cNvSpPr/>
          <p:nvPr/>
        </p:nvSpPr>
        <p:spPr>
          <a:xfrm>
            <a:off x="7924800" y="17145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12" name="5-Point Star 11"/>
          <p:cNvSpPr/>
          <p:nvPr/>
        </p:nvSpPr>
        <p:spPr>
          <a:xfrm>
            <a:off x="8458200" y="32004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2" name="TextBox 1"/>
          <p:cNvSpPr txBox="1"/>
          <p:nvPr/>
        </p:nvSpPr>
        <p:spPr>
          <a:xfrm>
            <a:off x="1219200" y="3968750"/>
            <a:ext cx="1219200" cy="523875"/>
          </a:xfrm>
          <a:prstGeom prst="rect">
            <a:avLst/>
          </a:prstGeom>
          <a:solidFill>
            <a:schemeClr val="bg1"/>
          </a:solidFill>
          <a:ln w="19050">
            <a:solidFill>
              <a:schemeClr val="bg2">
                <a:lumMod val="50000"/>
              </a:schemeClr>
            </a:solidFill>
            <a:prstDash val="sysDash"/>
          </a:ln>
          <a:effectLst/>
        </p:spPr>
        <p:txBody>
          <a:bodyPr>
            <a:spAutoFit/>
          </a:bodyPr>
          <a:lstStyle/>
          <a:p>
            <a:pPr>
              <a:defRPr/>
            </a:pPr>
            <a:r>
              <a:rPr lang="zh-CN" altLang="en-US" sz="1400" dirty="0"/>
              <a:t>帮助视频及文字指南</a:t>
            </a:r>
            <a:endParaRPr lang="en-US" sz="1400" dirty="0"/>
          </a:p>
        </p:txBody>
      </p:sp>
      <p:sp>
        <p:nvSpPr>
          <p:cNvPr id="15" name="Line Callout 2 (Border and Accent Bar) 14"/>
          <p:cNvSpPr/>
          <p:nvPr/>
        </p:nvSpPr>
        <p:spPr>
          <a:xfrm rot="10800000">
            <a:off x="61913" y="4343400"/>
            <a:ext cx="728662" cy="228600"/>
          </a:xfrm>
          <a:prstGeom prst="accentBorderCallout2">
            <a:avLst>
              <a:gd name="adj1" fmla="val 18750"/>
              <a:gd name="adj2" fmla="val -8333"/>
              <a:gd name="adj3" fmla="val 63912"/>
              <a:gd name="adj4" fmla="val -8602"/>
              <a:gd name="adj5" fmla="val 131854"/>
              <a:gd name="adj6" fmla="val -65169"/>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
        <p:nvSpPr>
          <p:cNvPr id="16" name="5-Point Star 15"/>
          <p:cNvSpPr/>
          <p:nvPr/>
        </p:nvSpPr>
        <p:spPr>
          <a:xfrm>
            <a:off x="2057400" y="4205288"/>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8963"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B4E0F646-D50E-46C0-AC6E-492F7EDDEADC}" type="slidenum">
              <a:rPr lang="en-US" altLang="zh-CN" sz="1800" kern="0" smtClean="0">
                <a:solidFill>
                  <a:srgbClr val="898989"/>
                </a:solidFill>
              </a:rPr>
              <a:pPr algn="l" fontAlgn="base">
                <a:spcBef>
                  <a:spcPct val="0"/>
                </a:spcBef>
                <a:spcAft>
                  <a:spcPct val="0"/>
                </a:spcAft>
                <a:defRPr/>
              </a:pPr>
              <a:t>37</a:t>
            </a:fld>
            <a:endParaRPr lang="en-US" altLang="zh-CN" sz="1800" kern="0" dirty="0" smtClean="0">
              <a:solidFill>
                <a:srgbClr val="898989"/>
              </a:solidFill>
            </a:endParaRPr>
          </a:p>
        </p:txBody>
      </p:sp>
      <p:pic>
        <p:nvPicPr>
          <p:cNvPr id="168965" name="Picture 5" descr="ThankYou_Graphic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48783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7376DAAE-428D-4A84-9FE8-FE644B3E2B7D}" type="slidenum">
              <a:rPr lang="en-US" altLang="zh-CN" sz="1800" kern="0" smtClean="0">
                <a:solidFill>
                  <a:srgbClr val="898989"/>
                </a:solidFill>
              </a:rPr>
              <a:pPr algn="l" fontAlgn="base">
                <a:spcBef>
                  <a:spcPct val="0"/>
                </a:spcBef>
                <a:spcAft>
                  <a:spcPct val="0"/>
                </a:spcAft>
                <a:defRPr/>
              </a:pPr>
              <a:t>4</a:t>
            </a:fld>
            <a:endParaRPr lang="en-US" altLang="zh-CN" sz="1800" kern="0" dirty="0" smtClean="0">
              <a:solidFill>
                <a:srgbClr val="898989"/>
              </a:solidFill>
            </a:endParaRPr>
          </a:p>
        </p:txBody>
      </p:sp>
      <p:sp>
        <p:nvSpPr>
          <p:cNvPr id="135172"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135173" name="Rectangle 273"/>
          <p:cNvSpPr txBox="1">
            <a:spLocks noChangeArrowheads="1"/>
          </p:cNvSpPr>
          <p:nvPr/>
        </p:nvSpPr>
        <p:spPr bwMode="auto">
          <a:xfrm>
            <a:off x="2074863" y="457200"/>
            <a:ext cx="86693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50000"/>
              </a:spcBef>
              <a:buFontTx/>
              <a:buNone/>
            </a:pPr>
            <a:r>
              <a:rPr lang="zh-CN" altLang="en-US" sz="2800">
                <a:solidFill>
                  <a:srgbClr val="FF0000"/>
                </a:solidFill>
                <a:latin typeface="黑体" pitchFamily="49" charset="-122"/>
                <a:ea typeface="黑体" pitchFamily="49" charset="-122"/>
              </a:rPr>
              <a:t>在美国，</a:t>
            </a:r>
            <a:r>
              <a:rPr lang="zh-CN" altLang="en-US" sz="2800">
                <a:solidFill>
                  <a:srgbClr val="FF0000"/>
                </a:solidFill>
                <a:latin typeface="黑体" pitchFamily="49" charset="-122"/>
                <a:ea typeface="黑体" pitchFamily="49" charset="-122"/>
                <a:sym typeface="宋体" pitchFamily="2" charset="-122"/>
              </a:rPr>
              <a:t>谁在使用律商联讯的信息和服务？</a:t>
            </a:r>
            <a:r>
              <a:rPr lang="en-US" altLang="zh-CN" sz="2800">
                <a:solidFill>
                  <a:srgbClr val="FF0000"/>
                </a:solidFill>
                <a:latin typeface="黑体" pitchFamily="49" charset="-122"/>
                <a:ea typeface="黑体" pitchFamily="49" charset="-122"/>
                <a:sym typeface="宋体" pitchFamily="2" charset="-122"/>
              </a:rPr>
              <a:t/>
            </a:r>
            <a:br>
              <a:rPr lang="en-US" altLang="zh-CN" sz="2800">
                <a:solidFill>
                  <a:srgbClr val="FF0000"/>
                </a:solidFill>
                <a:latin typeface="黑体" pitchFamily="49" charset="-122"/>
                <a:ea typeface="黑体" pitchFamily="49" charset="-122"/>
                <a:sym typeface="宋体" pitchFamily="2" charset="-122"/>
              </a:rPr>
            </a:br>
            <a:r>
              <a:rPr lang="en-US" altLang="zh-CN" sz="2800">
                <a:solidFill>
                  <a:srgbClr val="FF0000"/>
                </a:solidFill>
                <a:ea typeface="黑体" pitchFamily="49" charset="-122"/>
                <a:sym typeface="宋体" pitchFamily="2" charset="-122"/>
              </a:rPr>
              <a:t>Who is using LexisNexis in U.S.?</a:t>
            </a:r>
            <a:endParaRPr lang="en-US" altLang="en-US" sz="2800">
              <a:solidFill>
                <a:srgbClr val="FF0000"/>
              </a:solidFill>
              <a:ea typeface="黑体" pitchFamily="49" charset="-122"/>
            </a:endParaRPr>
          </a:p>
        </p:txBody>
      </p:sp>
      <p:sp>
        <p:nvSpPr>
          <p:cNvPr id="135174" name="Rectangle 8"/>
          <p:cNvSpPr>
            <a:spLocks noChangeArrowheads="1"/>
          </p:cNvSpPr>
          <p:nvPr/>
        </p:nvSpPr>
        <p:spPr bwMode="auto">
          <a:xfrm>
            <a:off x="490538" y="2133600"/>
            <a:ext cx="60658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latin typeface="黑体" pitchFamily="49" charset="-122"/>
                <a:ea typeface="黑体" pitchFamily="49" charset="-122"/>
                <a:sym typeface="宋体" pitchFamily="2" charset="-122"/>
              </a:rPr>
              <a:t>97%</a:t>
            </a:r>
            <a:r>
              <a:rPr lang="zh-CN" altLang="en-US" sz="2800">
                <a:solidFill>
                  <a:srgbClr val="948A54"/>
                </a:solidFill>
                <a:latin typeface="黑体" pitchFamily="49" charset="-122"/>
                <a:ea typeface="黑体" pitchFamily="49" charset="-122"/>
                <a:sym typeface="宋体" pitchFamily="2" charset="-122"/>
              </a:rPr>
              <a:t>的财富</a:t>
            </a:r>
            <a:r>
              <a:rPr lang="en-US" altLang="en-US" sz="2800">
                <a:solidFill>
                  <a:srgbClr val="948A54"/>
                </a:solidFill>
                <a:latin typeface="黑体" pitchFamily="49" charset="-122"/>
                <a:ea typeface="黑体" pitchFamily="49" charset="-122"/>
                <a:sym typeface="宋体" pitchFamily="2" charset="-122"/>
              </a:rPr>
              <a:t>500</a:t>
            </a:r>
            <a:r>
              <a:rPr lang="zh-CN" altLang="en-US" sz="2800">
                <a:solidFill>
                  <a:srgbClr val="948A54"/>
                </a:solidFill>
                <a:latin typeface="黑体" pitchFamily="49" charset="-122"/>
                <a:ea typeface="黑体" pitchFamily="49" charset="-122"/>
                <a:sym typeface="宋体" pitchFamily="2" charset="-122"/>
              </a:rPr>
              <a:t>强公司</a:t>
            </a:r>
            <a:endParaRPr lang="en-US" altLang="zh-CN" sz="2800">
              <a:solidFill>
                <a:srgbClr val="948A54"/>
              </a:solidFill>
              <a:latin typeface="黑体" pitchFamily="49" charset="-122"/>
              <a:ea typeface="黑体" pitchFamily="49" charset="-122"/>
              <a:sym typeface="宋体" pitchFamily="2" charset="-122"/>
            </a:endParaRPr>
          </a:p>
          <a:p>
            <a:pPr eaLnBrk="1" hangingPunct="1">
              <a:spcBef>
                <a:spcPct val="0"/>
              </a:spcBef>
              <a:buFontTx/>
              <a:buNone/>
            </a:pPr>
            <a:r>
              <a:rPr lang="en-US" altLang="zh-CN" sz="2200">
                <a:solidFill>
                  <a:srgbClr val="948A54"/>
                </a:solidFill>
                <a:ea typeface="黑体" pitchFamily="49" charset="-122"/>
                <a:sym typeface="宋体" pitchFamily="2" charset="-122"/>
              </a:rPr>
              <a:t>97% of Fortune 500 Companies</a:t>
            </a:r>
          </a:p>
          <a:p>
            <a:pPr eaLnBrk="1" hangingPunct="1">
              <a:spcBef>
                <a:spcPct val="0"/>
              </a:spcBef>
              <a:buFontTx/>
              <a:buNone/>
            </a:pPr>
            <a:endParaRPr lang="en-US" altLang="zh-CN" sz="2800">
              <a:solidFill>
                <a:srgbClr val="948A54"/>
              </a:solidFill>
              <a:latin typeface="黑体" pitchFamily="49" charset="-122"/>
              <a:ea typeface="黑体" pitchFamily="49" charset="-122"/>
              <a:sym typeface="宋体" pitchFamily="2" charset="-122"/>
            </a:endParaRPr>
          </a:p>
          <a:p>
            <a:pPr eaLnBrk="1" hangingPunct="1">
              <a:spcBef>
                <a:spcPct val="0"/>
              </a:spcBef>
              <a:buFontTx/>
              <a:buNone/>
            </a:pPr>
            <a:r>
              <a:rPr lang="zh-CN" altLang="en-US" sz="2800">
                <a:solidFill>
                  <a:srgbClr val="948A54"/>
                </a:solidFill>
                <a:latin typeface="黑体" pitchFamily="49" charset="-122"/>
                <a:ea typeface="黑体" pitchFamily="49" charset="-122"/>
                <a:sym typeface="宋体" pitchFamily="2" charset="-122"/>
              </a:rPr>
              <a:t>美国最大的</a:t>
            </a:r>
            <a:r>
              <a:rPr lang="en-US" altLang="en-US" sz="2800" b="1">
                <a:solidFill>
                  <a:srgbClr val="FF0000"/>
                </a:solidFill>
                <a:latin typeface="黑体" pitchFamily="49" charset="-122"/>
                <a:ea typeface="黑体" pitchFamily="49" charset="-122"/>
                <a:sym typeface="宋体" pitchFamily="2" charset="-122"/>
              </a:rPr>
              <a:t>100</a:t>
            </a:r>
            <a:r>
              <a:rPr lang="zh-CN" altLang="en-US" sz="2800">
                <a:solidFill>
                  <a:srgbClr val="948A54"/>
                </a:solidFill>
                <a:latin typeface="黑体" pitchFamily="49" charset="-122"/>
                <a:ea typeface="黑体" pitchFamily="49" charset="-122"/>
                <a:sym typeface="宋体" pitchFamily="2" charset="-122"/>
              </a:rPr>
              <a:t>家律师事务所</a:t>
            </a:r>
            <a:endParaRPr lang="en-US" altLang="zh-CN" sz="2800">
              <a:solidFill>
                <a:srgbClr val="948A54"/>
              </a:solidFill>
              <a:latin typeface="黑体" pitchFamily="49" charset="-122"/>
              <a:ea typeface="黑体" pitchFamily="49" charset="-122"/>
              <a:sym typeface="宋体" pitchFamily="2" charset="-122"/>
            </a:endParaRPr>
          </a:p>
          <a:p>
            <a:pPr eaLnBrk="1" hangingPunct="1">
              <a:spcBef>
                <a:spcPct val="0"/>
              </a:spcBef>
              <a:buFontTx/>
              <a:buNone/>
            </a:pPr>
            <a:r>
              <a:rPr lang="en-US" altLang="zh-CN" sz="2200">
                <a:solidFill>
                  <a:srgbClr val="948A54"/>
                </a:solidFill>
                <a:ea typeface="黑体" pitchFamily="49" charset="-122"/>
                <a:sym typeface="宋体" pitchFamily="2" charset="-122"/>
              </a:rPr>
              <a:t>Top 100 largest law firms in U.S.</a:t>
            </a:r>
          </a:p>
          <a:p>
            <a:pPr eaLnBrk="1" hangingPunct="1">
              <a:spcBef>
                <a:spcPct val="0"/>
              </a:spcBef>
              <a:buFontTx/>
              <a:buNone/>
            </a:pPr>
            <a:endParaRPr lang="en-US" altLang="zh-CN" sz="2800">
              <a:solidFill>
                <a:srgbClr val="948A54"/>
              </a:solidFill>
              <a:latin typeface="黑体" pitchFamily="49" charset="-122"/>
              <a:ea typeface="黑体" pitchFamily="49" charset="-122"/>
              <a:sym typeface="宋体" pitchFamily="2" charset="-122"/>
            </a:endParaRPr>
          </a:p>
          <a:p>
            <a:pPr eaLnBrk="1" hangingPunct="1">
              <a:spcBef>
                <a:spcPct val="0"/>
              </a:spcBef>
              <a:buFontTx/>
              <a:buNone/>
            </a:pPr>
            <a:r>
              <a:rPr lang="zh-CN" altLang="en-US" sz="2800">
                <a:solidFill>
                  <a:srgbClr val="948A54"/>
                </a:solidFill>
                <a:latin typeface="黑体" pitchFamily="49" charset="-122"/>
                <a:ea typeface="黑体" pitchFamily="49" charset="-122"/>
                <a:sym typeface="宋体" pitchFamily="2" charset="-122"/>
              </a:rPr>
              <a:t>美国</a:t>
            </a:r>
            <a:r>
              <a:rPr lang="en-US" altLang="en-US" sz="2800" b="1">
                <a:solidFill>
                  <a:srgbClr val="FF0000"/>
                </a:solidFill>
                <a:latin typeface="黑体" pitchFamily="49" charset="-122"/>
                <a:ea typeface="黑体" pitchFamily="49" charset="-122"/>
                <a:sym typeface="宋体" pitchFamily="2" charset="-122"/>
              </a:rPr>
              <a:t>1,650</a:t>
            </a:r>
            <a:r>
              <a:rPr lang="zh-CN" altLang="en-US" sz="2800">
                <a:solidFill>
                  <a:srgbClr val="948A54"/>
                </a:solidFill>
                <a:latin typeface="黑体" pitchFamily="49" charset="-122"/>
                <a:ea typeface="黑体" pitchFamily="49" charset="-122"/>
                <a:sym typeface="宋体" pitchFamily="2" charset="-122"/>
              </a:rPr>
              <a:t>所大学中的</a:t>
            </a:r>
            <a:r>
              <a:rPr lang="en-US" altLang="en-US" sz="2800" b="1">
                <a:solidFill>
                  <a:srgbClr val="FF0000"/>
                </a:solidFill>
                <a:latin typeface="黑体" pitchFamily="49" charset="-122"/>
                <a:ea typeface="黑体" pitchFamily="49" charset="-122"/>
                <a:cs typeface="Calibri" pitchFamily="34" charset="0"/>
                <a:sym typeface="Calibri" pitchFamily="34" charset="0"/>
              </a:rPr>
              <a:t>720</a:t>
            </a:r>
            <a:r>
              <a:rPr lang="zh-CN" altLang="en-US" sz="2800">
                <a:solidFill>
                  <a:srgbClr val="948A54"/>
                </a:solidFill>
                <a:latin typeface="黑体" pitchFamily="49" charset="-122"/>
                <a:ea typeface="黑体" pitchFamily="49" charset="-122"/>
                <a:sym typeface="宋体" pitchFamily="2" charset="-122"/>
              </a:rPr>
              <a:t>万名学生</a:t>
            </a:r>
            <a:endParaRPr lang="en-US" altLang="zh-CN" sz="2800">
              <a:solidFill>
                <a:srgbClr val="948A54"/>
              </a:solidFill>
              <a:latin typeface="黑体" pitchFamily="49" charset="-122"/>
              <a:ea typeface="黑体" pitchFamily="49" charset="-122"/>
              <a:sym typeface="宋体" pitchFamily="2" charset="-122"/>
            </a:endParaRPr>
          </a:p>
          <a:p>
            <a:pPr eaLnBrk="1" hangingPunct="1">
              <a:spcBef>
                <a:spcPct val="0"/>
              </a:spcBef>
              <a:buFontTx/>
              <a:buNone/>
            </a:pPr>
            <a:r>
              <a:rPr lang="en-US" altLang="en-US" sz="2200">
                <a:solidFill>
                  <a:srgbClr val="948A54"/>
                </a:solidFill>
                <a:ea typeface="黑体" pitchFamily="49" charset="-122"/>
                <a:sym typeface="宋体" pitchFamily="2" charset="-122"/>
              </a:rPr>
              <a:t>7.2 </a:t>
            </a:r>
            <a:r>
              <a:rPr lang="en-US" altLang="zh-CN" sz="2200">
                <a:solidFill>
                  <a:srgbClr val="948A54"/>
                </a:solidFill>
                <a:ea typeface="黑体" pitchFamily="49" charset="-122"/>
                <a:sym typeface="宋体" pitchFamily="2" charset="-122"/>
              </a:rPr>
              <a:t>million  students of 1,650 Universities in US</a:t>
            </a:r>
            <a:endParaRPr lang="en-US" altLang="en-US" sz="2200">
              <a:solidFill>
                <a:srgbClr val="948A54"/>
              </a:solidFill>
              <a:ea typeface="黑体" pitchFamily="49" charset="-122"/>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379" y="1826973"/>
            <a:ext cx="1025036" cy="1117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785" y="3237090"/>
            <a:ext cx="1453561" cy="103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0649" y="4481511"/>
            <a:ext cx="1488133" cy="1006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54591656-0E5D-4DD9-8EFE-CBF2C720FAE6}" type="slidenum">
              <a:rPr lang="en-US" altLang="zh-CN" sz="1800" kern="0" smtClean="0">
                <a:solidFill>
                  <a:srgbClr val="898989"/>
                </a:solidFill>
              </a:rPr>
              <a:pPr algn="l" fontAlgn="base">
                <a:spcBef>
                  <a:spcPct val="0"/>
                </a:spcBef>
                <a:spcAft>
                  <a:spcPct val="0"/>
                </a:spcAft>
                <a:defRPr/>
              </a:pPr>
              <a:t>5</a:t>
            </a:fld>
            <a:endParaRPr lang="en-US" altLang="zh-CN" sz="1800" kern="0" dirty="0" smtClean="0">
              <a:solidFill>
                <a:srgbClr val="898989"/>
              </a:solidFill>
            </a:endParaRPr>
          </a:p>
        </p:txBody>
      </p:sp>
      <p:sp>
        <p:nvSpPr>
          <p:cNvPr id="136196"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6" name="TextBox 5"/>
          <p:cNvSpPr txBox="1"/>
          <p:nvPr/>
        </p:nvSpPr>
        <p:spPr>
          <a:xfrm>
            <a:off x="7916863" y="2870200"/>
            <a:ext cx="1192212" cy="3208338"/>
          </a:xfrm>
          <a:prstGeom prst="rect">
            <a:avLst/>
          </a:prstGeom>
          <a:solidFill>
            <a:schemeClr val="bg1"/>
          </a:solidFill>
        </p:spPr>
        <p:txBody>
          <a:bodyPr>
            <a:spAutoFit/>
          </a:bodyPr>
          <a:lstStyle/>
          <a:p>
            <a:pPr eaLnBrk="0" fontAlgn="auto" hangingPunct="0">
              <a:lnSpc>
                <a:spcPct val="90000"/>
              </a:lnSpc>
              <a:spcBef>
                <a:spcPct val="25000"/>
              </a:spcBef>
              <a:spcAft>
                <a:spcPts val="0"/>
              </a:spcAft>
              <a:defRPr/>
            </a:pPr>
            <a:r>
              <a:rPr lang="en-US" altLang="zh-CN" sz="1500" kern="0" dirty="0">
                <a:solidFill>
                  <a:prstClr val="black"/>
                </a:solidFill>
                <a:latin typeface="Calibri"/>
                <a:ea typeface="黑体" pitchFamily="49" charset="-122"/>
                <a:cs typeface="+mn-cs"/>
              </a:rPr>
              <a:t>In 2014, LexisNexis organized more than 30 professional </a:t>
            </a:r>
            <a:r>
              <a:rPr lang="en-US" sz="1500" kern="0" dirty="0">
                <a:solidFill>
                  <a:prstClr val="black"/>
                </a:solidFill>
                <a:latin typeface="Calibri"/>
                <a:cs typeface="+mn-cs"/>
              </a:rPr>
              <a:t>conferences, seminars,  salons and trainings. The number of participants was over 2000.</a:t>
            </a:r>
            <a:endParaRPr lang="en-US" altLang="zh-CN" sz="1500" kern="0" dirty="0">
              <a:solidFill>
                <a:prstClr val="black"/>
              </a:solidFill>
              <a:latin typeface="Calibri"/>
              <a:ea typeface="黑体" pitchFamily="49" charset="-122"/>
              <a:cs typeface="+mn-cs"/>
            </a:endParaRPr>
          </a:p>
        </p:txBody>
      </p:sp>
      <p:sp>
        <p:nvSpPr>
          <p:cNvPr id="136198" name="Title 2"/>
          <p:cNvSpPr txBox="1">
            <a:spLocks/>
          </p:cNvSpPr>
          <p:nvPr/>
        </p:nvSpPr>
        <p:spPr bwMode="auto">
          <a:xfrm>
            <a:off x="2057400" y="244475"/>
            <a:ext cx="8443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2800">
                <a:solidFill>
                  <a:srgbClr val="FF0000"/>
                </a:solidFill>
                <a:latin typeface="黑体" pitchFamily="49" charset="-122"/>
                <a:ea typeface="黑体" pitchFamily="49" charset="-122"/>
              </a:rPr>
              <a:t>环球智慧，成就中国法律精英</a:t>
            </a:r>
            <a:r>
              <a:rPr lang="en-US" altLang="zh-CN" sz="2800">
                <a:solidFill>
                  <a:srgbClr val="FF0000"/>
                </a:solidFill>
                <a:latin typeface="黑体" pitchFamily="49" charset="-122"/>
                <a:ea typeface="黑体" pitchFamily="49" charset="-122"/>
              </a:rPr>
              <a:t/>
            </a:r>
            <a:br>
              <a:rPr lang="en-US" altLang="zh-CN" sz="2800">
                <a:solidFill>
                  <a:srgbClr val="FF0000"/>
                </a:solidFill>
                <a:latin typeface="黑体" pitchFamily="49" charset="-122"/>
                <a:ea typeface="黑体" pitchFamily="49" charset="-122"/>
              </a:rPr>
            </a:br>
            <a:r>
              <a:rPr lang="en-US" altLang="en-US" sz="2800">
                <a:solidFill>
                  <a:srgbClr val="FF0000"/>
                </a:solidFill>
                <a:ea typeface="黑体" pitchFamily="49" charset="-122"/>
              </a:rPr>
              <a:t>by Global Legal Minds, for China Legal Minds </a:t>
            </a:r>
            <a:endParaRPr lang="en-US" altLang="en-US" sz="2800">
              <a:solidFill>
                <a:srgbClr val="FF0000"/>
              </a:solidFill>
              <a:latin typeface="黑体" pitchFamily="49" charset="-122"/>
              <a:ea typeface="黑体" pitchFamily="49" charset="-122"/>
            </a:endParaRPr>
          </a:p>
        </p:txBody>
      </p:sp>
      <p:sp>
        <p:nvSpPr>
          <p:cNvPr id="10" name="Rectangle 9"/>
          <p:cNvSpPr/>
          <p:nvPr/>
        </p:nvSpPr>
        <p:spPr>
          <a:xfrm>
            <a:off x="444500" y="1066800"/>
            <a:ext cx="7315200" cy="1101725"/>
          </a:xfrm>
          <a:prstGeom prst="rect">
            <a:avLst/>
          </a:prstGeom>
          <a:ln>
            <a:noFill/>
          </a:ln>
        </p:spPr>
        <p:txBody>
          <a:bodyPr>
            <a:spAutoFit/>
          </a:bodyPr>
          <a:lstStyle/>
          <a:p>
            <a:pPr eaLnBrk="0" fontAlgn="auto" hangingPunct="0">
              <a:lnSpc>
                <a:spcPct val="90000"/>
              </a:lnSpc>
              <a:spcBef>
                <a:spcPct val="25000"/>
              </a:spcBef>
              <a:spcAft>
                <a:spcPts val="0"/>
              </a:spcAft>
              <a:defRPr/>
            </a:pPr>
            <a:r>
              <a:rPr lang="zh-CN" altLang="en-US" sz="1600" kern="0" dirty="0">
                <a:solidFill>
                  <a:prstClr val="black"/>
                </a:solidFill>
                <a:latin typeface="黑体" pitchFamily="49" charset="-122"/>
                <a:ea typeface="黑体" pitchFamily="49" charset="-122"/>
                <a:cs typeface="+mn-cs"/>
              </a:rPr>
              <a:t>我们致力于为中国的法律精英打造全方位的交流平台</a:t>
            </a:r>
            <a:endParaRPr lang="en-US" altLang="zh-CN" sz="1600" kern="0" dirty="0">
              <a:solidFill>
                <a:prstClr val="black"/>
              </a:solidFill>
              <a:latin typeface="黑体" pitchFamily="49" charset="-122"/>
              <a:ea typeface="黑体" pitchFamily="49" charset="-122"/>
              <a:cs typeface="+mn-cs"/>
            </a:endParaRPr>
          </a:p>
          <a:p>
            <a:pPr eaLnBrk="0" fontAlgn="auto" hangingPunct="0">
              <a:lnSpc>
                <a:spcPct val="90000"/>
              </a:lnSpc>
              <a:spcBef>
                <a:spcPct val="25000"/>
              </a:spcBef>
              <a:spcAft>
                <a:spcPts val="0"/>
              </a:spcAft>
              <a:defRPr/>
            </a:pPr>
            <a:r>
              <a:rPr lang="en-US" sz="1600" kern="0" dirty="0">
                <a:solidFill>
                  <a:prstClr val="black"/>
                </a:solidFill>
                <a:latin typeface="Calibri"/>
                <a:cs typeface="+mn-cs"/>
              </a:rPr>
              <a:t>To the China Legal Elites, we are committed to create the ultimate platform that enable 360˚ communications .</a:t>
            </a:r>
          </a:p>
          <a:p>
            <a:pPr eaLnBrk="0" fontAlgn="auto" hangingPunct="0">
              <a:lnSpc>
                <a:spcPct val="90000"/>
              </a:lnSpc>
              <a:spcBef>
                <a:spcPct val="25000"/>
              </a:spcBef>
              <a:spcAft>
                <a:spcPts val="0"/>
              </a:spcAft>
              <a:defRPr/>
            </a:pPr>
            <a:endParaRPr lang="en-US" altLang="zh-CN" sz="1600" kern="0" dirty="0">
              <a:solidFill>
                <a:prstClr val="black"/>
              </a:solidFill>
              <a:latin typeface="黑体" pitchFamily="49" charset="-122"/>
              <a:ea typeface="黑体" pitchFamily="49" charset="-122"/>
              <a:cs typeface="+mn-cs"/>
            </a:endParaRPr>
          </a:p>
        </p:txBody>
      </p:sp>
      <p:pic>
        <p:nvPicPr>
          <p:cNvPr id="11" name="Picture 10"/>
          <p:cNvPicPr>
            <a:picLocks noChangeAspect="1"/>
          </p:cNvPicPr>
          <p:nvPr/>
        </p:nvPicPr>
        <p:blipFill rotWithShape="1">
          <a:blip r:embed="rId2"/>
          <a:srcRect t="5290" b="7649"/>
          <a:stretch/>
        </p:blipFill>
        <p:spPr bwMode="auto">
          <a:xfrm>
            <a:off x="4826000" y="3454400"/>
            <a:ext cx="2266950" cy="13160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image035"/>
          <p:cNvPicPr>
            <a:picLocks noChangeAspect="1" noChangeArrowheads="1"/>
          </p:cNvPicPr>
          <p:nvPr/>
        </p:nvPicPr>
        <p:blipFill rotWithShape="1">
          <a:blip r:embed="rId3"/>
          <a:srcRect b="5345"/>
          <a:stretch/>
        </p:blipFill>
        <p:spPr bwMode="auto">
          <a:xfrm>
            <a:off x="4826000" y="4867275"/>
            <a:ext cx="2266950" cy="1389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srcRect/>
          <a:stretch>
            <a:fillRect/>
          </a:stretch>
        </p:blipFill>
        <p:spPr bwMode="auto">
          <a:xfrm>
            <a:off x="566738" y="4867275"/>
            <a:ext cx="2005012" cy="1389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a:srcRect/>
          <a:stretch/>
        </p:blipFill>
        <p:spPr bwMode="auto">
          <a:xfrm>
            <a:off x="566738" y="3454400"/>
            <a:ext cx="2005012" cy="13160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图片 6" descr="DSC_0592.JPG"/>
          <p:cNvPicPr>
            <a:picLocks noChangeAspect="1"/>
          </p:cNvPicPr>
          <p:nvPr/>
        </p:nvPicPr>
        <p:blipFill rotWithShape="1">
          <a:blip r:embed="rId6"/>
          <a:srcRect l="54035" t="18975" r="5688" b="45860"/>
          <a:stretch/>
        </p:blipFill>
        <p:spPr>
          <a:xfrm>
            <a:off x="2622550" y="2033588"/>
            <a:ext cx="2162175" cy="1365250"/>
          </a:xfrm>
          <a:prstGeom prst="rect">
            <a:avLst/>
          </a:prstGeom>
          <a:ln>
            <a:noFill/>
          </a:ln>
          <a:effectLst>
            <a:outerShdw blurRad="190500" algn="tl" rotWithShape="0">
              <a:srgbClr val="000000">
                <a:alpha val="70000"/>
              </a:srgbClr>
            </a:outerShdw>
          </a:effectLst>
        </p:spPr>
      </p:pic>
      <p:pic>
        <p:nvPicPr>
          <p:cNvPr id="16" name="图片 4" descr="DSC_0592.JPG"/>
          <p:cNvPicPr>
            <a:picLocks noChangeAspect="1"/>
          </p:cNvPicPr>
          <p:nvPr/>
        </p:nvPicPr>
        <p:blipFill rotWithShape="1">
          <a:blip r:embed="rId7"/>
          <a:srcRect l="9379" t="15968" r="10630" b="13632"/>
          <a:stretch/>
        </p:blipFill>
        <p:spPr>
          <a:xfrm>
            <a:off x="2622550" y="3454400"/>
            <a:ext cx="2162175" cy="1316038"/>
          </a:xfrm>
          <a:prstGeom prst="rect">
            <a:avLst/>
          </a:prstGeom>
          <a:ln>
            <a:noFill/>
          </a:ln>
          <a:effectLst>
            <a:outerShdw blurRad="190500" algn="tl" rotWithShape="0">
              <a:srgbClr val="000000">
                <a:alpha val="70000"/>
              </a:srgbClr>
            </a:outerShdw>
          </a:effectLst>
        </p:spPr>
      </p:pic>
      <p:pic>
        <p:nvPicPr>
          <p:cNvPr id="17" name="图片 4" descr="02.jpg"/>
          <p:cNvPicPr>
            <a:picLocks noChangeAspect="1"/>
          </p:cNvPicPr>
          <p:nvPr/>
        </p:nvPicPr>
        <p:blipFill rotWithShape="1">
          <a:blip r:embed="rId8"/>
          <a:srcRect l="6749" t="9861" b="7578"/>
          <a:stretch/>
        </p:blipFill>
        <p:spPr>
          <a:xfrm>
            <a:off x="4826000" y="2020888"/>
            <a:ext cx="2266950" cy="1377950"/>
          </a:xfrm>
          <a:prstGeom prst="rect">
            <a:avLst/>
          </a:prstGeom>
          <a:ln>
            <a:noFill/>
          </a:ln>
          <a:effectLst>
            <a:outerShdw blurRad="190500" algn="tl" rotWithShape="0">
              <a:srgbClr val="000000">
                <a:alpha val="70000"/>
              </a:srgbClr>
            </a:outerShdw>
          </a:effectLst>
        </p:spPr>
      </p:pic>
      <p:pic>
        <p:nvPicPr>
          <p:cNvPr id="18" name="Picture 2"/>
          <p:cNvPicPr>
            <a:picLocks noChangeAspect="1" noChangeArrowheads="1"/>
          </p:cNvPicPr>
          <p:nvPr/>
        </p:nvPicPr>
        <p:blipFill>
          <a:blip r:embed="rId9"/>
          <a:srcRect/>
          <a:stretch>
            <a:fillRect/>
          </a:stretch>
        </p:blipFill>
        <p:spPr bwMode="auto">
          <a:xfrm>
            <a:off x="566738" y="2033588"/>
            <a:ext cx="2005012" cy="1365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图片 6" descr="DSC_0608.JPG"/>
          <p:cNvPicPr>
            <a:picLocks noChangeAspect="1"/>
          </p:cNvPicPr>
          <p:nvPr/>
        </p:nvPicPr>
        <p:blipFill rotWithShape="1">
          <a:blip r:embed="rId10"/>
          <a:srcRect l="18929" t="24555" r="30600" b="26847"/>
          <a:stretch/>
        </p:blipFill>
        <p:spPr>
          <a:xfrm>
            <a:off x="2622550" y="4867275"/>
            <a:ext cx="2162175" cy="1389063"/>
          </a:xfrm>
          <a:prstGeom prst="rect">
            <a:avLst/>
          </a:prstGeom>
          <a:ln>
            <a:noFill/>
          </a:ln>
          <a:effectLst>
            <a:outerShdw blurRad="190500" algn="tl" rotWithShape="0">
              <a:srgbClr val="000000">
                <a:alpha val="70000"/>
              </a:srgbClr>
            </a:outerShdw>
          </a:effectLst>
        </p:spPr>
      </p:pic>
      <p:sp>
        <p:nvSpPr>
          <p:cNvPr id="20" name="Rectangle 19"/>
          <p:cNvSpPr/>
          <p:nvPr/>
        </p:nvSpPr>
        <p:spPr>
          <a:xfrm>
            <a:off x="7131050" y="2846388"/>
            <a:ext cx="800100" cy="3389312"/>
          </a:xfrm>
          <a:prstGeom prst="rect">
            <a:avLst/>
          </a:prstGeom>
        </p:spPr>
        <p:txBody>
          <a:bodyPr>
            <a:spAutoFit/>
          </a:bodyPr>
          <a:lstStyle/>
          <a:p>
            <a:pPr eaLnBrk="0" fontAlgn="auto" hangingPunct="0">
              <a:lnSpc>
                <a:spcPct val="90000"/>
              </a:lnSpc>
              <a:spcBef>
                <a:spcPct val="25000"/>
              </a:spcBef>
              <a:spcAft>
                <a:spcPts val="0"/>
              </a:spcAft>
              <a:defRPr/>
            </a:pPr>
            <a:r>
              <a:rPr lang="zh-CN" altLang="en-US" sz="1400" dirty="0">
                <a:solidFill>
                  <a:prstClr val="black"/>
                </a:solidFill>
                <a:latin typeface="黑体" pitchFamily="49" charset="-122"/>
                <a:ea typeface="黑体" pitchFamily="49" charset="-122"/>
                <a:cs typeface="+mn-cs"/>
              </a:rPr>
              <a:t>仅</a:t>
            </a:r>
            <a:r>
              <a:rPr lang="en-US" altLang="zh-CN" sz="1400" dirty="0">
                <a:solidFill>
                  <a:prstClr val="black"/>
                </a:solidFill>
                <a:latin typeface="黑体" pitchFamily="49" charset="-122"/>
                <a:ea typeface="黑体" pitchFamily="49" charset="-122"/>
                <a:cs typeface="+mn-cs"/>
              </a:rPr>
              <a:t>2014</a:t>
            </a:r>
            <a:r>
              <a:rPr lang="zh-CN" altLang="en-US" sz="1400" dirty="0">
                <a:solidFill>
                  <a:prstClr val="black"/>
                </a:solidFill>
                <a:latin typeface="黑体" pitchFamily="49" charset="-122"/>
                <a:ea typeface="黑体" pitchFamily="49" charset="-122"/>
                <a:cs typeface="+mn-cs"/>
              </a:rPr>
              <a:t>年，律商联讯就在中国举办了</a:t>
            </a:r>
            <a:r>
              <a:rPr lang="zh-CN" altLang="en-US" sz="14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mn-cs"/>
              </a:rPr>
              <a:t>超过</a:t>
            </a:r>
            <a:r>
              <a:rPr lang="en-US" altLang="zh-CN" sz="14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mn-cs"/>
              </a:rPr>
              <a:t>30</a:t>
            </a:r>
            <a:r>
              <a:rPr lang="zh-CN" altLang="en-US" sz="14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mn-cs"/>
              </a:rPr>
              <a:t>场</a:t>
            </a:r>
            <a:r>
              <a:rPr lang="zh-CN" altLang="en-US" sz="1400"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mn-cs"/>
              </a:rPr>
              <a:t>免费的</a:t>
            </a:r>
            <a:r>
              <a:rPr lang="zh-CN" altLang="en-US" sz="1400" dirty="0">
                <a:solidFill>
                  <a:prstClr val="black"/>
                </a:solidFill>
                <a:latin typeface="黑体" pitchFamily="49" charset="-122"/>
                <a:ea typeface="黑体" pitchFamily="49" charset="-122"/>
                <a:cs typeface="+mn-cs"/>
              </a:rPr>
              <a:t>专业研讨会、高峰论坛、沙龙和培训，参加人数超过</a:t>
            </a:r>
            <a:r>
              <a:rPr lang="en-US" altLang="zh-CN" sz="1400" dirty="0">
                <a:solidFill>
                  <a:prstClr val="black"/>
                </a:solidFill>
                <a:latin typeface="黑体" pitchFamily="49" charset="-122"/>
                <a:ea typeface="黑体" pitchFamily="49" charset="-122"/>
                <a:cs typeface="+mn-cs"/>
              </a:rPr>
              <a:t>2000</a:t>
            </a:r>
            <a:r>
              <a:rPr lang="zh-CN" altLang="en-US" sz="1400" dirty="0">
                <a:solidFill>
                  <a:prstClr val="black"/>
                </a:solidFill>
                <a:latin typeface="黑体" pitchFamily="49" charset="-122"/>
                <a:ea typeface="黑体" pitchFamily="49" charset="-122"/>
                <a:cs typeface="+mn-cs"/>
              </a:rPr>
              <a:t>人次。</a:t>
            </a:r>
            <a:endParaRPr lang="en-US" altLang="zh-CN" sz="1400" dirty="0">
              <a:solidFill>
                <a:prstClr val="black"/>
              </a:solidFill>
              <a:latin typeface="黑体" pitchFamily="49" charset="-122"/>
              <a:ea typeface="黑体" pitchFamily="49" charset="-122"/>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0A9C5B78-1E33-40CB-A075-FE4970691764}" type="slidenum">
              <a:rPr lang="en-US" altLang="zh-CN" sz="1800" kern="0" smtClean="0">
                <a:solidFill>
                  <a:srgbClr val="898989"/>
                </a:solidFill>
              </a:rPr>
              <a:pPr algn="l" fontAlgn="base">
                <a:spcBef>
                  <a:spcPct val="0"/>
                </a:spcBef>
                <a:spcAft>
                  <a:spcPct val="0"/>
                </a:spcAft>
                <a:defRPr/>
              </a:pPr>
              <a:t>6</a:t>
            </a:fld>
            <a:endParaRPr lang="en-US" altLang="zh-CN" sz="1800" kern="0" dirty="0" smtClean="0">
              <a:solidFill>
                <a:srgbClr val="898989"/>
              </a:solidFill>
            </a:endParaRPr>
          </a:p>
        </p:txBody>
      </p:sp>
      <p:sp>
        <p:nvSpPr>
          <p:cNvPr id="137220"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a:t>
            </a:r>
          </a:p>
        </p:txBody>
      </p:sp>
      <p:sp>
        <p:nvSpPr>
          <p:cNvPr id="9" name="Rectangle 8"/>
          <p:cNvSpPr/>
          <p:nvPr/>
        </p:nvSpPr>
        <p:spPr>
          <a:xfrm>
            <a:off x="341313" y="1379538"/>
            <a:ext cx="7656512" cy="2433637"/>
          </a:xfrm>
          <a:prstGeom prst="rect">
            <a:avLst/>
          </a:prstGeom>
          <a:ln>
            <a:noFill/>
          </a:ln>
        </p:spPr>
        <p:txBody>
          <a:bodyPr>
            <a:spAutoFit/>
          </a:bodyPr>
          <a:lstStyle/>
          <a:p>
            <a:pPr algn="just" eaLnBrk="0" fontAlgn="auto" hangingPunct="0">
              <a:lnSpc>
                <a:spcPct val="90000"/>
              </a:lnSpc>
              <a:spcBef>
                <a:spcPct val="25000"/>
              </a:spcBef>
              <a:spcAft>
                <a:spcPts val="0"/>
              </a:spcAft>
              <a:defRPr/>
            </a:pPr>
            <a:r>
              <a:rPr lang="zh-CN" altLang="en-US" dirty="0">
                <a:solidFill>
                  <a:prstClr val="black"/>
                </a:solidFill>
                <a:latin typeface="黑体" pitchFamily="49" charset="-122"/>
                <a:ea typeface="黑体" pitchFamily="49" charset="-122"/>
                <a:cs typeface="+mn-cs"/>
              </a:rPr>
              <a:t>我们为中国最好的法学院的学生提供最及时、权威、准确的环球信息。</a:t>
            </a:r>
            <a:endParaRPr lang="en-US" altLang="zh-CN" dirty="0">
              <a:solidFill>
                <a:prstClr val="black"/>
              </a:solidFill>
              <a:latin typeface="黑体" pitchFamily="49" charset="-122"/>
              <a:ea typeface="黑体" pitchFamily="49" charset="-122"/>
              <a:cs typeface="+mn-cs"/>
            </a:endParaRPr>
          </a:p>
          <a:p>
            <a:pPr algn="just" eaLnBrk="0" fontAlgn="auto" hangingPunct="0">
              <a:lnSpc>
                <a:spcPct val="90000"/>
              </a:lnSpc>
              <a:spcBef>
                <a:spcPct val="25000"/>
              </a:spcBef>
              <a:spcAft>
                <a:spcPts val="0"/>
              </a:spcAft>
              <a:defRPr/>
            </a:pPr>
            <a:r>
              <a:rPr lang="en-US" altLang="zh-CN" b="1" dirty="0">
                <a:solidFill>
                  <a:prstClr val="black"/>
                </a:solidFill>
                <a:latin typeface="Calibri"/>
                <a:ea typeface="黑体" pitchFamily="49" charset="-122"/>
                <a:cs typeface="+mn-cs"/>
              </a:rPr>
              <a:t>For the future China Legal Minds, we provide the most timely, authoritative and accurate legal information of around the world to the students of China top law schools.</a:t>
            </a:r>
            <a:endParaRPr lang="en-US" altLang="zh-CN" dirty="0">
              <a:solidFill>
                <a:prstClr val="black"/>
              </a:solidFill>
              <a:latin typeface="黑体" pitchFamily="49" charset="-122"/>
              <a:ea typeface="黑体" pitchFamily="49" charset="-122"/>
              <a:cs typeface="+mn-cs"/>
            </a:endParaRPr>
          </a:p>
          <a:p>
            <a:pPr algn="just" eaLnBrk="0" fontAlgn="auto" hangingPunct="0">
              <a:lnSpc>
                <a:spcPct val="90000"/>
              </a:lnSpc>
              <a:spcBef>
                <a:spcPct val="25000"/>
              </a:spcBef>
              <a:spcAft>
                <a:spcPts val="0"/>
              </a:spcAft>
              <a:defRPr/>
            </a:pPr>
            <a:endParaRPr lang="en-US" altLang="zh-CN" dirty="0">
              <a:solidFill>
                <a:prstClr val="white"/>
              </a:solidFill>
              <a:latin typeface="黑体" pitchFamily="49" charset="-122"/>
              <a:ea typeface="黑体" pitchFamily="49" charset="-122"/>
              <a:cs typeface="+mn-cs"/>
            </a:endParaRPr>
          </a:p>
          <a:p>
            <a:pPr algn="just" eaLnBrk="0" fontAlgn="auto" hangingPunct="0">
              <a:lnSpc>
                <a:spcPct val="90000"/>
              </a:lnSpc>
              <a:spcBef>
                <a:spcPct val="25000"/>
              </a:spcBef>
              <a:spcAft>
                <a:spcPts val="0"/>
              </a:spcAft>
              <a:defRPr/>
            </a:pPr>
            <a:r>
              <a:rPr lang="zh-CN" altLang="en-US" dirty="0">
                <a:solidFill>
                  <a:srgbClr val="EEECE1">
                    <a:lumMod val="50000"/>
                  </a:srgbClr>
                </a:solidFill>
                <a:effectLst>
                  <a:outerShdw blurRad="38100" dist="38100" dir="2700000" algn="tl">
                    <a:srgbClr val="000000">
                      <a:alpha val="43137"/>
                    </a:srgbClr>
                  </a:outerShdw>
                </a:effectLst>
                <a:latin typeface="黑体" pitchFamily="49" charset="-122"/>
                <a:ea typeface="黑体" pitchFamily="49" charset="-122"/>
                <a:cs typeface="+mn-cs"/>
              </a:rPr>
              <a:t>我们相信，</a:t>
            </a:r>
            <a:endParaRPr lang="en-US" altLang="zh-CN" dirty="0">
              <a:solidFill>
                <a:srgbClr val="EEECE1">
                  <a:lumMod val="50000"/>
                </a:srgbClr>
              </a:solidFill>
              <a:effectLst>
                <a:outerShdw blurRad="38100" dist="38100" dir="2700000" algn="tl">
                  <a:srgbClr val="000000">
                    <a:alpha val="43137"/>
                  </a:srgbClr>
                </a:outerShdw>
              </a:effectLst>
              <a:latin typeface="黑体" pitchFamily="49" charset="-122"/>
              <a:ea typeface="黑体" pitchFamily="49" charset="-122"/>
              <a:cs typeface="+mn-cs"/>
            </a:endParaRPr>
          </a:p>
          <a:p>
            <a:pPr algn="just" eaLnBrk="0" fontAlgn="auto" hangingPunct="0">
              <a:lnSpc>
                <a:spcPct val="90000"/>
              </a:lnSpc>
              <a:spcBef>
                <a:spcPct val="25000"/>
              </a:spcBef>
              <a:spcAft>
                <a:spcPts val="0"/>
              </a:spcAft>
              <a:defRPr/>
            </a:pPr>
            <a:r>
              <a:rPr lang="zh-CN" altLang="en-US" i="1" dirty="0">
                <a:solidFill>
                  <a:srgbClr val="FF0000"/>
                </a:solidFill>
                <a:latin typeface="黑体" pitchFamily="49" charset="-122"/>
                <a:ea typeface="黑体" pitchFamily="49" charset="-122"/>
                <a:cs typeface="+mn-cs"/>
              </a:rPr>
              <a:t>当我们把信息和技术交到青年一代</a:t>
            </a:r>
            <a:endParaRPr lang="en-US" altLang="zh-CN" i="1" dirty="0">
              <a:solidFill>
                <a:srgbClr val="FF0000"/>
              </a:solidFill>
              <a:latin typeface="黑体" pitchFamily="49" charset="-122"/>
              <a:ea typeface="黑体" pitchFamily="49" charset="-122"/>
              <a:cs typeface="+mn-cs"/>
            </a:endParaRPr>
          </a:p>
          <a:p>
            <a:pPr algn="just" eaLnBrk="0" fontAlgn="auto" hangingPunct="0">
              <a:lnSpc>
                <a:spcPct val="90000"/>
              </a:lnSpc>
              <a:spcBef>
                <a:spcPct val="25000"/>
              </a:spcBef>
              <a:spcAft>
                <a:spcPts val="0"/>
              </a:spcAft>
              <a:defRPr/>
            </a:pPr>
            <a:r>
              <a:rPr lang="zh-CN" altLang="en-US" i="1" dirty="0">
                <a:solidFill>
                  <a:srgbClr val="FF0000"/>
                </a:solidFill>
                <a:latin typeface="黑体" pitchFamily="49" charset="-122"/>
                <a:ea typeface="黑体" pitchFamily="49" charset="-122"/>
                <a:cs typeface="+mn-cs"/>
              </a:rPr>
              <a:t>手中，他们将有力量去改变世界。</a:t>
            </a:r>
            <a:endParaRPr lang="en-US" altLang="zh-CN" i="1" dirty="0">
              <a:solidFill>
                <a:srgbClr val="FF0000"/>
              </a:solidFill>
              <a:latin typeface="黑体" pitchFamily="49" charset="-122"/>
              <a:ea typeface="黑体" pitchFamily="49" charset="-122"/>
              <a:cs typeface="+mn-cs"/>
            </a:endParaRPr>
          </a:p>
        </p:txBody>
      </p:sp>
      <p:pic>
        <p:nvPicPr>
          <p:cNvPr id="10" name="Picture 3" descr="C:\Users\liuj1\Desktop\QQ图片201505221019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49" y="3939520"/>
            <a:ext cx="3014043" cy="2260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4" descr="C:\Users\liuj1\Desktop\QQ图片20150522104651.jpg"/>
          <p:cNvPicPr>
            <a:picLocks noChangeAspect="1" noChangeArrowheads="1"/>
          </p:cNvPicPr>
          <p:nvPr/>
        </p:nvPicPr>
        <p:blipFill rotWithShape="1">
          <a:blip r:embed="rId3">
            <a:extLst>
              <a:ext uri="{28A0092B-C50C-407E-A947-70E740481C1C}">
                <a14:useLocalDpi xmlns:a14="http://schemas.microsoft.com/office/drawing/2010/main" val="0"/>
              </a:ext>
            </a:extLst>
          </a:blip>
          <a:srcRect t="3187" r="15123" b="6040"/>
          <a:stretch/>
        </p:blipFill>
        <p:spPr bwMode="auto">
          <a:xfrm>
            <a:off x="4629605" y="3906796"/>
            <a:ext cx="3014043" cy="2260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Rectangle 11"/>
          <p:cNvSpPr/>
          <p:nvPr/>
        </p:nvSpPr>
        <p:spPr>
          <a:xfrm>
            <a:off x="4419600" y="2468563"/>
            <a:ext cx="4491038" cy="1476375"/>
          </a:xfrm>
          <a:prstGeom prst="rect">
            <a:avLst/>
          </a:prstGeom>
        </p:spPr>
        <p:txBody>
          <a:bodyPr>
            <a:spAutoFit/>
          </a:bodyPr>
          <a:lstStyle/>
          <a:p>
            <a:pPr algn="just" eaLnBrk="0" fontAlgn="auto" hangingPunct="0">
              <a:lnSpc>
                <a:spcPct val="90000"/>
              </a:lnSpc>
              <a:spcBef>
                <a:spcPct val="25000"/>
              </a:spcBef>
              <a:spcAft>
                <a:spcPts val="0"/>
              </a:spcAft>
              <a:defRPr/>
            </a:pPr>
            <a:endParaRPr lang="en-US" altLang="zh-CN" dirty="0">
              <a:solidFill>
                <a:prstClr val="white"/>
              </a:solidFill>
              <a:latin typeface="Calibri"/>
              <a:ea typeface="黑体" pitchFamily="49" charset="-122"/>
              <a:cs typeface="+mn-cs"/>
            </a:endParaRPr>
          </a:p>
          <a:p>
            <a:pPr algn="just" eaLnBrk="0" fontAlgn="auto" hangingPunct="0">
              <a:lnSpc>
                <a:spcPct val="90000"/>
              </a:lnSpc>
              <a:spcBef>
                <a:spcPct val="25000"/>
              </a:spcBef>
              <a:spcAft>
                <a:spcPts val="0"/>
              </a:spcAft>
              <a:defRPr/>
            </a:pPr>
            <a:r>
              <a:rPr lang="en-US" altLang="zh-CN" dirty="0">
                <a:solidFill>
                  <a:srgbClr val="EEECE1">
                    <a:lumMod val="50000"/>
                  </a:srgbClr>
                </a:solidFill>
                <a:effectLst>
                  <a:outerShdw blurRad="38100" dist="38100" dir="2700000" algn="tl">
                    <a:srgbClr val="000000">
                      <a:alpha val="43137"/>
                    </a:srgbClr>
                  </a:outerShdw>
                </a:effectLst>
                <a:latin typeface="Calibri"/>
                <a:ea typeface="黑体" pitchFamily="49" charset="-122"/>
                <a:cs typeface="+mn-cs"/>
              </a:rPr>
              <a:t>We believe,</a:t>
            </a:r>
          </a:p>
          <a:p>
            <a:pPr algn="just" eaLnBrk="0" fontAlgn="auto" hangingPunct="0">
              <a:lnSpc>
                <a:spcPct val="90000"/>
              </a:lnSpc>
              <a:spcBef>
                <a:spcPct val="25000"/>
              </a:spcBef>
              <a:spcAft>
                <a:spcPts val="0"/>
              </a:spcAft>
              <a:defRPr/>
            </a:pPr>
            <a:r>
              <a:rPr lang="en-US" altLang="zh-CN" i="1" dirty="0">
                <a:solidFill>
                  <a:srgbClr val="FF0000"/>
                </a:solidFill>
                <a:latin typeface="Calibri"/>
                <a:ea typeface="黑体" pitchFamily="49" charset="-122"/>
                <a:cs typeface="+mn-cs"/>
              </a:rPr>
              <a:t>When we put information and technology into the hands of the young generation, they will have the power to change the world.</a:t>
            </a:r>
          </a:p>
        </p:txBody>
      </p:sp>
      <p:pic>
        <p:nvPicPr>
          <p:cNvPr id="1372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6850"/>
            <a:ext cx="693737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fontScale="90000"/>
          </a:bodyPr>
          <a:lstStyle/>
          <a:p>
            <a:pPr algn="r" eaLnBrk="1" fontAlgn="auto" hangingPunct="1">
              <a:spcAft>
                <a:spcPts val="0"/>
              </a:spcAft>
              <a:defRPr/>
            </a:pPr>
            <a:r>
              <a:rPr lang="zh-CN" altLang="en-US" sz="2000" b="1" dirty="0">
                <a:solidFill>
                  <a:srgbClr val="FF0000"/>
                </a:solidFill>
                <a:latin typeface="黑体" pitchFamily="49" charset="-122"/>
                <a:ea typeface="黑体" pitchFamily="49" charset="-122"/>
              </a:rPr>
              <a:t>学术大全数据库是一部在线百科全书，学界动态、</a:t>
            </a:r>
            <a:r>
              <a:rPr lang="en-US" altLang="zh-CN" sz="2000" b="1" dirty="0">
                <a:solidFill>
                  <a:srgbClr val="FF0000"/>
                </a:solidFill>
                <a:latin typeface="黑体" pitchFamily="49" charset="-122"/>
                <a:ea typeface="黑体" pitchFamily="49" charset="-122"/>
              </a:rPr>
              <a:t/>
            </a:r>
            <a:br>
              <a:rPr lang="en-US" altLang="zh-CN" sz="2000" b="1" dirty="0">
                <a:solidFill>
                  <a:srgbClr val="FF0000"/>
                </a:solidFill>
                <a:latin typeface="黑体" pitchFamily="49" charset="-122"/>
                <a:ea typeface="黑体" pitchFamily="49" charset="-122"/>
              </a:rPr>
            </a:br>
            <a:r>
              <a:rPr lang="zh-CN" altLang="en-US" sz="2000" b="1" dirty="0">
                <a:solidFill>
                  <a:srgbClr val="FF0000"/>
                </a:solidFill>
                <a:latin typeface="黑体" pitchFamily="49" charset="-122"/>
                <a:ea typeface="黑体" pitchFamily="49" charset="-122"/>
              </a:rPr>
              <a:t>前沿资讯、宏观微观报告尽在其中</a:t>
            </a:r>
            <a:br>
              <a:rPr lang="zh-CN" altLang="en-US" sz="2000" b="1" dirty="0">
                <a:solidFill>
                  <a:srgbClr val="FF0000"/>
                </a:solidFill>
                <a:latin typeface="黑体" pitchFamily="49" charset="-122"/>
                <a:ea typeface="黑体" pitchFamily="49" charset="-122"/>
              </a:rPr>
            </a:br>
            <a:endParaRPr lang="en-US" sz="2800" dirty="0">
              <a:solidFill>
                <a:srgbClr val="FF0000"/>
              </a:solidFill>
              <a:latin typeface="+mj-ea"/>
              <a:cs typeface="+mn-cs"/>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E2DCC583-2AF6-472A-8F36-430E6F7A7F61}" type="slidenum">
              <a:rPr lang="en-US" altLang="zh-CN" sz="1800" kern="0" smtClean="0">
                <a:solidFill>
                  <a:srgbClr val="898989"/>
                </a:solidFill>
              </a:rPr>
              <a:pPr algn="l" fontAlgn="base">
                <a:spcBef>
                  <a:spcPct val="0"/>
                </a:spcBef>
                <a:spcAft>
                  <a:spcPct val="0"/>
                </a:spcAft>
                <a:defRPr/>
              </a:pPr>
              <a:t>7</a:t>
            </a:fld>
            <a:endParaRPr lang="en-US" altLang="zh-CN" sz="1800" kern="0" dirty="0" smtClean="0">
              <a:solidFill>
                <a:srgbClr val="898989"/>
              </a:solidFill>
            </a:endParaRPr>
          </a:p>
        </p:txBody>
      </p:sp>
      <p:sp>
        <p:nvSpPr>
          <p:cNvPr id="138244" name="TextBox 8"/>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10" name="Rectangle 1"/>
          <p:cNvSpPr>
            <a:spLocks noChangeArrowheads="1"/>
          </p:cNvSpPr>
          <p:nvPr/>
        </p:nvSpPr>
        <p:spPr bwMode="auto">
          <a:xfrm>
            <a:off x="304800" y="990600"/>
            <a:ext cx="8305800" cy="1077913"/>
          </a:xfrm>
          <a:prstGeom prst="rect">
            <a:avLst/>
          </a:prstGeom>
          <a:noFill/>
          <a:ln w="9525">
            <a:noFill/>
            <a:miter lim="800000"/>
            <a:headEnd/>
            <a:tailEnd/>
          </a:ln>
          <a:effectLst/>
        </p:spPr>
        <p:txBody>
          <a:bodyPr anchor="ctr">
            <a:spAutoFit/>
          </a:bodyPr>
          <a:lstStyle/>
          <a:p>
            <a:pPr indent="228600" fontAlgn="auto">
              <a:spcBef>
                <a:spcPts val="0"/>
              </a:spcBef>
              <a:spcAft>
                <a:spcPts val="0"/>
              </a:spcAft>
              <a:defRPr/>
            </a:pPr>
            <a:r>
              <a:rPr lang="en-US" altLang="zh-CN" sz="1600" b="1" dirty="0">
                <a:latin typeface="+mj-lt"/>
                <a:ea typeface="华文隶书" pitchFamily="2" charset="-122"/>
                <a:cs typeface="+mn-cs"/>
              </a:rPr>
              <a:t>LexisNexis</a:t>
            </a:r>
            <a:r>
              <a:rPr lang="en-US" altLang="zh-CN" sz="1600" b="1" baseline="30000" dirty="0">
                <a:latin typeface="+mj-lt"/>
                <a:ea typeface="华文隶书" pitchFamily="2" charset="-122"/>
                <a:cs typeface="+mn-cs"/>
              </a:rPr>
              <a:t>®</a:t>
            </a:r>
            <a:r>
              <a:rPr lang="en-US" altLang="zh-CN" sz="1600" baseline="30000" dirty="0">
                <a:latin typeface="+mj-lt"/>
                <a:ea typeface="华文隶书" pitchFamily="2" charset="-122"/>
                <a:cs typeface="+mn-cs"/>
              </a:rPr>
              <a:t> </a:t>
            </a:r>
            <a:r>
              <a:rPr lang="en-US" altLang="zh-CN" sz="1600" b="1" dirty="0">
                <a:latin typeface="+mj-lt"/>
                <a:ea typeface="华文隶书" pitchFamily="2" charset="-122"/>
                <a:cs typeface="+mn-cs"/>
              </a:rPr>
              <a:t> Academic  </a:t>
            </a:r>
            <a:r>
              <a:rPr lang="zh-CN" altLang="zh-CN" sz="1600" dirty="0">
                <a:latin typeface="+mj-ea"/>
                <a:ea typeface="+mj-ea"/>
                <a:cs typeface="+mn-cs"/>
              </a:rPr>
              <a:t>学术大全数据库</a:t>
            </a:r>
            <a:r>
              <a:rPr lang="zh-CN" sz="1400" dirty="0">
                <a:latin typeface="+mj-ea"/>
                <a:ea typeface="+mj-ea"/>
              </a:rPr>
              <a:t>是</a:t>
            </a:r>
            <a:r>
              <a:rPr lang="zh-CN" sz="1600" dirty="0">
                <a:latin typeface="+mj-ea"/>
                <a:ea typeface="+mj-ea"/>
              </a:rPr>
              <a:t>为高校学生的学习和研究精心准备的多学科全文数据库。它由</a:t>
            </a:r>
            <a:r>
              <a:rPr lang="zh-CN" sz="1600" b="1" dirty="0">
                <a:solidFill>
                  <a:srgbClr val="FF0000"/>
                </a:solidFill>
                <a:latin typeface="+mj-ea"/>
                <a:ea typeface="+mj-ea"/>
              </a:rPr>
              <a:t>美国图书馆界专家委员会</a:t>
            </a:r>
            <a:r>
              <a:rPr lang="zh-CN" sz="1600" dirty="0">
                <a:latin typeface="+mj-ea"/>
                <a:ea typeface="+mj-ea"/>
              </a:rPr>
              <a:t>设计、并由专业图书馆员做资源的收录、评估和筛选，仅在美国就有超过</a:t>
            </a:r>
            <a:r>
              <a:rPr lang="en-US" altLang="zh-CN" sz="1600" dirty="0">
                <a:latin typeface="+mj-ea"/>
                <a:ea typeface="+mj-ea"/>
              </a:rPr>
              <a:t>1,600</a:t>
            </a:r>
            <a:r>
              <a:rPr lang="zh-CN" altLang="en-US" sz="1600" dirty="0">
                <a:latin typeface="+mj-ea"/>
                <a:ea typeface="+mj-ea"/>
              </a:rPr>
              <a:t>多所大学和学院是它的长期用户。</a:t>
            </a:r>
            <a:endParaRPr lang="en-US" altLang="zh-CN" sz="1600" dirty="0">
              <a:latin typeface="+mj-ea"/>
              <a:ea typeface="+mj-ea"/>
            </a:endParaRPr>
          </a:p>
          <a:p>
            <a:pPr indent="228600" fontAlgn="auto">
              <a:spcBef>
                <a:spcPts val="0"/>
              </a:spcBef>
              <a:spcAft>
                <a:spcPts val="0"/>
              </a:spcAft>
              <a:defRPr/>
            </a:pPr>
            <a:endParaRPr lang="zh-CN" altLang="en-US" sz="1600" dirty="0">
              <a:latin typeface="隶书" pitchFamily="49" charset="-122"/>
              <a:ea typeface="隶书" pitchFamily="49" charset="-122"/>
              <a:cs typeface="+mn-cs"/>
            </a:endParaRPr>
          </a:p>
        </p:txBody>
      </p:sp>
      <p:sp>
        <p:nvSpPr>
          <p:cNvPr id="2" name="Rectangle 1"/>
          <p:cNvSpPr/>
          <p:nvPr/>
        </p:nvSpPr>
        <p:spPr>
          <a:xfrm>
            <a:off x="304800" y="2619375"/>
            <a:ext cx="2949575" cy="2308225"/>
          </a:xfrm>
          <a:prstGeom prst="rect">
            <a:avLst/>
          </a:prstGeom>
        </p:spPr>
        <p:txBody>
          <a:bodyPr>
            <a:spAutoFit/>
          </a:bodyPr>
          <a:lstStyle/>
          <a:p>
            <a:pPr indent="228600" eaLnBrk="0" fontAlgn="auto" hangingPunct="0">
              <a:spcBef>
                <a:spcPts val="0"/>
              </a:spcBef>
              <a:spcAft>
                <a:spcPts val="0"/>
              </a:spcAft>
              <a:defRPr/>
            </a:pPr>
            <a:r>
              <a:rPr lang="zh-CN" altLang="en-US" sz="1600" dirty="0">
                <a:solidFill>
                  <a:prstClr val="black"/>
                </a:solidFill>
                <a:latin typeface="+mj-ea"/>
                <a:ea typeface="+mj-ea"/>
              </a:rPr>
              <a:t>作为专门为学术界量身打造的产品，</a:t>
            </a:r>
            <a:r>
              <a:rPr lang="en-US" altLang="zh-CN" sz="1600" dirty="0">
                <a:solidFill>
                  <a:prstClr val="black"/>
                </a:solidFill>
                <a:latin typeface="+mj-lt"/>
                <a:ea typeface="+mj-ea"/>
              </a:rPr>
              <a:t>LexisNexis®  Academic</a:t>
            </a:r>
            <a:r>
              <a:rPr lang="zh-CN" altLang="en-US" sz="1600" dirty="0">
                <a:solidFill>
                  <a:prstClr val="black"/>
                </a:solidFill>
                <a:latin typeface="+mj-ea"/>
                <a:ea typeface="+mj-ea"/>
              </a:rPr>
              <a:t>收录了新闻、商业、法律、医学等多个学科的</a:t>
            </a:r>
            <a:r>
              <a:rPr lang="en-US" altLang="zh-CN" sz="1600" dirty="0">
                <a:solidFill>
                  <a:prstClr val="black"/>
                </a:solidFill>
                <a:latin typeface="+mj-ea"/>
                <a:ea typeface="+mj-ea"/>
              </a:rPr>
              <a:t>14,000</a:t>
            </a:r>
            <a:r>
              <a:rPr lang="zh-CN" altLang="en-US" sz="1600" dirty="0">
                <a:solidFill>
                  <a:prstClr val="black"/>
                </a:solidFill>
                <a:latin typeface="+mj-ea"/>
                <a:ea typeface="+mj-ea"/>
              </a:rPr>
              <a:t>多种可靠的信息资源，内容涵盖报纸、期刊、电视和无线广播、新闻专线、博客、公司目录和财税信息，并且更新及时，无滞后现象。</a:t>
            </a:r>
          </a:p>
        </p:txBody>
      </p:sp>
      <p:pic>
        <p:nvPicPr>
          <p:cNvPr id="138247" name="Picture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0973">
            <a:off x="3314700" y="2205038"/>
            <a:ext cx="54864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390973">
            <a:off x="3751263" y="2476500"/>
            <a:ext cx="2133600" cy="3632200"/>
          </a:xfrm>
          <a:prstGeom prst="rect">
            <a:avLst/>
          </a:prstGeom>
          <a:noFill/>
        </p:spPr>
        <p:txBody>
          <a:bodyPr>
            <a:spAutoFit/>
          </a:bodyPr>
          <a:lstStyle/>
          <a:p>
            <a:pPr marL="285750" indent="-285750">
              <a:buFont typeface="Wingdings" pitchFamily="2" charset="2"/>
              <a:buChar char="ü"/>
              <a:defRPr/>
            </a:pPr>
            <a:r>
              <a:rPr lang="zh-CN" altLang="en-US" sz="1600" dirty="0">
                <a:latin typeface="仿宋" pitchFamily="49" charset="-122"/>
                <a:ea typeface="仿宋" pitchFamily="49" charset="-122"/>
              </a:rPr>
              <a:t>全球媒体新闻</a:t>
            </a:r>
            <a:endParaRPr lang="en-US" altLang="zh-CN" sz="1600" dirty="0">
              <a:latin typeface="仿宋" pitchFamily="49" charset="-122"/>
              <a:ea typeface="仿宋" pitchFamily="49" charset="-122"/>
            </a:endParaRPr>
          </a:p>
          <a:p>
            <a:pPr marL="285750" indent="-285750">
              <a:buFont typeface="Wingdings" pitchFamily="2" charset="2"/>
              <a:buChar char="ü"/>
              <a:defRPr/>
            </a:pPr>
            <a:r>
              <a:rPr lang="zh-CN" altLang="en-US" sz="1600" dirty="0">
                <a:latin typeface="仿宋" pitchFamily="49" charset="-122"/>
                <a:ea typeface="仿宋" pitchFamily="49" charset="-122"/>
              </a:rPr>
              <a:t>国际条约和协定</a:t>
            </a:r>
            <a:endParaRPr lang="en-US" altLang="zh-CN" sz="1600" dirty="0">
              <a:latin typeface="仿宋" pitchFamily="49" charset="-122"/>
              <a:ea typeface="仿宋" pitchFamily="49" charset="-122"/>
            </a:endParaRPr>
          </a:p>
          <a:p>
            <a:pPr marL="285750" indent="-285750">
              <a:buFont typeface="Wingdings" pitchFamily="2" charset="2"/>
              <a:buChar char="ü"/>
              <a:defRPr/>
            </a:pPr>
            <a:r>
              <a:rPr lang="zh-CN" altLang="en-US" sz="1600" dirty="0">
                <a:latin typeface="仿宋" pitchFamily="49" charset="-122"/>
                <a:ea typeface="仿宋" pitchFamily="49" charset="-122"/>
              </a:rPr>
              <a:t>各国判例、成文法及法学评论文章</a:t>
            </a:r>
            <a:endParaRPr lang="en-US" altLang="zh-CN" sz="1600" dirty="0">
              <a:latin typeface="仿宋" pitchFamily="49" charset="-122"/>
              <a:ea typeface="仿宋" pitchFamily="49" charset="-122"/>
            </a:endParaRPr>
          </a:p>
          <a:p>
            <a:pPr marL="285750" indent="-285750">
              <a:buFont typeface="Wingdings" pitchFamily="2" charset="2"/>
              <a:buChar char="ü"/>
              <a:defRPr/>
            </a:pPr>
            <a:r>
              <a:rPr lang="zh-CN" altLang="en-US" sz="1600" dirty="0">
                <a:latin typeface="仿宋" pitchFamily="49" charset="-122"/>
                <a:ea typeface="仿宋" pitchFamily="49" charset="-122"/>
              </a:rPr>
              <a:t>全球公司报告</a:t>
            </a:r>
            <a:endParaRPr lang="en-US" altLang="zh-CN" sz="1600" dirty="0">
              <a:latin typeface="仿宋" pitchFamily="49" charset="-122"/>
              <a:ea typeface="仿宋" pitchFamily="49" charset="-122"/>
            </a:endParaRPr>
          </a:p>
          <a:p>
            <a:pPr marL="285750" indent="-285750">
              <a:buFont typeface="Wingdings" pitchFamily="2" charset="2"/>
              <a:buChar char="ü"/>
              <a:defRPr/>
            </a:pPr>
            <a:r>
              <a:rPr lang="zh-CN" altLang="en-US" sz="1600" dirty="0">
                <a:latin typeface="仿宋" pitchFamily="49" charset="-122"/>
                <a:ea typeface="仿宋" pitchFamily="49" charset="-122"/>
              </a:rPr>
              <a:t>全球高管档案</a:t>
            </a:r>
            <a:endParaRPr lang="en-US" altLang="zh-CN" sz="1600" dirty="0">
              <a:latin typeface="仿宋" pitchFamily="49" charset="-122"/>
              <a:ea typeface="仿宋" pitchFamily="49" charset="-122"/>
            </a:endParaRPr>
          </a:p>
          <a:p>
            <a:pPr marL="285750" indent="-285750">
              <a:buFont typeface="Wingdings" pitchFamily="2" charset="2"/>
              <a:buChar char="ü"/>
              <a:defRPr/>
            </a:pPr>
            <a:r>
              <a:rPr lang="zh-CN" altLang="en-US" sz="1600" dirty="0">
                <a:latin typeface="仿宋" pitchFamily="49" charset="-122"/>
                <a:ea typeface="仿宋" pitchFamily="49" charset="-122"/>
              </a:rPr>
              <a:t>美国证交会文件（</a:t>
            </a:r>
            <a:r>
              <a:rPr lang="en-US" altLang="zh-CN" sz="1600" dirty="0">
                <a:latin typeface="仿宋" pitchFamily="49" charset="-122"/>
                <a:ea typeface="仿宋" pitchFamily="49" charset="-122"/>
              </a:rPr>
              <a:t>SEC Filing</a:t>
            </a:r>
            <a:r>
              <a:rPr lang="zh-CN" altLang="en-US" sz="1600" dirty="0">
                <a:latin typeface="仿宋" pitchFamily="49" charset="-122"/>
                <a:ea typeface="仿宋" pitchFamily="49" charset="-122"/>
              </a:rPr>
              <a:t>）</a:t>
            </a:r>
            <a:endParaRPr lang="en-US" altLang="zh-CN" sz="1600" dirty="0">
              <a:latin typeface="仿宋" pitchFamily="49" charset="-122"/>
              <a:ea typeface="仿宋" pitchFamily="49" charset="-122"/>
            </a:endParaRPr>
          </a:p>
          <a:p>
            <a:pPr marL="285750" indent="-285750" fontAlgn="auto">
              <a:spcBef>
                <a:spcPts val="0"/>
              </a:spcBef>
              <a:spcAft>
                <a:spcPts val="0"/>
              </a:spcAft>
              <a:buFont typeface="Wingdings" pitchFamily="2" charset="2"/>
              <a:buChar char="ü"/>
              <a:defRPr/>
            </a:pPr>
            <a:r>
              <a:rPr lang="zh-CN" altLang="en-US" sz="1600" dirty="0">
                <a:latin typeface="仿宋" pitchFamily="49" charset="-122"/>
                <a:ea typeface="仿宋" pitchFamily="49" charset="-122"/>
              </a:rPr>
              <a:t>财务专业知识、成功案例、行业动态、法律法规</a:t>
            </a:r>
          </a:p>
          <a:p>
            <a:pPr>
              <a:defRPr/>
            </a:pPr>
            <a:endParaRPr lang="en-US" altLang="zh-CN" dirty="0"/>
          </a:p>
          <a:p>
            <a:pPr>
              <a:defRPr/>
            </a:pPr>
            <a:endParaRPr lang="en-US" altLang="zh-CN" dirty="0"/>
          </a:p>
          <a:p>
            <a:pPr>
              <a:defRPr/>
            </a:pPr>
            <a:endParaRPr lang="en-US" altLang="zh-CN" dirty="0"/>
          </a:p>
        </p:txBody>
      </p:sp>
      <p:sp>
        <p:nvSpPr>
          <p:cNvPr id="138249" name="TextBox 167"/>
          <p:cNvSpPr txBox="1">
            <a:spLocks noChangeArrowheads="1"/>
          </p:cNvSpPr>
          <p:nvPr/>
        </p:nvSpPr>
        <p:spPr bwMode="auto">
          <a:xfrm rot="390973">
            <a:off x="6286500" y="2824163"/>
            <a:ext cx="2133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zh-CN" altLang="en-US" sz="1600">
                <a:latin typeface="仿宋" pitchFamily="49" charset="-122"/>
                <a:ea typeface="仿宋" pitchFamily="49" charset="-122"/>
              </a:rPr>
              <a:t>美国环保署报告、环境法评论</a:t>
            </a:r>
            <a:endParaRPr lang="en-US" altLang="zh-CN" sz="1600">
              <a:latin typeface="仿宋" pitchFamily="49" charset="-122"/>
              <a:ea typeface="仿宋" pitchFamily="49" charset="-122"/>
            </a:endParaRPr>
          </a:p>
          <a:p>
            <a:pPr eaLnBrk="1" hangingPunct="1">
              <a:spcBef>
                <a:spcPct val="0"/>
              </a:spcBef>
              <a:buFont typeface="Wingdings" pitchFamily="2" charset="2"/>
              <a:buChar char="ü"/>
            </a:pPr>
            <a:r>
              <a:rPr lang="zh-CN" altLang="en-US" sz="1600">
                <a:latin typeface="仿宋" pitchFamily="49" charset="-122"/>
                <a:ea typeface="仿宋" pitchFamily="49" charset="-122"/>
              </a:rPr>
              <a:t>普及型医学新闻和健康资讯、</a:t>
            </a:r>
            <a:r>
              <a:rPr lang="en-US" altLang="zh-CN" sz="1600">
                <a:latin typeface="仿宋" pitchFamily="49" charset="-122"/>
                <a:ea typeface="仿宋" pitchFamily="49" charset="-122"/>
              </a:rPr>
              <a:t>《</a:t>
            </a:r>
            <a:r>
              <a:rPr lang="zh-CN" altLang="en-US" sz="1600">
                <a:latin typeface="仿宋" pitchFamily="49" charset="-122"/>
                <a:ea typeface="仿宋" pitchFamily="49" charset="-122"/>
              </a:rPr>
              <a:t>国立癌症研究所会刊</a:t>
            </a:r>
            <a:r>
              <a:rPr lang="en-US" altLang="zh-CN" sz="1600">
                <a:latin typeface="仿宋" pitchFamily="49" charset="-122"/>
                <a:ea typeface="仿宋" pitchFamily="49" charset="-122"/>
              </a:rPr>
              <a:t>》</a:t>
            </a:r>
            <a:r>
              <a:rPr lang="zh-CN" altLang="en-US" sz="1600">
                <a:latin typeface="仿宋" pitchFamily="49" charset="-122"/>
                <a:ea typeface="仿宋" pitchFamily="49" charset="-122"/>
              </a:rPr>
              <a:t>、</a:t>
            </a:r>
            <a:r>
              <a:rPr lang="en-US" altLang="zh-CN" sz="1600">
                <a:latin typeface="仿宋" pitchFamily="49" charset="-122"/>
                <a:ea typeface="仿宋" pitchFamily="49" charset="-122"/>
              </a:rPr>
              <a:t>《</a:t>
            </a:r>
            <a:r>
              <a:rPr lang="zh-CN" altLang="en-US" sz="1600">
                <a:latin typeface="仿宋" pitchFamily="49" charset="-122"/>
                <a:ea typeface="仿宋" pitchFamily="49" charset="-122"/>
              </a:rPr>
              <a:t>生物技术新闻观察</a:t>
            </a:r>
            <a:r>
              <a:rPr lang="en-US" altLang="zh-CN" sz="1600">
                <a:latin typeface="仿宋" pitchFamily="49" charset="-122"/>
                <a:ea typeface="仿宋" pitchFamily="49" charset="-122"/>
              </a:rPr>
              <a:t>》</a:t>
            </a:r>
          </a:p>
          <a:p>
            <a:pPr eaLnBrk="1" hangingPunct="1">
              <a:spcBef>
                <a:spcPct val="0"/>
              </a:spcBef>
              <a:buFont typeface="Wingdings" pitchFamily="2" charset="2"/>
              <a:buChar char="ü"/>
            </a:pPr>
            <a:r>
              <a:rPr lang="zh-CN" altLang="en-US" sz="1600">
                <a:latin typeface="仿宋" pitchFamily="49" charset="-122"/>
                <a:ea typeface="仿宋" pitchFamily="49" charset="-122"/>
              </a:rPr>
              <a:t>政治或政府性杂志、博客、白宫新闻</a:t>
            </a:r>
          </a:p>
        </p:txBody>
      </p:sp>
      <p:sp>
        <p:nvSpPr>
          <p:cNvPr id="12" name="5-Point Star 11"/>
          <p:cNvSpPr/>
          <p:nvPr/>
        </p:nvSpPr>
        <p:spPr>
          <a:xfrm>
            <a:off x="304800" y="101917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cs typeface="+mn-cs"/>
              </a:rPr>
              <a:t>友好</a:t>
            </a:r>
            <a:r>
              <a:rPr lang="zh-CN" altLang="en-US" sz="2800" b="1" dirty="0" smtClean="0">
                <a:solidFill>
                  <a:srgbClr val="FF0000"/>
                </a:solidFill>
                <a:latin typeface="黑体" pitchFamily="49" charset="-122"/>
                <a:ea typeface="黑体" pitchFamily="49" charset="-122"/>
                <a:cs typeface="+mn-cs"/>
              </a:rPr>
              <a:t>的中文界面</a:t>
            </a:r>
            <a:endParaRPr lang="en-US" sz="2800" b="1" dirty="0">
              <a:solidFill>
                <a:srgbClr val="FF0000"/>
              </a:solidFill>
              <a:latin typeface="黑体" pitchFamily="49" charset="-122"/>
              <a:ea typeface="黑体" pitchFamily="49" charset="-122"/>
              <a:cs typeface="+mn-cs"/>
            </a:endParaRPr>
          </a:p>
        </p:txBody>
      </p:sp>
      <p:sp>
        <p:nvSpPr>
          <p:cNvPr id="139267"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9268"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EFA193F5-9C07-4FEB-8FD9-AFA426C67F2D}" type="slidenum">
              <a:rPr lang="en-US" altLang="zh-CN" sz="1800" kern="0" smtClean="0">
                <a:solidFill>
                  <a:srgbClr val="898989"/>
                </a:solidFill>
              </a:rPr>
              <a:pPr algn="l" fontAlgn="base">
                <a:spcBef>
                  <a:spcPct val="0"/>
                </a:spcBef>
                <a:spcAft>
                  <a:spcPct val="0"/>
                </a:spcAft>
                <a:defRPr/>
              </a:pPr>
              <a:t>8</a:t>
            </a:fld>
            <a:endParaRPr lang="en-US" altLang="zh-CN" sz="1800" kern="0" dirty="0" smtClean="0">
              <a:solidFill>
                <a:srgbClr val="898989"/>
              </a:solidFill>
            </a:endParaRPr>
          </a:p>
        </p:txBody>
      </p:sp>
      <p:pic>
        <p:nvPicPr>
          <p:cNvPr id="1029" name="Picture 5"/>
          <p:cNvPicPr>
            <a:picLocks noChangeAspect="1" noChangeArrowheads="1"/>
          </p:cNvPicPr>
          <p:nvPr/>
        </p:nvPicPr>
        <p:blipFill>
          <a:blip r:embed="rId2"/>
          <a:srcRect/>
          <a:stretch>
            <a:fillRect/>
          </a:stretch>
        </p:blipFill>
        <p:spPr bwMode="auto">
          <a:xfrm>
            <a:off x="166688" y="914400"/>
            <a:ext cx="8824912" cy="5257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8229600" y="1143000"/>
            <a:ext cx="838200" cy="609600"/>
          </a:xfrm>
          <a:prstGeom prst="roundRect">
            <a:avLst>
              <a:gd name="adj" fmla="val 7436"/>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2" name="Cloud Callout 11"/>
          <p:cNvSpPr/>
          <p:nvPr/>
        </p:nvSpPr>
        <p:spPr>
          <a:xfrm>
            <a:off x="6116638" y="1668463"/>
            <a:ext cx="2157412" cy="912812"/>
          </a:xfrm>
          <a:prstGeom prst="cloudCallout">
            <a:avLst>
              <a:gd name="adj1" fmla="val 40438"/>
              <a:gd name="adj2" fmla="val -6856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3" name="TextBox 12"/>
          <p:cNvSpPr txBox="1">
            <a:spLocks noChangeArrowheads="1"/>
          </p:cNvSpPr>
          <p:nvPr/>
        </p:nvSpPr>
        <p:spPr bwMode="auto">
          <a:xfrm>
            <a:off x="6323013" y="1828800"/>
            <a:ext cx="1830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支持</a:t>
            </a:r>
            <a:r>
              <a:rPr lang="zh-CN" altLang="en-US" sz="1200">
                <a:solidFill>
                  <a:srgbClr val="FF0000"/>
                </a:solidFill>
                <a:latin typeface="黑体" pitchFamily="49" charset="-122"/>
                <a:ea typeface="黑体" pitchFamily="49" charset="-122"/>
              </a:rPr>
              <a:t>英语</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日语</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韩语</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简体中文</a:t>
            </a:r>
            <a:r>
              <a:rPr lang="zh-CN" altLang="en-US" sz="1200">
                <a:solidFill>
                  <a:srgbClr val="000000"/>
                </a:solidFill>
                <a:latin typeface="黑体" pitchFamily="49" charset="-122"/>
                <a:ea typeface="黑体" pitchFamily="49" charset="-122"/>
              </a:rPr>
              <a:t>和</a:t>
            </a:r>
            <a:r>
              <a:rPr lang="zh-CN" altLang="en-US" sz="1200">
                <a:solidFill>
                  <a:srgbClr val="FF0000"/>
                </a:solidFill>
                <a:latin typeface="黑体" pitchFamily="49" charset="-122"/>
                <a:ea typeface="黑体" pitchFamily="49" charset="-122"/>
              </a:rPr>
              <a:t>繁体中文</a:t>
            </a:r>
            <a:r>
              <a:rPr lang="zh-CN" altLang="en-US" sz="1200">
                <a:latin typeface="黑体" pitchFamily="49" charset="-122"/>
                <a:ea typeface="黑体" pitchFamily="49" charset="-122"/>
              </a:rPr>
              <a:t>五种</a:t>
            </a:r>
            <a:r>
              <a:rPr lang="zh-CN" altLang="en-US" sz="1200">
                <a:solidFill>
                  <a:srgbClr val="000000"/>
                </a:solidFill>
                <a:latin typeface="黑体" pitchFamily="49" charset="-122"/>
                <a:ea typeface="黑体" pitchFamily="49" charset="-122"/>
              </a:rPr>
              <a:t>浏览语言</a:t>
            </a:r>
            <a:endParaRPr lang="en-US" altLang="en-US" sz="1200">
              <a:solidFill>
                <a:srgbClr val="000000"/>
              </a:solidFill>
              <a:latin typeface="黑体" pitchFamily="49" charset="-122"/>
              <a:ea typeface="黑体" pitchFamily="49" charset="-122"/>
            </a:endParaRPr>
          </a:p>
        </p:txBody>
      </p:sp>
      <p:sp>
        <p:nvSpPr>
          <p:cNvPr id="5" name="Rounded Rectangle 4"/>
          <p:cNvSpPr/>
          <p:nvPr/>
        </p:nvSpPr>
        <p:spPr>
          <a:xfrm>
            <a:off x="166688" y="1447800"/>
            <a:ext cx="1814512" cy="4724400"/>
          </a:xfrm>
          <a:prstGeom prst="roundRect">
            <a:avLst>
              <a:gd name="adj" fmla="val 9689"/>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5" name="Cloud Callout 14"/>
          <p:cNvSpPr/>
          <p:nvPr/>
        </p:nvSpPr>
        <p:spPr>
          <a:xfrm>
            <a:off x="1524000" y="2620963"/>
            <a:ext cx="1828800" cy="912812"/>
          </a:xfrm>
          <a:prstGeom prst="cloudCallout">
            <a:avLst>
              <a:gd name="adj1" fmla="val -42343"/>
              <a:gd name="adj2" fmla="val 4862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6" name="TextBox 15"/>
          <p:cNvSpPr txBox="1">
            <a:spLocks noChangeArrowheads="1"/>
          </p:cNvSpPr>
          <p:nvPr/>
        </p:nvSpPr>
        <p:spPr bwMode="auto">
          <a:xfrm>
            <a:off x="1851025" y="2773363"/>
            <a:ext cx="1349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页面布局清晰：检索模式和资源类型一目了然</a:t>
            </a:r>
            <a:endParaRPr lang="en-US" altLang="en-US" sz="1200">
              <a:solidFill>
                <a:srgbClr val="000000"/>
              </a:solidFill>
              <a:latin typeface="黑体" pitchFamily="49" charset="-122"/>
              <a:ea typeface="黑体" pitchFamily="49" charset="-122"/>
            </a:endParaRPr>
          </a:p>
        </p:txBody>
      </p:sp>
      <p:sp>
        <p:nvSpPr>
          <p:cNvPr id="14" name="5-Point Star 13"/>
          <p:cNvSpPr/>
          <p:nvPr/>
        </p:nvSpPr>
        <p:spPr>
          <a:xfrm>
            <a:off x="6116638" y="1787525"/>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
        <p:nvSpPr>
          <p:cNvPr id="17" name="5-Point Star 16"/>
          <p:cNvSpPr/>
          <p:nvPr/>
        </p:nvSpPr>
        <p:spPr>
          <a:xfrm>
            <a:off x="180975" y="351155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p:bldP spid="5"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rtlCol="0">
            <a:normAutofit/>
          </a:bodyPr>
          <a:lstStyle/>
          <a:p>
            <a:pPr algn="r" eaLnBrk="1" fontAlgn="auto" hangingPunct="1">
              <a:spcAft>
                <a:spcPts val="0"/>
              </a:spcAft>
              <a:defRPr/>
            </a:pPr>
            <a:r>
              <a:rPr lang="zh-CN" altLang="en-US" sz="2800" b="1" dirty="0">
                <a:solidFill>
                  <a:srgbClr val="FF0000"/>
                </a:solidFill>
                <a:latin typeface="黑体" pitchFamily="49" charset="-122"/>
                <a:ea typeface="黑体" pitchFamily="49" charset="-122"/>
                <a:cs typeface="+mn-cs"/>
              </a:rPr>
              <a:t>便捷的简易</a:t>
            </a:r>
            <a:r>
              <a:rPr lang="zh-CN" altLang="en-US" sz="2800" b="1" dirty="0" smtClean="0">
                <a:solidFill>
                  <a:srgbClr val="FF0000"/>
                </a:solidFill>
                <a:latin typeface="黑体" pitchFamily="49" charset="-122"/>
                <a:ea typeface="黑体" pitchFamily="49" charset="-122"/>
                <a:cs typeface="+mn-cs"/>
              </a:rPr>
              <a:t>检索</a:t>
            </a:r>
            <a:endParaRPr lang="en-US" sz="2800" b="1" dirty="0">
              <a:solidFill>
                <a:srgbClr val="FF0000"/>
              </a:solidFill>
              <a:latin typeface="黑体" pitchFamily="49" charset="-122"/>
              <a:ea typeface="黑体" pitchFamily="49" charset="-122"/>
              <a:cs typeface="+mn-cs"/>
            </a:endParaRPr>
          </a:p>
        </p:txBody>
      </p:sp>
      <p:sp>
        <p:nvSpPr>
          <p:cNvPr id="140291" name="TextBox 2"/>
          <p:cNvSpPr txBox="1">
            <a:spLocks noChangeArrowheads="1"/>
          </p:cNvSpPr>
          <p:nvPr/>
        </p:nvSpPr>
        <p:spPr bwMode="auto">
          <a:xfrm>
            <a:off x="5410200" y="640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0292" name="TextBox 5"/>
          <p:cNvSpPr txBox="1">
            <a:spLocks noChangeArrowheads="1"/>
          </p:cNvSpPr>
          <p:nvPr/>
        </p:nvSpPr>
        <p:spPr bwMode="auto">
          <a:xfrm>
            <a:off x="5715000" y="6400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LexisNexis® A</a:t>
            </a:r>
            <a:r>
              <a:rPr lang="en-US" altLang="zh-CN" sz="1800">
                <a:solidFill>
                  <a:srgbClr val="000000"/>
                </a:solidFill>
              </a:rPr>
              <a:t>cademic</a:t>
            </a:r>
            <a:endParaRPr lang="en-US" altLang="en-US" sz="1800">
              <a:solidFill>
                <a:srgbClr val="000000"/>
              </a:solidFill>
            </a:endParaRPr>
          </a:p>
        </p:txBody>
      </p:sp>
      <p:sp>
        <p:nvSpPr>
          <p:cNvPr id="7" name="Slide Number Placeholder 3"/>
          <p:cNvSpPr>
            <a:spLocks noGrp="1"/>
          </p:cNvSpPr>
          <p:nvPr>
            <p:ph type="sldNum" sz="quarter" idx="12"/>
          </p:nvPr>
        </p:nvSpPr>
        <p:spPr bwMode="auto">
          <a:xfrm>
            <a:off x="8305800" y="6405563"/>
            <a:ext cx="533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7DB504EA-8194-400A-AABA-323C8F0DA398}" type="slidenum">
              <a:rPr lang="en-US" altLang="zh-CN" sz="1800" kern="0" smtClean="0">
                <a:solidFill>
                  <a:srgbClr val="898989"/>
                </a:solidFill>
              </a:rPr>
              <a:pPr algn="l" fontAlgn="base">
                <a:spcBef>
                  <a:spcPct val="0"/>
                </a:spcBef>
                <a:spcAft>
                  <a:spcPct val="0"/>
                </a:spcAft>
                <a:defRPr/>
              </a:pPr>
              <a:t>9</a:t>
            </a:fld>
            <a:endParaRPr lang="en-US" altLang="zh-CN" sz="1800" kern="0" dirty="0" smtClean="0">
              <a:solidFill>
                <a:srgbClr val="898989"/>
              </a:solidFill>
            </a:endParaRPr>
          </a:p>
        </p:txBody>
      </p:sp>
      <p:pic>
        <p:nvPicPr>
          <p:cNvPr id="2051" name="Picture 3"/>
          <p:cNvPicPr>
            <a:picLocks noChangeAspect="1" noChangeArrowheads="1"/>
          </p:cNvPicPr>
          <p:nvPr/>
        </p:nvPicPr>
        <p:blipFill>
          <a:blip r:embed="rId2"/>
          <a:srcRect/>
          <a:stretch>
            <a:fillRect/>
          </a:stretch>
        </p:blipFill>
        <p:spPr bwMode="auto">
          <a:xfrm>
            <a:off x="295275" y="1143000"/>
            <a:ext cx="8620125" cy="50530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loud Callout 13"/>
          <p:cNvSpPr/>
          <p:nvPr/>
        </p:nvSpPr>
        <p:spPr>
          <a:xfrm>
            <a:off x="76200" y="1906588"/>
            <a:ext cx="2159000" cy="989012"/>
          </a:xfrm>
          <a:prstGeom prst="cloudCallout">
            <a:avLst>
              <a:gd name="adj1" fmla="val -12360"/>
              <a:gd name="adj2" fmla="val -80899"/>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5" name="TextBox 14"/>
          <p:cNvSpPr txBox="1">
            <a:spLocks noChangeArrowheads="1"/>
          </p:cNvSpPr>
          <p:nvPr/>
        </p:nvSpPr>
        <p:spPr bwMode="auto">
          <a:xfrm>
            <a:off x="358775" y="1981200"/>
            <a:ext cx="1800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简易检索可以轻松查询</a:t>
            </a:r>
            <a:r>
              <a:rPr lang="zh-CN" altLang="en-US" sz="1200">
                <a:solidFill>
                  <a:srgbClr val="FF0000"/>
                </a:solidFill>
                <a:latin typeface="黑体" pitchFamily="49" charset="-122"/>
                <a:ea typeface="黑体" pitchFamily="49" charset="-122"/>
              </a:rPr>
              <a:t>新闻</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公司资讯</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英美案例</a:t>
            </a:r>
            <a:r>
              <a:rPr lang="zh-CN" altLang="en-US" sz="1200">
                <a:solidFill>
                  <a:srgbClr val="000000"/>
                </a:solidFill>
                <a:latin typeface="黑体" pitchFamily="49" charset="-122"/>
                <a:ea typeface="黑体" pitchFamily="49" charset="-122"/>
              </a:rPr>
              <a:t>、</a:t>
            </a:r>
            <a:r>
              <a:rPr lang="zh-CN" altLang="en-US" sz="1200">
                <a:solidFill>
                  <a:srgbClr val="FF0000"/>
                </a:solidFill>
                <a:latin typeface="黑体" pitchFamily="49" charset="-122"/>
                <a:ea typeface="黑体" pitchFamily="49" charset="-122"/>
              </a:rPr>
              <a:t>人物资讯</a:t>
            </a:r>
            <a:r>
              <a:rPr lang="zh-CN" altLang="en-US" sz="1200">
                <a:solidFill>
                  <a:srgbClr val="000000"/>
                </a:solidFill>
                <a:latin typeface="黑体" pitchFamily="49" charset="-122"/>
                <a:ea typeface="黑体" pitchFamily="49" charset="-122"/>
              </a:rPr>
              <a:t>以及进行</a:t>
            </a:r>
            <a:r>
              <a:rPr lang="zh-CN" altLang="en-US" sz="1200">
                <a:solidFill>
                  <a:srgbClr val="FF0000"/>
                </a:solidFill>
                <a:latin typeface="黑体" pitchFamily="49" charset="-122"/>
                <a:ea typeface="黑体" pitchFamily="49" charset="-122"/>
              </a:rPr>
              <a:t>综合检索</a:t>
            </a:r>
          </a:p>
        </p:txBody>
      </p:sp>
      <p:sp>
        <p:nvSpPr>
          <p:cNvPr id="16" name="Cloud Callout 15"/>
          <p:cNvSpPr/>
          <p:nvPr/>
        </p:nvSpPr>
        <p:spPr>
          <a:xfrm>
            <a:off x="3940175" y="4649788"/>
            <a:ext cx="2362200" cy="1135062"/>
          </a:xfrm>
          <a:prstGeom prst="cloudCallout">
            <a:avLst>
              <a:gd name="adj1" fmla="val -64224"/>
              <a:gd name="adj2" fmla="val 8143"/>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200" dirty="0">
              <a:solidFill>
                <a:schemeClr val="tx1"/>
              </a:solidFill>
              <a:latin typeface="黑体" pitchFamily="49" charset="-122"/>
              <a:ea typeface="黑体" pitchFamily="49" charset="-122"/>
            </a:endParaRPr>
          </a:p>
        </p:txBody>
      </p:sp>
      <p:sp>
        <p:nvSpPr>
          <p:cNvPr id="17" name="TextBox 16"/>
          <p:cNvSpPr txBox="1">
            <a:spLocks noChangeArrowheads="1"/>
          </p:cNvSpPr>
          <p:nvPr/>
        </p:nvSpPr>
        <p:spPr bwMode="auto">
          <a:xfrm>
            <a:off x="4148138" y="4783138"/>
            <a:ext cx="21542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zh-CN" altLang="en-US" sz="1200">
                <a:solidFill>
                  <a:srgbClr val="000000"/>
                </a:solidFill>
                <a:latin typeface="黑体" pitchFamily="49" charset="-122"/>
                <a:ea typeface="黑体" pitchFamily="49" charset="-122"/>
              </a:rPr>
              <a:t>不同类型资源有不同的限定条件，按照步骤提示和下拉菜单的选项，逐步设定条件完成检索命令编辑</a:t>
            </a:r>
          </a:p>
        </p:txBody>
      </p:sp>
      <p:sp>
        <p:nvSpPr>
          <p:cNvPr id="5" name="Rounded Rectangle 4"/>
          <p:cNvSpPr/>
          <p:nvPr/>
        </p:nvSpPr>
        <p:spPr>
          <a:xfrm>
            <a:off x="2082800" y="4648200"/>
            <a:ext cx="1727200" cy="1371600"/>
          </a:xfrm>
          <a:prstGeom prst="roundRect">
            <a:avLst>
              <a:gd name="adj" fmla="val 7436"/>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黑体" pitchFamily="49" charset="-122"/>
              <a:ea typeface="黑体" pitchFamily="49" charset="-122"/>
            </a:endParaRPr>
          </a:p>
        </p:txBody>
      </p:sp>
      <p:sp>
        <p:nvSpPr>
          <p:cNvPr id="12" name="5-Point Star 11"/>
          <p:cNvSpPr/>
          <p:nvPr/>
        </p:nvSpPr>
        <p:spPr>
          <a:xfrm>
            <a:off x="180975" y="1981200"/>
            <a:ext cx="228600" cy="228600"/>
          </a:xfrm>
          <a:prstGeom prst="star5">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5"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a:solidFill>
              <a:schemeClr val="tx1"/>
            </a:solidFill>
            <a:latin typeface="黑体" pitchFamily="49" charset="-122"/>
            <a:ea typeface="黑体" pitchFamily="49" charset="-122"/>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6194</TotalTime>
  <Words>3413</Words>
  <Application>Microsoft Office PowerPoint</Application>
  <PresentationFormat>On-screen Show (4:3)</PresentationFormat>
  <Paragraphs>341</Paragraphs>
  <Slides>37</Slides>
  <Notes>2</Notes>
  <HiddenSlides>0</HiddenSlides>
  <MMClips>0</MMClips>
  <ScaleCrop>false</ScaleCrop>
  <HeadingPairs>
    <vt:vector size="6" baseType="variant">
      <vt:variant>
        <vt:lpstr>Fonts Used</vt:lpstr>
      </vt:variant>
      <vt:variant>
        <vt:i4>9</vt:i4>
      </vt:variant>
      <vt:variant>
        <vt:lpstr>Theme</vt:lpstr>
      </vt:variant>
      <vt:variant>
        <vt:i4>26</vt:i4>
      </vt:variant>
      <vt:variant>
        <vt:lpstr>Slide Titles</vt:lpstr>
      </vt:variant>
      <vt:variant>
        <vt:i4>37</vt:i4>
      </vt:variant>
    </vt:vector>
  </HeadingPairs>
  <TitlesOfParts>
    <vt:vector size="72" baseType="lpstr">
      <vt:lpstr>Calibri</vt:lpstr>
      <vt:lpstr>Arial</vt:lpstr>
      <vt:lpstr>宋体</vt:lpstr>
      <vt:lpstr>黑体</vt:lpstr>
      <vt:lpstr>华文隶书</vt:lpstr>
      <vt:lpstr>隶书</vt:lpstr>
      <vt:lpstr>仿宋</vt:lpstr>
      <vt:lpstr>Wingdings</vt:lpstr>
      <vt:lpstr>楷体_GB2312</vt:lpstr>
      <vt:lpstr>1_Custom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PowerPoint Presentation</vt:lpstr>
      <vt:lpstr>关于律商联讯</vt:lpstr>
      <vt:lpstr>律商联讯母公司-励讯集团</vt:lpstr>
      <vt:lpstr>PowerPoint Presentation</vt:lpstr>
      <vt:lpstr>PowerPoint Presentation</vt:lpstr>
      <vt:lpstr>PowerPoint Presentation</vt:lpstr>
      <vt:lpstr>学术大全数据库是一部在线百科全书，学界动态、 前沿资讯、宏观微观报告尽在其中 </vt:lpstr>
      <vt:lpstr>友好的中文界面</vt:lpstr>
      <vt:lpstr>便捷的简易检索</vt:lpstr>
      <vt:lpstr>精确智能的高级检索</vt:lpstr>
      <vt:lpstr>多种检索结果浏览方式及科学的分类索引</vt:lpstr>
      <vt:lpstr>可在线浏览结果数量</vt:lpstr>
      <vt:lpstr>多种结果保存方式——下载/邮件发送</vt:lpstr>
      <vt:lpstr>PowerPoint Presentation</vt:lpstr>
      <vt:lpstr>新闻</vt:lpstr>
      <vt:lpstr>新闻资源</vt:lpstr>
      <vt:lpstr>国际法律资讯</vt:lpstr>
      <vt:lpstr>美国法律</vt:lpstr>
      <vt:lpstr>Shepard’s 引证分析</vt:lpstr>
      <vt:lpstr>法律评论</vt:lpstr>
      <vt:lpstr>重要判例</vt:lpstr>
      <vt:lpstr>公司资讯</vt:lpstr>
      <vt:lpstr>公司报告</vt:lpstr>
      <vt:lpstr>公司报告</vt:lpstr>
      <vt:lpstr>公司报告</vt:lpstr>
      <vt:lpstr>公司报告</vt:lpstr>
      <vt:lpstr>公司报告</vt:lpstr>
      <vt:lpstr>建立公司列表</vt:lpstr>
      <vt:lpstr>公司比较</vt:lpstr>
      <vt:lpstr>美国证交会资料</vt:lpstr>
      <vt:lpstr>学科领域</vt:lpstr>
      <vt:lpstr>人物</vt:lpstr>
      <vt:lpstr>资源列表</vt:lpstr>
      <vt:lpstr>资源列表——浏览</vt:lpstr>
      <vt:lpstr>资源列表——查找资源</vt:lpstr>
      <vt:lpstr>帮助说明</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Elsevier</dc:creator>
  <cp:lastModifiedBy>Reed Elsevier</cp:lastModifiedBy>
  <cp:revision>95</cp:revision>
  <dcterms:created xsi:type="dcterms:W3CDTF">2013-04-19T07:05:04Z</dcterms:created>
  <dcterms:modified xsi:type="dcterms:W3CDTF">2016-04-22T08:42:59Z</dcterms:modified>
</cp:coreProperties>
</file>