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87" r:id="rId2"/>
    <p:sldId id="285" r:id="rId3"/>
    <p:sldId id="1980" r:id="rId4"/>
    <p:sldId id="1349" r:id="rId5"/>
    <p:sldId id="1411" r:id="rId6"/>
    <p:sldId id="1412" r:id="rId7"/>
    <p:sldId id="1347" r:id="rId8"/>
    <p:sldId id="1467" r:id="rId9"/>
    <p:sldId id="491" r:id="rId10"/>
    <p:sldId id="1685" r:id="rId11"/>
    <p:sldId id="1981" r:id="rId12"/>
    <p:sldId id="1934" r:id="rId13"/>
    <p:sldId id="1935" r:id="rId14"/>
    <p:sldId id="1936" r:id="rId15"/>
    <p:sldId id="1595" r:id="rId16"/>
    <p:sldId id="1937" r:id="rId17"/>
    <p:sldId id="1938" r:id="rId18"/>
    <p:sldId id="1939" r:id="rId19"/>
    <p:sldId id="1940" r:id="rId20"/>
    <p:sldId id="1941" r:id="rId21"/>
    <p:sldId id="1946" r:id="rId22"/>
    <p:sldId id="1947" r:id="rId23"/>
    <p:sldId id="1948" r:id="rId24"/>
    <p:sldId id="1955" r:id="rId25"/>
    <p:sldId id="1953" r:id="rId26"/>
    <p:sldId id="1952" r:id="rId27"/>
    <p:sldId id="1950" r:id="rId28"/>
    <p:sldId id="1417" r:id="rId29"/>
    <p:sldId id="1473" r:id="rId30"/>
    <p:sldId id="1965" r:id="rId31"/>
    <p:sldId id="1966" r:id="rId32"/>
    <p:sldId id="1967" r:id="rId33"/>
    <p:sldId id="1982" r:id="rId34"/>
    <p:sldId id="1933" r:id="rId35"/>
    <p:sldId id="1962" r:id="rId36"/>
    <p:sldId id="1963" r:id="rId37"/>
    <p:sldId id="1964" r:id="rId38"/>
    <p:sldId id="1958" r:id="rId39"/>
    <p:sldId id="1959" r:id="rId40"/>
    <p:sldId id="1961" r:id="rId41"/>
    <p:sldId id="1983" r:id="rId42"/>
    <p:sldId id="1437" r:id="rId43"/>
    <p:sldId id="1439" r:id="rId44"/>
    <p:sldId id="1440" r:id="rId45"/>
    <p:sldId id="1511" r:id="rId46"/>
    <p:sldId id="1970" r:id="rId47"/>
    <p:sldId id="1973" r:id="rId48"/>
    <p:sldId id="1516" r:id="rId49"/>
    <p:sldId id="288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422"/>
    <a:srgbClr val="004578"/>
    <a:srgbClr val="017277"/>
    <a:srgbClr val="007452"/>
    <a:srgbClr val="658D1B"/>
    <a:srgbClr val="843380"/>
    <a:srgbClr val="6C1035"/>
    <a:srgbClr val="01B4E3"/>
    <a:srgbClr val="00833C"/>
    <a:srgbClr val="CC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5"/>
    <p:restoredTop sz="94658"/>
  </p:normalViewPr>
  <p:slideViewPr>
    <p:cSldViewPr snapToGrid="0" snapToObjects="1">
      <p:cViewPr varScale="1">
        <p:scale>
          <a:sx n="98" d="100"/>
          <a:sy n="98" d="100"/>
        </p:scale>
        <p:origin x="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idu.com/link?url=y486VwwHtqW64QIzh_vhV8OLhSpICnPIrvrPiukKRlfzkr3jSXB_b6Qx4XbGnjwb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aidu.com/link?url=ktF9fRjzdKUJxpsgobwnLgTk68WSMp_UN_O-hHGnFX3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E7FA2BC4-7EF0-4E12-9AF7-6AA474C2CA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7F400A67-37E0-47EC-BF49-B0B4E1E8F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C7183D28-7994-4476-8A8E-95D6841AC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0D16C6D-10B7-4D34-8735-91D8034864DE}" type="slidenum">
              <a:rPr lang="en-US" altLang="zh-CN" sz="1300" smtClean="0"/>
              <a:pPr/>
              <a:t>4</a:t>
            </a:fld>
            <a:endParaRPr lang="en-US" altLang="zh-CN" sz="13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>
            <a:extLst>
              <a:ext uri="{FF2B5EF4-FFF2-40B4-BE49-F238E27FC236}">
                <a16:creationId xmlns:a16="http://schemas.microsoft.com/office/drawing/2014/main" id="{B6FFAF03-AE0A-4CD1-B326-B305072E49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备注占位符 2">
            <a:extLst>
              <a:ext uri="{FF2B5EF4-FFF2-40B4-BE49-F238E27FC236}">
                <a16:creationId xmlns:a16="http://schemas.microsoft.com/office/drawing/2014/main" id="{A4AEBD9E-F559-4EC7-A232-8E5438960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39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>
            <a:extLst>
              <a:ext uri="{FF2B5EF4-FFF2-40B4-BE49-F238E27FC236}">
                <a16:creationId xmlns:a16="http://schemas.microsoft.com/office/drawing/2014/main" id="{B6FFAF03-AE0A-4CD1-B326-B305072E49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备注占位符 2">
            <a:extLst>
              <a:ext uri="{FF2B5EF4-FFF2-40B4-BE49-F238E27FC236}">
                <a16:creationId xmlns:a16="http://schemas.microsoft.com/office/drawing/2014/main" id="{A4AEBD9E-F559-4EC7-A232-8E5438960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85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幻灯片图像占位符 1">
            <a:extLst>
              <a:ext uri="{FF2B5EF4-FFF2-40B4-BE49-F238E27FC236}">
                <a16:creationId xmlns:a16="http://schemas.microsoft.com/office/drawing/2014/main" id="{42A670EA-5B55-4B0C-A29A-2AD6C9AFB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备注占位符 2">
            <a:extLst>
              <a:ext uri="{FF2B5EF4-FFF2-40B4-BE49-F238E27FC236}">
                <a16:creationId xmlns:a16="http://schemas.microsoft.com/office/drawing/2014/main" id="{B617839E-9588-4FA5-94C7-439905D45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大量的社交平台，结识学术人脉，拓展学术交流圈，</a:t>
            </a:r>
          </a:p>
        </p:txBody>
      </p:sp>
      <p:sp>
        <p:nvSpPr>
          <p:cNvPr id="106500" name="灯片编号占位符 3">
            <a:extLst>
              <a:ext uri="{FF2B5EF4-FFF2-40B4-BE49-F238E27FC236}">
                <a16:creationId xmlns:a16="http://schemas.microsoft.com/office/drawing/2014/main" id="{3D72114D-D1C1-4ED1-8AA1-ED47F06E8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9D39F23-75C3-412A-A6D7-3D7122607E3D}" type="slidenum">
              <a:rPr lang="en-US" altLang="zh-CN" sz="1300" smtClean="0"/>
              <a:pPr/>
              <a:t>42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03EA3322-6AC0-4BD6-8574-CDB9F019D8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F2941A07-5441-4A6D-B3B9-A22CCCD7B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8548" name="Date Placeholder 3">
            <a:extLst>
              <a:ext uri="{FF2B5EF4-FFF2-40B4-BE49-F238E27FC236}">
                <a16:creationId xmlns:a16="http://schemas.microsoft.com/office/drawing/2014/main" id="{6BA141F5-2FF3-4486-A511-C0B009A09E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1D0C3B4-7C1E-4CD3-848C-3EBD5B6958D2}" type="datetime1">
              <a:rPr lang="en-US" altLang="zh-CN" sz="1300" smtClean="0"/>
              <a:pPr/>
              <a:t>11/3/2021</a:t>
            </a:fld>
            <a:endParaRPr lang="en-US" altLang="zh-CN" sz="1300"/>
          </a:p>
        </p:txBody>
      </p:sp>
      <p:sp>
        <p:nvSpPr>
          <p:cNvPr id="108549" name="Slide Number Placeholder 4">
            <a:extLst>
              <a:ext uri="{FF2B5EF4-FFF2-40B4-BE49-F238E27FC236}">
                <a16:creationId xmlns:a16="http://schemas.microsoft.com/office/drawing/2014/main" id="{9F6F63A2-2B13-44E0-8F2C-D6C14407F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6CA998-0332-4822-9E71-B83E1D3293B7}" type="slidenum">
              <a:rPr lang="en-US" altLang="zh-CN" sz="1300" smtClean="0"/>
              <a:pPr/>
              <a:t>43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幻灯片图像占位符 1">
            <a:extLst>
              <a:ext uri="{FF2B5EF4-FFF2-40B4-BE49-F238E27FC236}">
                <a16:creationId xmlns:a16="http://schemas.microsoft.com/office/drawing/2014/main" id="{7DE0DBCE-6888-49DE-9E14-C92608E377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备注占位符 2">
            <a:extLst>
              <a:ext uri="{FF2B5EF4-FFF2-40B4-BE49-F238E27FC236}">
                <a16:creationId xmlns:a16="http://schemas.microsoft.com/office/drawing/2014/main" id="{5AF49386-3D86-4B30-BCDC-6BCEE4240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0596" name="灯片编号占位符 3">
            <a:extLst>
              <a:ext uri="{FF2B5EF4-FFF2-40B4-BE49-F238E27FC236}">
                <a16:creationId xmlns:a16="http://schemas.microsoft.com/office/drawing/2014/main" id="{0E805E38-C6C2-4153-B1E6-AA176EC7E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6093E-1687-4EA4-A383-30B0C545186B}" type="slidenum">
              <a:rPr lang="en-US" altLang="zh-CN" sz="1300" smtClean="0"/>
              <a:pPr/>
              <a:t>44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AB738250-CD95-42DA-8C5B-C49CEEC775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AAE55F8-977D-4F32-88BF-21891E7463D6}" type="slidenum">
              <a:rPr lang="en-US" altLang="zh-CN" sz="1300">
                <a:ea typeface="MS PGothic" panose="020B0600070205080204" pitchFamily="34" charset="-128"/>
              </a:rPr>
              <a:pPr/>
              <a:t>48</a:t>
            </a:fld>
            <a:endParaRPr lang="en-US" altLang="zh-CN" sz="1300" dirty="0">
              <a:ea typeface="MS PGothic" panose="020B0600070205080204" pitchFamily="34" charset="-128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8E3C9F6-2E60-4682-A19D-5D9010E75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19900" cy="3836987"/>
          </a:xfrm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B406EDB2-FE88-44A8-A8CA-BBD6BFB775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354E23E-0E62-4EBB-86F8-CF36B85F6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490B5C-E64D-471A-AC98-6D2812CC8FA4}" type="slidenum">
              <a:rPr lang="en-US" altLang="zh-CN" sz="1300" smtClean="0"/>
              <a:pPr/>
              <a:t>5</a:t>
            </a:fld>
            <a:endParaRPr lang="en-US" altLang="zh-CN" sz="1300" dirty="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23FF9A3-D21F-4DF0-840E-CEE63F59F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3550" cy="3833813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6EC39B2-3C50-4A18-A297-D33E8C2CF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56163"/>
            <a:ext cx="5680075" cy="4598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4C61D2D6-6BFA-4914-8F7F-B65C8B378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D8880D04-86CA-47E4-8073-6E52AAE8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</a:rPr>
              <a:t>IEEE Components, Packaging, and Manufacturing Technology Society</a:t>
            </a:r>
            <a:endParaRPr lang="en-US" altLang="zh-CN" dirty="0">
              <a:latin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</a:rPr>
              <a:t>IEEE CPMT Society</a:t>
            </a:r>
            <a:r>
              <a:rPr lang="zh-CN" altLang="en-US" dirty="0">
                <a:latin typeface="Arial" panose="020B0604020202020204" pitchFamily="34" charset="0"/>
              </a:rPr>
              <a:t>） </a:t>
            </a:r>
            <a:r>
              <a:rPr lang="en-US" altLang="zh-CN" dirty="0">
                <a:latin typeface="Arial" panose="020B0604020202020204" pitchFamily="34" charset="0"/>
              </a:rPr>
              <a:t>has changed its name to the IEEE Electronics Packaging Society.</a:t>
            </a:r>
          </a:p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62DDC42F-FAFB-4E6E-AAAF-CFD4C64CB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0C44E2A-1084-4591-A4AA-53213F12D626}" type="slidenum">
              <a:rPr lang="en-US" altLang="zh-CN" sz="1300" smtClean="0"/>
              <a:pPr/>
              <a:t>6</a:t>
            </a:fld>
            <a:endParaRPr lang="en-US" altLang="zh-CN" sz="13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97A0B6F6-4352-4162-9810-8FE8137539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F0E8EAF-EEF0-4249-8D08-62C889FFD8D5}" type="slidenum">
              <a:rPr lang="en-US" altLang="zh-CN" sz="1300" smtClean="0"/>
              <a:pPr/>
              <a:t>7</a:t>
            </a:fld>
            <a:endParaRPr lang="en-US" altLang="zh-CN" sz="1300" dirty="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06693E81-7624-449D-B966-258ED4B6EB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5DC9F65-154C-40D1-A21D-C8A77F0C3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>
            <a:extLst>
              <a:ext uri="{FF2B5EF4-FFF2-40B4-BE49-F238E27FC236}">
                <a16:creationId xmlns:a16="http://schemas.microsoft.com/office/drawing/2014/main" id="{BF17A51B-7737-4B99-B78D-47E61AF530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65539" name="备注占位符 2">
            <a:extLst>
              <a:ext uri="{FF2B5EF4-FFF2-40B4-BE49-F238E27FC236}">
                <a16:creationId xmlns:a16="http://schemas.microsoft.com/office/drawing/2014/main" id="{1F4FF36B-4C61-483F-A21B-F7EA1A55F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5540" name="灯片编号占位符 3">
            <a:extLst>
              <a:ext uri="{FF2B5EF4-FFF2-40B4-BE49-F238E27FC236}">
                <a16:creationId xmlns:a16="http://schemas.microsoft.com/office/drawing/2014/main" id="{266EF063-CCF2-424A-8063-8B7D104FE9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14DF30D-53F0-480B-ABC6-57AF6F9ABD73}" type="slidenum">
              <a:rPr lang="en-US" altLang="zh-CN" sz="1300">
                <a:ea typeface="MS PGothic" panose="020B0600070205080204" pitchFamily="34" charset="-128"/>
              </a:rPr>
              <a:pPr/>
              <a:t>8</a:t>
            </a:fld>
            <a:endParaRPr lang="en-US" altLang="zh-CN" sz="1300" dirty="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93763-CB42-46CA-BC71-9F41348FD4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23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194827A9-9AFB-4D8F-ADAE-EBA24650D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4E15DFA9-4093-4F23-AE6D-3559A158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latin typeface="Arial" panose="020B0604020202020204" pitchFamily="34" charset="0"/>
              </a:rPr>
              <a:t>IET:</a:t>
            </a:r>
            <a:r>
              <a:rPr lang="zh-CN" altLang="en-US">
                <a:latin typeface="Arial" panose="020B0604020202020204" pitchFamily="34" charset="0"/>
              </a:rPr>
              <a:t>英国工程技术学会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VDE</a:t>
            </a:r>
            <a:r>
              <a:rPr lang="zh-CN" altLang="en-US">
                <a:latin typeface="Arial" panose="020B0604020202020204" pitchFamily="34" charset="0"/>
              </a:rPr>
              <a:t>：德国电气工程师学会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AGU</a:t>
            </a:r>
            <a:r>
              <a:rPr lang="zh-CN" altLang="en-US">
                <a:latin typeface="Arial" panose="020B0604020202020204" pitchFamily="34" charset="0"/>
              </a:rPr>
              <a:t>：美国地球物理学会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TUP</a:t>
            </a:r>
            <a:r>
              <a:rPr lang="zh-CN" altLang="en-US">
                <a:latin typeface="Arial" panose="020B0604020202020204" pitchFamily="34" charset="0"/>
              </a:rPr>
              <a:t>：清华大学学报英文版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CSEE</a:t>
            </a:r>
            <a:r>
              <a:rPr lang="zh-CN" altLang="en-US">
                <a:latin typeface="Arial" panose="020B0604020202020204" pitchFamily="34" charset="0"/>
              </a:rPr>
              <a:t> 中国电机工程学会 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BIAI</a:t>
            </a:r>
            <a:r>
              <a:rPr lang="zh-CN" altLang="en-US">
                <a:latin typeface="Arial" panose="020B0604020202020204" pitchFamily="34" charset="0"/>
              </a:rPr>
              <a:t>：北京航天情报与信息研究所 期刊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 b="1">
                <a:latin typeface="Arial" panose="020B0604020202020204" pitchFamily="34" charset="0"/>
              </a:rPr>
              <a:t>New OA Journals:</a:t>
            </a:r>
            <a:r>
              <a:rPr lang="en-US" altLang="zh-CN">
                <a:latin typeface="Arial" panose="020B0604020202020204" pitchFamily="34" charset="0"/>
              </a:rPr>
              <a:t> 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Power Supply Society (CPSS)</a:t>
            </a:r>
            <a:r>
              <a:rPr lang="zh-CN" altLang="en-US">
                <a:latin typeface="Arial" panose="020B0604020202020204" pitchFamily="34" charset="0"/>
                <a:hlinkClick r:id="rId3"/>
              </a:rPr>
              <a:t>中国电源学会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 Transactions on Power Electronics and Applications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Electrotechnical Society (CES)</a:t>
            </a:r>
            <a:r>
              <a:rPr lang="zh-CN" altLang="en-US">
                <a:latin typeface="Arial" panose="020B0604020202020204" pitchFamily="34" charset="0"/>
                <a:hlinkClick r:id="rId4"/>
              </a:rPr>
              <a:t>中国电工技术学会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 Transactions on Electrical Machines and Systems (CES-TEMS)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Machine Press (CMP)</a:t>
            </a:r>
            <a:r>
              <a:rPr lang="zh-CN" altLang="en-US">
                <a:latin typeface="Arial" panose="020B0604020202020204" pitchFamily="34" charset="0"/>
              </a:rPr>
              <a:t>机械工业出版社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Chinese Journal of Electrical Engineering (CJEE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URSI Radio Science Bulletin&lt;</a:t>
            </a:r>
            <a:r>
              <a:rPr lang="zh-CN" altLang="en-US">
                <a:latin typeface="Arial" panose="020B0604020202020204" pitchFamily="34" charset="0"/>
              </a:rPr>
              <a:t>法</a:t>
            </a:r>
            <a:r>
              <a:rPr lang="en-US" altLang="zh-CN">
                <a:latin typeface="Arial" panose="020B0604020202020204" pitchFamily="34" charset="0"/>
              </a:rPr>
              <a:t>&gt;</a:t>
            </a:r>
            <a:r>
              <a:rPr lang="zh-CN" altLang="en-US">
                <a:latin typeface="Arial" panose="020B0604020202020204" pitchFamily="34" charset="0"/>
              </a:rPr>
              <a:t>国际无线电科学联合会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IEEE-Wiley</a:t>
            </a:r>
            <a:r>
              <a:rPr lang="zh-CN" altLang="en-US">
                <a:latin typeface="Arial" panose="020B0604020202020204" pitchFamily="34" charset="0"/>
              </a:rPr>
              <a:t>：</a:t>
            </a:r>
            <a:r>
              <a:rPr lang="en-US" altLang="zh-CN">
                <a:latin typeface="Arial" panose="020B0604020202020204" pitchFamily="34" charset="0"/>
              </a:rPr>
              <a:t>IEEE</a:t>
            </a:r>
            <a:r>
              <a:rPr lang="zh-CN" altLang="en-US">
                <a:latin typeface="Arial" panose="020B0604020202020204" pitchFamily="34" charset="0"/>
              </a:rPr>
              <a:t>和</a:t>
            </a:r>
            <a:r>
              <a:rPr lang="en-US" altLang="zh-CN">
                <a:latin typeface="Arial" panose="020B0604020202020204" pitchFamily="34" charset="0"/>
              </a:rPr>
              <a:t>Wiley</a:t>
            </a:r>
            <a:r>
              <a:rPr lang="zh-CN" altLang="en-US">
                <a:latin typeface="Arial" panose="020B0604020202020204" pitchFamily="34" charset="0"/>
              </a:rPr>
              <a:t>合作出版的电子书近</a:t>
            </a:r>
            <a:r>
              <a:rPr lang="en-US" altLang="zh-CN">
                <a:latin typeface="Arial" panose="020B0604020202020204" pitchFamily="34" charset="0"/>
              </a:rPr>
              <a:t>800</a:t>
            </a:r>
            <a:r>
              <a:rPr lang="zh-CN" altLang="en-US">
                <a:latin typeface="Arial" panose="020B0604020202020204" pitchFamily="34" charset="0"/>
              </a:rPr>
              <a:t>本，横跨众多技术领域，包括生物工程、电力能源、通信技术等多方面研究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MIT</a:t>
            </a:r>
            <a:r>
              <a:rPr lang="zh-CN" altLang="en-US">
                <a:latin typeface="Arial" panose="020B0604020202020204" pitchFamily="34" charset="0"/>
              </a:rPr>
              <a:t>：计算机科学和工程技术方面电子书</a:t>
            </a:r>
            <a:r>
              <a:rPr lang="en-US" altLang="zh-CN">
                <a:latin typeface="Arial" panose="020B0604020202020204" pitchFamily="34" charset="0"/>
              </a:rPr>
              <a:t>600</a:t>
            </a:r>
            <a:r>
              <a:rPr lang="zh-CN" altLang="en-US">
                <a:latin typeface="Arial" panose="020B0604020202020204" pitchFamily="34" charset="0"/>
              </a:rPr>
              <a:t>多本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Morgan &amp; Claypool</a:t>
            </a:r>
            <a:r>
              <a:rPr lang="zh-CN" altLang="en-US">
                <a:latin typeface="Arial" panose="020B0604020202020204" pitchFamily="34" charset="0"/>
              </a:rPr>
              <a:t>：综述文集</a:t>
            </a:r>
            <a:r>
              <a:rPr lang="en-US" altLang="zh-CN">
                <a:latin typeface="Arial" panose="020B0604020202020204" pitchFamily="34" charset="0"/>
              </a:rPr>
              <a:t>700</a:t>
            </a:r>
            <a:r>
              <a:rPr lang="zh-CN" altLang="en-US">
                <a:latin typeface="Arial" panose="020B0604020202020204" pitchFamily="34" charset="0"/>
              </a:rPr>
              <a:t>多本，重点聚焦工程和计算机科学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SMPTE</a:t>
            </a:r>
            <a:r>
              <a:rPr lang="zh-CN" altLang="en-US">
                <a:latin typeface="Arial" panose="020B0604020202020204" pitchFamily="34" charset="0"/>
              </a:rPr>
              <a:t> </a:t>
            </a:r>
            <a:r>
              <a:rPr lang="zh-CN" altLang="en-US" b="1">
                <a:latin typeface="Arial" panose="020B0604020202020204" pitchFamily="34" charset="0"/>
              </a:rPr>
              <a:t>美国电影电视工程师学会 期刊、会议、标准</a:t>
            </a:r>
            <a:endParaRPr lang="en-US" altLang="zh-CN" b="1">
              <a:latin typeface="Arial" panose="020B0604020202020204" pitchFamily="34" charset="0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D8F41A99-6384-4F25-B1D1-9BC34E8D9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8ED39F0-70B1-4F9B-8471-852F2A89FF48}" type="slidenum">
              <a:rPr lang="en-US" altLang="zh-CN" sz="1300" smtClean="0"/>
              <a:pPr/>
              <a:t>10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</a:rPr>
              <a:t>改</a:t>
            </a:r>
            <a:r>
              <a:rPr lang="en-US" altLang="zh-CN" dirty="0" err="1">
                <a:latin typeface="Arial" panose="020B0604020202020204" pitchFamily="34" charset="0"/>
              </a:rPr>
              <a:t>infocom</a:t>
            </a:r>
            <a:endParaRPr lang="en-US" altLang="zh-CN" dirty="0">
              <a:latin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</a:rPr>
              <a:t>了解往届文章的程度、方向、格式、周期等</a:t>
            </a:r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0A06C1-B1A3-477C-B0CF-B36EE4BF8230}" type="slidenum">
              <a:rPr lang="en-US" altLang="zh-CN" sz="1300" smtClean="0"/>
              <a:pPr/>
              <a:t>32</a:t>
            </a:fld>
            <a:endParaRPr lang="en-US" altLang="zh-CN" sz="1300" dirty="0"/>
          </a:p>
        </p:txBody>
      </p:sp>
    </p:spTree>
    <p:extLst>
      <p:ext uri="{BB962C8B-B14F-4D97-AF65-F5344CB8AC3E}">
        <p14:creationId xmlns:p14="http://schemas.microsoft.com/office/powerpoint/2010/main" val="1052290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>
            <a:extLst>
              <a:ext uri="{FF2B5EF4-FFF2-40B4-BE49-F238E27FC236}">
                <a16:creationId xmlns:a16="http://schemas.microsoft.com/office/drawing/2014/main" id="{B6FFAF03-AE0A-4CD1-B326-B305072E49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备注占位符 2">
            <a:extLst>
              <a:ext uri="{FF2B5EF4-FFF2-40B4-BE49-F238E27FC236}">
                <a16:creationId xmlns:a16="http://schemas.microsoft.com/office/drawing/2014/main" id="{A4AEBD9E-F559-4EC7-A232-8E5438960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gif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.gi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gif"/><Relationship Id="rId9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015 IEEE Br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AA3442-5AAB-894D-BA10-E7DE73A9D8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16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A19985-6475-7240-B96E-4A3CA9EDCD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0" y="4631822"/>
            <a:ext cx="9144000" cy="511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DB783D-56F4-5242-A436-0DBA45C57E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63651"/>
            <a:ext cx="18288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A45CC-A5C7-4246-B734-5CD42C6330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8800" y="663651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0DA18A-5C2E-7F4B-A891-355878F688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7600" y="66365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85BEA-3D09-9C40-A8F1-1428D01D4A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6400" y="663651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D0B35E-6D81-7146-8F96-8F2788EE207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5200" y="663651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8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015 IEEE Br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30C4D4A-ACDB-B74C-BCB3-C138E7832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A07D19-CC0D-8846-B975-A56AB0E561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16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BABA45-7969-E44F-8A05-C6E8220BEA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0" y="4638352"/>
            <a:ext cx="9144000" cy="511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37700F-85E0-EC46-850B-0F9701524B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0393" y="178044"/>
            <a:ext cx="6383214" cy="4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65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56060"/>
            <a:ext cx="7772400" cy="857250"/>
          </a:xfrm>
        </p:spPr>
        <p:txBody>
          <a:bodyPr/>
          <a:lstStyle>
            <a:lvl1pPr>
              <a:lnSpc>
                <a:spcPct val="90000"/>
              </a:lnSpc>
              <a:defRPr sz="3600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457450"/>
            <a:ext cx="6400800" cy="971550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65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8050469"/>
      </p:ext>
    </p:extLst>
  </p:cSld>
  <p:clrMapOvr>
    <a:masterClrMapping/>
  </p:clrMapOvr>
  <p:transition spd="med">
    <p:cover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0050"/>
            <a:ext cx="7772400" cy="85725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3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B4DDD-A8A4-43EE-AB75-38350DE091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3C496-6664-42C4-AF6F-EFA14E869A10}" type="slidenum">
              <a:rPr lang="en-US" altLang="zh-CN"/>
              <a:pPr/>
              <a:t>‹#›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8506"/>
      </p:ext>
    </p:extLst>
  </p:cSld>
  <p:clrMapOvr>
    <a:masterClrMapping/>
  </p:clrMapOvr>
  <p:transition spd="med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3015 IEEE Br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/>
          <a:stretch/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AA3442-5AAB-894D-BA10-E7DE73A9D8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16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A19985-6475-7240-B96E-4A3CA9EDCD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0" y="4631822"/>
            <a:ext cx="9144000" cy="511678"/>
          </a:xfrm>
          <a:prstGeom prst="rect">
            <a:avLst/>
          </a:prstGeom>
        </p:spPr>
      </p:pic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E103D69E-D14E-5A42-8516-13719FEF8A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657779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B43BCD62-12E2-2B44-A659-67926F6098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8800" y="660596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2E3D47AA-83F2-E847-A4F2-A80B2038FE8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600" y="663259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3D73F337-9CF8-9D4E-980C-9A95648664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86400" y="657779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22">
            <a:extLst>
              <a:ext uri="{FF2B5EF4-FFF2-40B4-BE49-F238E27FC236}">
                <a16:creationId xmlns:a16="http://schemas.microsoft.com/office/drawing/2014/main" id="{E127B5C8-E8AE-A44A-8EE3-8F55ECC11E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15200" y="657779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1622C-DFE3-42B9-86FE-5B79EFFAAC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33EACB-DF4E-46FB-B8F9-65170E7D575B}" type="slidenum">
              <a:rPr lang="en-US" altLang="zh-CN"/>
              <a:pPr/>
              <a:t>‹#›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90948"/>
      </p:ext>
    </p:extLst>
  </p:cSld>
  <p:clrMapOvr>
    <a:masterClrMapping/>
  </p:clrMapOvr>
  <p:transition spd="med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257300"/>
            <a:ext cx="8229600" cy="330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81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257300"/>
            <a:ext cx="8229600" cy="330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71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3015 IEEE Br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30C4D4A-ACDB-B74C-BCB3-C138E7832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A07D19-CC0D-8846-B975-A56AB0E561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16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BABA45-7969-E44F-8A05-C6E8220BEA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0" y="4638352"/>
            <a:ext cx="9144000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7189-490A-D543-B059-0D3A42C35C8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-1"/>
            <a:ext cx="9144000" cy="5116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79D5F0-7758-A743-B10C-7520B4C0BD1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flipH="1" flipV="1">
            <a:off x="0" y="4638352"/>
            <a:ext cx="9144000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63" r:id="rId3"/>
    <p:sldLayoutId id="2147483662" r:id="rId4"/>
    <p:sldLayoutId id="2147483675" r:id="rId5"/>
    <p:sldLayoutId id="2147483664" r:id="rId6"/>
    <p:sldLayoutId id="2147483674" r:id="rId7"/>
    <p:sldLayoutId id="2147483665" r:id="rId8"/>
    <p:sldLayoutId id="2147483676" r:id="rId9"/>
    <p:sldLayoutId id="2147483677" r:id="rId10"/>
    <p:sldLayoutId id="2147483678" r:id="rId11"/>
    <p:sldLayoutId id="2147483679" r:id="rId12"/>
    <p:sldLayoutId id="2147483667" r:id="rId13"/>
    <p:sldLayoutId id="2147483680" r:id="rId14"/>
    <p:sldLayoutId id="2147483682" r:id="rId15"/>
    <p:sldLayoutId id="2147483681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5" Type="http://schemas.openxmlformats.org/officeDocument/2006/relationships/image" Target="../media/image50.tmp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yp.ieee.org/members/webinars/past-webinars/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://www.computer.org/portal/web/webinars/Register-for-a-Webina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comsoc.org/webinars" TargetMode="External"/><Relationship Id="rId5" Type="http://schemas.openxmlformats.org/officeDocument/2006/relationships/hyperlink" Target="http://spectrum.ieee.org/webinars" TargetMode="External"/><Relationship Id="rId10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hyperlink" Target="http://oc.ieee.org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7.png"/><Relationship Id="rId4" Type="http://schemas.openxmlformats.org/officeDocument/2006/relationships/hyperlink" Target="http://www.ieee.org/xtreme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p.weixin.qq.com/s/5tI9guE_EBmJPjdcfUbnV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iel@igroup.com.c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hyperlink" Target="http://ieeexplore.ieee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p.weixin.qq.com/s/G3HpUV3iCZfwVBWP8CN7o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55A92-8A83-F541-889A-6CBF83C1D57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Shape 155">
            <a:extLst>
              <a:ext uri="{FF2B5EF4-FFF2-40B4-BE49-F238E27FC236}">
                <a16:creationId xmlns:a16="http://schemas.microsoft.com/office/drawing/2014/main" id="{D51FBA53-79A4-41B5-9C46-BFEB102056D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1286" y="2869311"/>
            <a:ext cx="8381427" cy="976532"/>
          </a:xfrm>
          <a:prstGeom prst="rect">
            <a:avLst/>
          </a:prstGeom>
          <a:noFill/>
          <a:ln>
            <a:noFill/>
          </a:ln>
        </p:spPr>
        <p:txBody>
          <a:bodyPr vert="horz" wrap="square" lIns="309397" tIns="154642" rIns="309397" bIns="154642" rtlCol="0" anchor="t" anchorCtr="0">
            <a:noAutofit/>
          </a:bodyPr>
          <a:lstStyle/>
          <a:p>
            <a:pPr indent="-945448">
              <a:lnSpc>
                <a:spcPct val="10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揭秘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：高效文献调研及学术热点追踪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周瑜玲</a:t>
            </a:r>
            <a:r>
              <a:rPr lang="en-US" altLang="zh-CN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b="0" dirty="0" err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iGroup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产品培训师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468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42360A96-18E0-4DA8-9FED-17C415EED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834" y="1257300"/>
            <a:ext cx="6572250" cy="3829050"/>
          </a:xfrm>
        </p:spPr>
        <p:txBody>
          <a:bodyPr/>
          <a:lstStyle/>
          <a:p>
            <a:pPr eaLnBrk="1" hangingPunct="1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190+ IEEE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1800+ IEEE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8000+ IEEE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标准文档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AGU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URSI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(OA 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): TUP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CSEE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CPSS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CES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CMP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BIAI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SAIEE</a:t>
            </a:r>
          </a:p>
          <a:p>
            <a:pPr eaLnBrk="1" hangingPunct="1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IEEE-Wiley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Wiley Telecom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Artech House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River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PUP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电子书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Morgan &amp; Claypool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Now Publishers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综述文集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SMPTE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期刊、会议、标准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在线技术课程</a:t>
            </a:r>
            <a:endParaRPr lang="en-US" altLang="zh-CN" sz="13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39" name="标题 1">
            <a:extLst>
              <a:ext uri="{FF2B5EF4-FFF2-40B4-BE49-F238E27FC236}">
                <a16:creationId xmlns:a16="http://schemas.microsoft.com/office/drawing/2014/main" id="{0770C687-44E5-4F6E-8CD1-6B5D25176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0941" y="380431"/>
            <a:ext cx="5829300" cy="514350"/>
          </a:xfrm>
          <a:ln/>
        </p:spPr>
        <p:txBody>
          <a:bodyPr/>
          <a:lstStyle/>
          <a:p>
            <a:r>
              <a:rPr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全文数据库</a:t>
            </a:r>
          </a:p>
        </p:txBody>
      </p:sp>
      <p:sp>
        <p:nvSpPr>
          <p:cNvPr id="39944" name="文本框 1">
            <a:extLst>
              <a:ext uri="{FF2B5EF4-FFF2-40B4-BE49-F238E27FC236}">
                <a16:creationId xmlns:a16="http://schemas.microsoft.com/office/drawing/2014/main" id="{A2393422-15F7-4BA3-8725-C57D7E0F6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1" y="4229100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推荐使用谷歌或火狐浏览器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943534" y="1216955"/>
            <a:ext cx="6515100" cy="1761551"/>
            <a:chOff x="943534" y="1216955"/>
            <a:chExt cx="6515100" cy="1761551"/>
          </a:xfrm>
        </p:grpSpPr>
        <p:grpSp>
          <p:nvGrpSpPr>
            <p:cNvPr id="4" name="组合 3"/>
            <p:cNvGrpSpPr/>
            <p:nvPr/>
          </p:nvGrpSpPr>
          <p:grpSpPr>
            <a:xfrm>
              <a:off x="4543984" y="1546623"/>
              <a:ext cx="2914650" cy="646331"/>
              <a:chOff x="4543984" y="1546623"/>
              <a:chExt cx="2914650" cy="646331"/>
            </a:xfrm>
          </p:grpSpPr>
          <p:sp>
            <p:nvSpPr>
              <p:cNvPr id="9" name="右箭头 8">
                <a:extLst>
                  <a:ext uri="{FF2B5EF4-FFF2-40B4-BE49-F238E27FC236}">
                    <a16:creationId xmlns:a16="http://schemas.microsoft.com/office/drawing/2014/main" id="{02F0735E-0C1B-4B16-BFE0-6C39C6CD7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3984" y="1714500"/>
                <a:ext cx="514350" cy="3429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marL="342900" indent="-342900">
                  <a:lnSpc>
                    <a:spcPct val="110000"/>
                  </a:lnSpc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Wingdings" panose="05000000000000000000" pitchFamily="2" charset="2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20000"/>
                  </a:spcBef>
                  <a:buClr>
                    <a:schemeClr val="bg2"/>
                  </a:buClr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lnSpc>
                    <a:spcPct val="110000"/>
                  </a:lnSpc>
                  <a:spcBef>
                    <a:spcPct val="20000"/>
                  </a:spcBef>
                  <a:buClr>
                    <a:schemeClr val="bg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lnSpc>
                    <a:spcPct val="110000"/>
                  </a:lnSpc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Verdana" panose="020B060403050404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7BCF71-C71E-4AA9-A263-DC6BBB5CF4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29784" y="1546623"/>
                <a:ext cx="222885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10000"/>
                  </a:lnSpc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Wingdings" panose="05000000000000000000" pitchFamily="2" charset="2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20000"/>
                  </a:spcBef>
                  <a:buClr>
                    <a:schemeClr val="bg2"/>
                  </a:buClr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lnSpc>
                    <a:spcPct val="110000"/>
                  </a:lnSpc>
                  <a:spcBef>
                    <a:spcPct val="20000"/>
                  </a:spcBef>
                  <a:buClr>
                    <a:schemeClr val="bg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lnSpc>
                    <a:spcPct val="110000"/>
                  </a:lnSpc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8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IEEE Electronic Library (IEL) </a:t>
                </a:r>
                <a:r>
                  <a:rPr lang="zh-CN" altLang="en-US" sz="18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数据库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43534" y="1216955"/>
              <a:ext cx="5943600" cy="1761551"/>
              <a:chOff x="943534" y="1216955"/>
              <a:chExt cx="5943600" cy="1761551"/>
            </a:xfrm>
          </p:grpSpPr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EFAFAA05-CA66-4EAA-B334-5749E5A7E38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057834" y="1257300"/>
                <a:ext cx="5829300" cy="17212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rgbClr val="0066A1"/>
                  </a:buClr>
                  <a:buFont typeface="LucidaGrande" charset="0"/>
                  <a:buChar char="▸"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rgbClr val="0066A1"/>
                  </a:buClr>
                  <a:buFont typeface="LucidaGrande" charset="0"/>
                  <a:buChar char="-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rgbClr val="0066A1"/>
                  </a:buClr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rgbClr val="0066A1"/>
                  </a:buClr>
                  <a:buFont typeface="Wingdings" charset="2"/>
                  <a:buChar char="§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rgbClr val="0066A1"/>
                  </a:buClr>
                  <a:buFont typeface="Courier New" charset="0"/>
                  <a:buChar char="o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35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190+ IEEE</a:t>
                </a:r>
                <a:r>
                  <a:rPr lang="zh-CN" altLang="en-US" sz="135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期刊和杂志</a:t>
                </a:r>
                <a:endPara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sz="135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1800+ IEEE</a:t>
                </a:r>
                <a:r>
                  <a:rPr lang="zh-CN" altLang="en-US" sz="135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会议录（每年）</a:t>
                </a:r>
                <a:endPara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sz="135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4600+ IEEE</a:t>
                </a:r>
                <a:r>
                  <a:rPr lang="zh-CN" altLang="en-US" sz="135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标准文档（草案除外）</a:t>
                </a:r>
                <a:endParaRPr lang="en-US" altLang="zh-CN" sz="135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sz="135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IET</a:t>
                </a:r>
                <a:r>
                  <a:rPr lang="zh-CN" altLang="en-US" sz="135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sz="135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VDE</a:t>
                </a:r>
                <a:r>
                  <a:rPr lang="zh-CN" altLang="en-US" sz="135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会议录</a:t>
                </a:r>
              </a:p>
              <a:p>
                <a:r>
                  <a:rPr lang="en-US" altLang="zh-CN" sz="135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Bell Labs</a:t>
                </a:r>
                <a:r>
                  <a:rPr lang="zh-CN" altLang="en-US" sz="135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技术期刊</a:t>
                </a:r>
                <a:endPara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" name="组合 2"/>
              <p:cNvGrpSpPr/>
              <p:nvPr/>
            </p:nvGrpSpPr>
            <p:grpSpPr>
              <a:xfrm>
                <a:off x="943534" y="1216955"/>
                <a:ext cx="3486150" cy="1755066"/>
                <a:chOff x="943534" y="1216955"/>
                <a:chExt cx="3486150" cy="1755066"/>
              </a:xfrm>
            </p:grpSpPr>
            <p:sp>
              <p:nvSpPr>
                <p:cNvPr id="7" name="圆角矩形 6">
                  <a:extLst>
                    <a:ext uri="{FF2B5EF4-FFF2-40B4-BE49-F238E27FC236}">
                      <a16:creationId xmlns:a16="http://schemas.microsoft.com/office/drawing/2014/main" id="{C53F891C-06E4-468B-9C8B-666B2CD41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534" y="1216955"/>
                  <a:ext cx="3486150" cy="1472453"/>
                </a:xfrm>
                <a:prstGeom prst="roundRect">
                  <a:avLst>
                    <a:gd name="adj" fmla="val 4843"/>
                  </a:avLst>
                </a:prstGeom>
                <a:noFill/>
                <a:ln w="38100" algn="ctr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lvl1pPr marL="342900" indent="-342900">
                    <a:lnSpc>
                      <a:spcPct val="110000"/>
                    </a:lnSpc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Wingdings" panose="05000000000000000000" pitchFamily="2" charset="2"/>
                    <a:buBlip>
                      <a:blip r:embed="rId4"/>
                    </a:buBlip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20000"/>
                    </a:spcBef>
                    <a:buClr>
                      <a:schemeClr val="bg2"/>
                    </a:buClr>
                    <a:buChar char="–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lnSpc>
                      <a:spcPct val="110000"/>
                    </a:lnSpc>
                    <a:spcBef>
                      <a:spcPct val="20000"/>
                    </a:spcBef>
                    <a:buClr>
                      <a:schemeClr val="bg2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lnSpc>
                      <a:spcPct val="110000"/>
                    </a:lnSpc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18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" name="文本框 1"/>
                <p:cNvSpPr txBox="1"/>
                <p:nvPr/>
              </p:nvSpPr>
              <p:spPr>
                <a:xfrm>
                  <a:off x="1232171" y="2671939"/>
                  <a:ext cx="514885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350" dirty="0" smtClean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IBM</a:t>
                  </a:r>
                  <a:endParaRPr lang="zh-CN" altLang="en-US" sz="135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grpSp>
        <p:nvGrpSpPr>
          <p:cNvPr id="15" name="组合 14"/>
          <p:cNvGrpSpPr/>
          <p:nvPr/>
        </p:nvGrpSpPr>
        <p:grpSpPr>
          <a:xfrm>
            <a:off x="829684" y="1251629"/>
            <a:ext cx="7101601" cy="3472662"/>
            <a:chOff x="829684" y="1472119"/>
            <a:chExt cx="7101601" cy="347266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/>
            <a:srcRect t="14256" r="1367"/>
            <a:stretch/>
          </p:blipFill>
          <p:spPr>
            <a:xfrm>
              <a:off x="829684" y="1472119"/>
              <a:ext cx="7101601" cy="347266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727257" y="1796954"/>
              <a:ext cx="1031051" cy="261610"/>
            </a:xfrm>
            <a:prstGeom prst="rect">
              <a:avLst/>
            </a:prstGeom>
            <a:solidFill>
              <a:srgbClr val="EE7422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/>
                <a:t>机构英文名称</a:t>
              </a:r>
              <a:endParaRPr lang="zh-CN" altLang="en-US" sz="11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2399489" y="3424136"/>
              <a:ext cx="1154349" cy="2983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E8CFB-7D71-4E1F-A9CE-CF86DB5A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高效检索科研文献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05AA80-097D-40BD-A768-5FD6D1D11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CF317A-C0D5-4024-8F11-6261D88EB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8B06B0CF-8CA4-4E73-9A96-5576B2780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3" t="23733" r="15030" b="26967"/>
          <a:stretch/>
        </p:blipFill>
        <p:spPr bwMode="auto">
          <a:xfrm>
            <a:off x="128819" y="971876"/>
            <a:ext cx="4074458" cy="131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5FBE6D-81A9-40B9-8D53-9501F98359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7128" y="2374485"/>
            <a:ext cx="5106731" cy="2769015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14C31C-BB91-45DD-847A-7D28C5136B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63906" y="974699"/>
            <a:ext cx="4583299" cy="1838747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1" name="Down Arrow 5">
            <a:extLst>
              <a:ext uri="{FF2B5EF4-FFF2-40B4-BE49-F238E27FC236}">
                <a16:creationId xmlns:a16="http://schemas.microsoft.com/office/drawing/2014/main" id="{1CE84064-0DDF-4DAB-9096-C5D387E3DE56}"/>
              </a:ext>
            </a:extLst>
          </p:cNvPr>
          <p:cNvSpPr/>
          <p:nvPr/>
        </p:nvSpPr>
        <p:spPr>
          <a:xfrm rot="16200000">
            <a:off x="4043332" y="1577863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Down Arrow 5">
            <a:extLst>
              <a:ext uri="{FF2B5EF4-FFF2-40B4-BE49-F238E27FC236}">
                <a16:creationId xmlns:a16="http://schemas.microsoft.com/office/drawing/2014/main" id="{BA84E41E-BD1D-4203-ABFE-CFFBCFF2B7A1}"/>
              </a:ext>
            </a:extLst>
          </p:cNvPr>
          <p:cNvSpPr/>
          <p:nvPr/>
        </p:nvSpPr>
        <p:spPr>
          <a:xfrm rot="4073326">
            <a:off x="4180636" y="2565205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60D7FA6-61A8-44E2-89A4-32F5E75F5F1A}"/>
              </a:ext>
            </a:extLst>
          </p:cNvPr>
          <p:cNvSpPr/>
          <p:nvPr/>
        </p:nvSpPr>
        <p:spPr>
          <a:xfrm>
            <a:off x="2220712" y="1947960"/>
            <a:ext cx="1027674" cy="2574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C8CAD8D-290D-40EE-B847-89D35E07D551}"/>
              </a:ext>
            </a:extLst>
          </p:cNvPr>
          <p:cNvSpPr/>
          <p:nvPr/>
        </p:nvSpPr>
        <p:spPr>
          <a:xfrm>
            <a:off x="4514746" y="2595449"/>
            <a:ext cx="561430" cy="1825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97EBDE-CC4B-49C0-A64D-48AFFDBE91B0}"/>
              </a:ext>
            </a:extLst>
          </p:cNvPr>
          <p:cNvSpPr txBox="1">
            <a:spLocks/>
          </p:cNvSpPr>
          <p:nvPr/>
        </p:nvSpPr>
        <p:spPr>
          <a:xfrm>
            <a:off x="342737" y="60724"/>
            <a:ext cx="7886700" cy="815595"/>
          </a:xfrm>
          <a:prstGeom prst="rect">
            <a:avLst/>
          </a:prstGeom>
          <a:ln/>
        </p:spPr>
        <p:txBody>
          <a:bodyPr vert="horz" lIns="68580" tIns="34290" rIns="68580" bIns="34290" rtlCol="0" anchor="b">
            <a:noAutofit/>
          </a:bodyPr>
          <a:lstStyle>
            <a:lvl1pPr defTabSz="914377">
              <a:lnSpc>
                <a:spcPct val="90000"/>
              </a:lnSpc>
              <a:spcBef>
                <a:spcPct val="0"/>
              </a:spcBef>
              <a:buNone/>
              <a:defRPr sz="3600" b="1" i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defRPr>
            </a:lvl1pPr>
          </a:lstStyle>
          <a:p>
            <a:r>
              <a:rPr lang="en-US" altLang="zh-CN" sz="2700" dirty="0">
                <a:solidFill>
                  <a:srgbClr val="C00000"/>
                </a:solidFill>
              </a:rPr>
              <a:t>IEEE Xplore</a:t>
            </a:r>
            <a:r>
              <a:rPr lang="zh-CN" altLang="en-US" sz="2700" dirty="0">
                <a:solidFill>
                  <a:srgbClr val="C00000"/>
                </a:solidFill>
              </a:rPr>
              <a:t>主页：</a:t>
            </a:r>
            <a:r>
              <a:rPr lang="zh-TW" altLang="en-US" sz="2700" dirty="0">
                <a:solidFill>
                  <a:srgbClr val="C00000"/>
                </a:solidFill>
              </a:rPr>
              <a:t>深入了解近期热门主题</a:t>
            </a:r>
          </a:p>
        </p:txBody>
      </p:sp>
    </p:spTree>
    <p:extLst>
      <p:ext uri="{BB962C8B-B14F-4D97-AF65-F5344CB8AC3E}">
        <p14:creationId xmlns:p14="http://schemas.microsoft.com/office/powerpoint/2010/main" val="35458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EEA6799-BFA6-471B-A697-E9A581EB28BB}"/>
              </a:ext>
            </a:extLst>
          </p:cNvPr>
          <p:cNvSpPr txBox="1">
            <a:spLocks/>
          </p:cNvSpPr>
          <p:nvPr/>
        </p:nvSpPr>
        <p:spPr>
          <a:xfrm>
            <a:off x="342737" y="60724"/>
            <a:ext cx="7886700" cy="815595"/>
          </a:xfrm>
          <a:prstGeom prst="rect">
            <a:avLst/>
          </a:prstGeom>
          <a:ln/>
        </p:spPr>
        <p:txBody>
          <a:bodyPr vert="horz" lIns="68580" tIns="34290" rIns="68580" bIns="34290" rtlCol="0" anchor="b">
            <a:noAutofit/>
          </a:bodyPr>
          <a:lstStyle>
            <a:lvl1pPr defTabSz="914377">
              <a:lnSpc>
                <a:spcPct val="90000"/>
              </a:lnSpc>
              <a:spcBef>
                <a:spcPct val="0"/>
              </a:spcBef>
              <a:buNone/>
              <a:defRPr sz="3600" b="1" i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defRPr>
            </a:lvl1pPr>
          </a:lstStyle>
          <a:p>
            <a:r>
              <a:rPr lang="en-US" altLang="zh-CN" sz="2700" dirty="0">
                <a:solidFill>
                  <a:srgbClr val="C00000"/>
                </a:solidFill>
              </a:rPr>
              <a:t>IEEE Xplore</a:t>
            </a:r>
            <a:r>
              <a:rPr lang="zh-CN" altLang="en-US" sz="2700" dirty="0">
                <a:solidFill>
                  <a:srgbClr val="C00000"/>
                </a:solidFill>
              </a:rPr>
              <a:t>主页：</a:t>
            </a:r>
            <a:r>
              <a:rPr lang="en-US" altLang="zh-CN" sz="2700" dirty="0">
                <a:solidFill>
                  <a:srgbClr val="C00000"/>
                </a:solidFill>
              </a:rPr>
              <a:t>IEEE</a:t>
            </a:r>
            <a:r>
              <a:rPr lang="zh-TW" altLang="en-US" sz="2700" dirty="0">
                <a:solidFill>
                  <a:srgbClr val="C00000"/>
                </a:solidFill>
              </a:rPr>
              <a:t> 杰出作者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0BDF0DB-EE11-4790-AB74-05A60D9058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00167" y="914570"/>
            <a:ext cx="4998083" cy="159313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56E6B47-B098-4EFF-AE7D-3BBB28F1D5C1}"/>
              </a:ext>
            </a:extLst>
          </p:cNvPr>
          <p:cNvSpPr/>
          <p:nvPr/>
        </p:nvSpPr>
        <p:spPr>
          <a:xfrm>
            <a:off x="7230950" y="2254922"/>
            <a:ext cx="1095134" cy="156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D8D1FCA-E7A7-4051-B97A-60151A77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0421" y="1949573"/>
            <a:ext cx="6564358" cy="290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Down Arrow 5">
            <a:extLst>
              <a:ext uri="{FF2B5EF4-FFF2-40B4-BE49-F238E27FC236}">
                <a16:creationId xmlns:a16="http://schemas.microsoft.com/office/drawing/2014/main" id="{0CEAA72E-92A4-4F93-9DB1-1034628694DF}"/>
              </a:ext>
            </a:extLst>
          </p:cNvPr>
          <p:cNvSpPr/>
          <p:nvPr/>
        </p:nvSpPr>
        <p:spPr>
          <a:xfrm rot="5400000">
            <a:off x="6869874" y="2195950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92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5833" y="1020396"/>
            <a:ext cx="5395958" cy="2279362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53971" y="2211616"/>
            <a:ext cx="5358458" cy="2394821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1F2B3A0-9B24-4381-8DBB-82F12A8CEDEE}"/>
              </a:ext>
            </a:extLst>
          </p:cNvPr>
          <p:cNvSpPr txBox="1">
            <a:spLocks/>
          </p:cNvSpPr>
          <p:nvPr/>
        </p:nvSpPr>
        <p:spPr>
          <a:xfrm>
            <a:off x="342737" y="60724"/>
            <a:ext cx="7886700" cy="815595"/>
          </a:xfrm>
          <a:prstGeom prst="rect">
            <a:avLst/>
          </a:prstGeom>
          <a:ln/>
        </p:spPr>
        <p:txBody>
          <a:bodyPr vert="horz" lIns="68580" tIns="34290" rIns="68580" bIns="34290" rtlCol="0" anchor="b">
            <a:noAutofit/>
          </a:bodyPr>
          <a:lstStyle>
            <a:lvl1pPr defTabSz="914377">
              <a:lnSpc>
                <a:spcPct val="90000"/>
              </a:lnSpc>
              <a:spcBef>
                <a:spcPct val="0"/>
              </a:spcBef>
              <a:buNone/>
              <a:defRPr sz="3600" b="1" i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defRPr>
            </a:lvl1pPr>
          </a:lstStyle>
          <a:p>
            <a:r>
              <a:rPr lang="en-US" altLang="zh-CN" sz="2700" dirty="0">
                <a:solidFill>
                  <a:srgbClr val="C00000"/>
                </a:solidFill>
              </a:rPr>
              <a:t>IEEE Xplore</a:t>
            </a:r>
            <a:r>
              <a:rPr lang="zh-CN" altLang="en-US" sz="2700" dirty="0">
                <a:solidFill>
                  <a:srgbClr val="C00000"/>
                </a:solidFill>
              </a:rPr>
              <a:t>主页：</a:t>
            </a:r>
            <a:r>
              <a:rPr lang="zh-TW" altLang="en-US" sz="2700" dirty="0">
                <a:solidFill>
                  <a:srgbClr val="C00000"/>
                </a:solidFill>
              </a:rPr>
              <a:t>即将举办</a:t>
            </a:r>
            <a:r>
              <a:rPr lang="zh-CN" altLang="en-US" sz="2700" dirty="0">
                <a:solidFill>
                  <a:srgbClr val="C00000"/>
                </a:solidFill>
              </a:rPr>
              <a:t>的</a:t>
            </a:r>
            <a:r>
              <a:rPr lang="en-US" altLang="zh-TW" sz="2700" dirty="0">
                <a:solidFill>
                  <a:srgbClr val="C00000"/>
                </a:solidFill>
              </a:rPr>
              <a:t>IEEE</a:t>
            </a:r>
            <a:r>
              <a:rPr lang="zh-TW" altLang="en-US" sz="2700" dirty="0">
                <a:solidFill>
                  <a:srgbClr val="C00000"/>
                </a:solidFill>
              </a:rPr>
              <a:t>会议</a:t>
            </a:r>
          </a:p>
        </p:txBody>
      </p:sp>
      <p:sp>
        <p:nvSpPr>
          <p:cNvPr id="10" name="Down Arrow 5">
            <a:extLst>
              <a:ext uri="{FF2B5EF4-FFF2-40B4-BE49-F238E27FC236}">
                <a16:creationId xmlns:a16="http://schemas.microsoft.com/office/drawing/2014/main" id="{8037BAD5-294C-4094-8DE2-B5BED76EE33C}"/>
              </a:ext>
            </a:extLst>
          </p:cNvPr>
          <p:cNvSpPr/>
          <p:nvPr/>
        </p:nvSpPr>
        <p:spPr>
          <a:xfrm rot="16200000">
            <a:off x="1860145" y="3065475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6D39B7-5222-4004-922B-C1A72361F3C5}"/>
              </a:ext>
            </a:extLst>
          </p:cNvPr>
          <p:cNvSpPr/>
          <p:nvPr/>
        </p:nvSpPr>
        <p:spPr>
          <a:xfrm>
            <a:off x="404571" y="3105803"/>
            <a:ext cx="1005129" cy="193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2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>
            <a:extLst>
              <a:ext uri="{FF2B5EF4-FFF2-40B4-BE49-F238E27FC236}">
                <a16:creationId xmlns:a16="http://schemas.microsoft.com/office/drawing/2014/main" id="{CBE053E2-4810-4BB2-AED5-6A314BC4D5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158417" y="800988"/>
            <a:ext cx="6764841" cy="304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53B03D6B-EBE6-4E37-A793-C8042480FA49}"/>
              </a:ext>
            </a:extLst>
          </p:cNvPr>
          <p:cNvSpPr txBox="1">
            <a:spLocks/>
          </p:cNvSpPr>
          <p:nvPr/>
        </p:nvSpPr>
        <p:spPr>
          <a:xfrm>
            <a:off x="1220742" y="337338"/>
            <a:ext cx="8052726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检索：检索规则简介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BC5C35-2738-44A7-9334-EB1FB00B896E}"/>
              </a:ext>
            </a:extLst>
          </p:cNvPr>
          <p:cNvSpPr/>
          <p:nvPr/>
        </p:nvSpPr>
        <p:spPr>
          <a:xfrm>
            <a:off x="2358312" y="2337046"/>
            <a:ext cx="4427376" cy="2996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E09B38E8-3989-43FD-B0D3-E972BF3FA80E}"/>
              </a:ext>
            </a:extLst>
          </p:cNvPr>
          <p:cNvSpPr/>
          <p:nvPr/>
        </p:nvSpPr>
        <p:spPr>
          <a:xfrm>
            <a:off x="4307616" y="2707365"/>
            <a:ext cx="528769" cy="279785"/>
          </a:xfrm>
          <a:prstGeom prst="downArrow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F66D4A-F28B-4646-B53B-DB0A23C9F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417" y="3004611"/>
            <a:ext cx="6764841" cy="188974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 sz="2000" b="1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zh-CN" altLang="en-US" sz="1600" dirty="0"/>
              <a:t>一框式检索</a:t>
            </a:r>
            <a:r>
              <a:rPr lang="en-US" altLang="zh-CN" sz="1600" dirty="0"/>
              <a:t>(Global Search)</a:t>
            </a:r>
          </a:p>
          <a:p>
            <a:pPr>
              <a:defRPr/>
            </a:pPr>
            <a:r>
              <a:rPr lang="en-US" altLang="zh-CN" sz="1200" b="0" dirty="0"/>
              <a:t>1. </a:t>
            </a:r>
            <a:r>
              <a:rPr lang="zh-CN" altLang="en-US" sz="1200" b="0" dirty="0"/>
              <a:t>预设检索内容：</a:t>
            </a:r>
            <a:r>
              <a:rPr lang="en-US" altLang="zh-CN" sz="1200" b="0" dirty="0"/>
              <a:t>metadata only</a:t>
            </a:r>
          </a:p>
          <a:p>
            <a:pPr>
              <a:defRPr/>
            </a:pPr>
            <a:r>
              <a:rPr lang="en-US" altLang="zh-CN" sz="1200" b="0" dirty="0"/>
              <a:t>2. </a:t>
            </a:r>
            <a:r>
              <a:rPr lang="zh-CN" altLang="en-US" sz="1200" b="0" dirty="0"/>
              <a:t>检索词之间的默认关系：</a:t>
            </a:r>
            <a:r>
              <a:rPr lang="en-US" altLang="zh-CN" sz="1200" b="0" dirty="0"/>
              <a:t>AND     </a:t>
            </a:r>
            <a:r>
              <a:rPr lang="en-US" altLang="zh-CN" sz="1200" b="0" dirty="0" err="1"/>
              <a:t>ie</a:t>
            </a:r>
            <a:r>
              <a:rPr lang="en-US" altLang="zh-CN" sz="1200" b="0" dirty="0"/>
              <a:t>. smart grid= smart AND grid</a:t>
            </a:r>
          </a:p>
          <a:p>
            <a:pPr>
              <a:defRPr/>
            </a:pPr>
            <a:r>
              <a:rPr lang="en-US" altLang="zh-CN" sz="1200" b="0" dirty="0"/>
              <a:t>3. </a:t>
            </a:r>
            <a:r>
              <a:rPr lang="zh-CN" altLang="en-US" sz="1200" b="0" dirty="0"/>
              <a:t>支持命令检索：</a:t>
            </a:r>
            <a:r>
              <a:rPr lang="en-US" altLang="zh-CN" sz="1200" b="0" dirty="0"/>
              <a:t>    </a:t>
            </a:r>
            <a:r>
              <a:rPr lang="en-US" altLang="zh-CN" sz="1200" b="0" dirty="0" err="1"/>
              <a:t>ie</a:t>
            </a:r>
            <a:r>
              <a:rPr lang="en-US" altLang="zh-CN" sz="1200" b="0" dirty="0"/>
              <a:t>. "Abstract":</a:t>
            </a:r>
            <a:r>
              <a:rPr lang="en-US" altLang="zh-CN" sz="1200" b="0" dirty="0" err="1"/>
              <a:t>ofdm</a:t>
            </a:r>
            <a:r>
              <a:rPr lang="en-US" altLang="zh-CN" sz="1200" b="0" dirty="0"/>
              <a:t> AND "Publication </a:t>
            </a:r>
            <a:r>
              <a:rPr lang="en-US" altLang="zh-CN" sz="1200" b="0" dirty="0" err="1"/>
              <a:t>Title":communications</a:t>
            </a:r>
            <a:endParaRPr lang="en-US" altLang="zh-CN" sz="1200" b="0" dirty="0"/>
          </a:p>
          <a:p>
            <a:pPr>
              <a:defRPr/>
            </a:pPr>
            <a:r>
              <a:rPr lang="en-US" altLang="zh-CN" sz="1200" b="0" dirty="0"/>
              <a:t>4. </a:t>
            </a:r>
            <a:r>
              <a:rPr lang="zh-CN" altLang="en-US" sz="1200" b="0" dirty="0"/>
              <a:t>自动获取词根：</a:t>
            </a:r>
            <a:r>
              <a:rPr lang="en-US" altLang="zh-CN" sz="1200" b="0" dirty="0"/>
              <a:t>pluralized nouns, verb tenses, and British/American spelling variations</a:t>
            </a:r>
          </a:p>
          <a:p>
            <a:pPr>
              <a:defRPr/>
            </a:pPr>
            <a:r>
              <a:rPr lang="en-US" altLang="zh-CN" sz="1200" b="0" dirty="0"/>
              <a:t>5. </a:t>
            </a:r>
            <a:r>
              <a:rPr lang="zh-CN" altLang="en-US" sz="1200" b="0" dirty="0"/>
              <a:t>精确检索使用双引号：词组、固定搭配</a:t>
            </a:r>
            <a:r>
              <a:rPr lang="en-US" altLang="zh-CN" sz="1200" b="0" dirty="0"/>
              <a:t>      </a:t>
            </a:r>
            <a:r>
              <a:rPr lang="en-US" altLang="zh-CN" sz="1200" b="0" dirty="0" err="1"/>
              <a:t>ie</a:t>
            </a:r>
            <a:r>
              <a:rPr lang="en-US" altLang="zh-CN" sz="1200" b="0" dirty="0"/>
              <a:t>. “java programming”</a:t>
            </a:r>
          </a:p>
          <a:p>
            <a:pPr>
              <a:defRPr/>
            </a:pPr>
            <a:r>
              <a:rPr lang="en-US" altLang="zh-CN" sz="1200" b="0" dirty="0"/>
              <a:t>6. </a:t>
            </a:r>
            <a:r>
              <a:rPr lang="zh-CN" altLang="en-US" sz="1200" b="0" dirty="0"/>
              <a:t>模糊检索使用*和？</a:t>
            </a:r>
            <a:endParaRPr lang="en-US" altLang="zh-CN" sz="1200" b="0" dirty="0"/>
          </a:p>
          <a:p>
            <a:pPr>
              <a:defRPr/>
            </a:pPr>
            <a:r>
              <a:rPr lang="en-US" altLang="zh-CN" sz="1200" b="0" dirty="0"/>
              <a:t>7. </a:t>
            </a:r>
            <a:r>
              <a:rPr lang="zh-CN" altLang="en-US" sz="1200" b="0" dirty="0"/>
              <a:t>检索词不区分大小写，检索运算全部大写</a:t>
            </a:r>
            <a:endParaRPr lang="en-US" altLang="zh-CN" sz="1200" b="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>
            <a:extLst>
              <a:ext uri="{FF2B5EF4-FFF2-40B4-BE49-F238E27FC236}">
                <a16:creationId xmlns:a16="http://schemas.microsoft.com/office/drawing/2014/main" id="{F06B2A6C-B319-46CC-914E-4FD48AA0E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73" t="23733" r="15030" b="26967"/>
          <a:stretch/>
        </p:blipFill>
        <p:spPr bwMode="auto">
          <a:xfrm>
            <a:off x="305511" y="822224"/>
            <a:ext cx="4074458" cy="131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7330" y="2442788"/>
            <a:ext cx="5093219" cy="2450740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4" name="标题 2">
            <a:extLst>
              <a:ext uri="{FF2B5EF4-FFF2-40B4-BE49-F238E27FC236}">
                <a16:creationId xmlns:a16="http://schemas.microsoft.com/office/drawing/2014/main" id="{FF406EC9-53CF-467D-8905-187632261396}"/>
              </a:ext>
            </a:extLst>
          </p:cNvPr>
          <p:cNvSpPr txBox="1">
            <a:spLocks/>
          </p:cNvSpPr>
          <p:nvPr/>
        </p:nvSpPr>
        <p:spPr>
          <a:xfrm>
            <a:off x="289377" y="383947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检索：</a:t>
            </a:r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检索，精准设置</a:t>
            </a:r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条件</a:t>
            </a:r>
            <a:b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3A1F361-525B-409A-95F1-58CBF19B0A4D}"/>
              </a:ext>
            </a:extLst>
          </p:cNvPr>
          <p:cNvSpPr/>
          <p:nvPr/>
        </p:nvSpPr>
        <p:spPr>
          <a:xfrm>
            <a:off x="1186226" y="1806739"/>
            <a:ext cx="1124240" cy="230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Down Arrow 5">
            <a:extLst>
              <a:ext uri="{FF2B5EF4-FFF2-40B4-BE49-F238E27FC236}">
                <a16:creationId xmlns:a16="http://schemas.microsoft.com/office/drawing/2014/main" id="{BBFC8FF6-3887-45C1-8DA4-CF21C9B4318D}"/>
              </a:ext>
            </a:extLst>
          </p:cNvPr>
          <p:cNvSpPr/>
          <p:nvPr/>
        </p:nvSpPr>
        <p:spPr>
          <a:xfrm>
            <a:off x="1566469" y="2120106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054A226-4B4F-419A-AAC2-5AAA4D46CB0A}"/>
              </a:ext>
            </a:extLst>
          </p:cNvPr>
          <p:cNvSpPr/>
          <p:nvPr/>
        </p:nvSpPr>
        <p:spPr>
          <a:xfrm>
            <a:off x="1936274" y="3069066"/>
            <a:ext cx="1031515" cy="922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C0C159-1CAE-482F-A96D-7765E7B5D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32" y="1088215"/>
            <a:ext cx="1982511" cy="35906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4B90E2-065C-49BF-A890-0DB92C111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43" y="1101421"/>
            <a:ext cx="1956869" cy="3534991"/>
          </a:xfrm>
          <a:prstGeom prst="rect">
            <a:avLst/>
          </a:prstGeom>
        </p:spPr>
      </p:pic>
      <p:sp>
        <p:nvSpPr>
          <p:cNvPr id="11" name="Down Arrow 5">
            <a:extLst>
              <a:ext uri="{FF2B5EF4-FFF2-40B4-BE49-F238E27FC236}">
                <a16:creationId xmlns:a16="http://schemas.microsoft.com/office/drawing/2014/main" id="{F2E9837E-935C-4432-9AEF-C6C58C05DD50}"/>
              </a:ext>
            </a:extLst>
          </p:cNvPr>
          <p:cNvSpPr/>
          <p:nvPr/>
        </p:nvSpPr>
        <p:spPr>
          <a:xfrm rot="15174771">
            <a:off x="3203702" y="2822442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2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01" y="721151"/>
            <a:ext cx="7878599" cy="5134184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AA5FB242-5CBA-4063-8941-E01F98609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1" y="1315203"/>
            <a:ext cx="7825499" cy="52792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C92AF5E9-624A-4080-A448-3F5DFFED4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107" y="1911817"/>
            <a:ext cx="7827193" cy="142387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5606C0BF-ACE7-494D-9C09-86FCE3F4B57B}"/>
              </a:ext>
            </a:extLst>
          </p:cNvPr>
          <p:cNvSpPr txBox="1"/>
          <p:nvPr/>
        </p:nvSpPr>
        <p:spPr>
          <a:xfrm>
            <a:off x="6408380" y="1560640"/>
            <a:ext cx="1748012" cy="332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快速筛选</a:t>
            </a:r>
            <a:r>
              <a:rPr lang="zh-CN" altLang="en-US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文献类型</a:t>
            </a:r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C66B656B-9C25-4243-9B00-0B05EDBCC994}"/>
              </a:ext>
            </a:extLst>
          </p:cNvPr>
          <p:cNvSpPr txBox="1"/>
          <p:nvPr/>
        </p:nvSpPr>
        <p:spPr>
          <a:xfrm>
            <a:off x="4723842" y="3066381"/>
            <a:ext cx="3614245" cy="332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出版物推荐（期刊、会议、电子图书等）</a:t>
            </a:r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14B5588A-73EE-45CD-96F2-451FE3C98BF9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页面：</a:t>
            </a:r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活用筛选条件 找到所需文献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240" y="774694"/>
            <a:ext cx="6704097" cy="43688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946" y="1855895"/>
            <a:ext cx="1685502" cy="2551143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r="-458" b="8817"/>
          <a:stretch/>
        </p:blipFill>
        <p:spPr>
          <a:xfrm>
            <a:off x="3679114" y="1855895"/>
            <a:ext cx="1685502" cy="2551143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282" y="1855894"/>
            <a:ext cx="1614751" cy="2460269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图片 3" descr="文本&#10;&#10;低可信度描述已自动生成">
            <a:extLst>
              <a:ext uri="{FF2B5EF4-FFF2-40B4-BE49-F238E27FC236}">
                <a16:creationId xmlns:a16="http://schemas.microsoft.com/office/drawing/2014/main" id="{FFF09D5E-347D-40BA-811D-954EEAB33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9" b="40449"/>
          <a:stretch/>
        </p:blipFill>
        <p:spPr>
          <a:xfrm>
            <a:off x="7197010" y="1855894"/>
            <a:ext cx="1674677" cy="2551574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8" name="标题 2">
            <a:extLst>
              <a:ext uri="{FF2B5EF4-FFF2-40B4-BE49-F238E27FC236}">
                <a16:creationId xmlns:a16="http://schemas.microsoft.com/office/drawing/2014/main" id="{E70641FE-F789-4254-BECF-B39189D4789C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页面：</a:t>
            </a:r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了解技术整体研发情况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B6C0BACE-FB50-4680-A036-1AFCDFBE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40" y="2951134"/>
            <a:ext cx="1458830" cy="219236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26" name="矩形 2">
            <a:extLst>
              <a:ext uri="{FF2B5EF4-FFF2-40B4-BE49-F238E27FC236}">
                <a16:creationId xmlns:a16="http://schemas.microsoft.com/office/drawing/2014/main" id="{C1622E2F-A6B3-4958-82A7-EFD6E1D29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679" y="1811047"/>
            <a:ext cx="7091037" cy="352887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27" name="Down Arrow 5">
            <a:extLst>
              <a:ext uri="{FF2B5EF4-FFF2-40B4-BE49-F238E27FC236}">
                <a16:creationId xmlns:a16="http://schemas.microsoft.com/office/drawing/2014/main" id="{B6AC8598-C31F-4FF8-94F4-F154C4AEAE30}"/>
              </a:ext>
            </a:extLst>
          </p:cNvPr>
          <p:cNvSpPr/>
          <p:nvPr/>
        </p:nvSpPr>
        <p:spPr>
          <a:xfrm rot="14725295">
            <a:off x="1515277" y="2586853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805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62" y="844550"/>
            <a:ext cx="8395880" cy="3849518"/>
          </a:xfrm>
          <a:prstGeom prst="rect">
            <a:avLst/>
          </a:prstGeom>
        </p:spPr>
      </p:pic>
      <p:sp>
        <p:nvSpPr>
          <p:cNvPr id="11" name="标题 2">
            <a:extLst>
              <a:ext uri="{FF2B5EF4-FFF2-40B4-BE49-F238E27FC236}">
                <a16:creationId xmlns:a16="http://schemas.microsoft.com/office/drawing/2014/main" id="{B2E22847-AA72-4CAC-B831-A4EAA8CEAF54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页面：寻找权威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热门文章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3">
            <a:extLst>
              <a:ext uri="{FF2B5EF4-FFF2-40B4-BE49-F238E27FC236}">
                <a16:creationId xmlns:a16="http://schemas.microsoft.com/office/drawing/2014/main" id="{EC78B655-B3B7-4374-8565-7F5867E4F1AB}"/>
              </a:ext>
            </a:extLst>
          </p:cNvPr>
          <p:cNvSpPr txBox="1"/>
          <p:nvPr/>
        </p:nvSpPr>
        <p:spPr>
          <a:xfrm>
            <a:off x="4289116" y="3059258"/>
            <a:ext cx="2301887" cy="332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被引用最多的高影响力文献</a:t>
            </a:r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DEA7B96-B307-4F0D-8CBC-ADAD0E9A9F6F}"/>
              </a:ext>
            </a:extLst>
          </p:cNvPr>
          <p:cNvSpPr txBox="1"/>
          <p:nvPr/>
        </p:nvSpPr>
        <p:spPr>
          <a:xfrm>
            <a:off x="4289116" y="3442321"/>
            <a:ext cx="2301887" cy="332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被下载最多的热门文献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C91BC8-4518-42A7-B6BE-0705065EBCFD}"/>
              </a:ext>
            </a:extLst>
          </p:cNvPr>
          <p:cNvSpPr/>
          <p:nvPr/>
        </p:nvSpPr>
        <p:spPr>
          <a:xfrm>
            <a:off x="6744142" y="3442322"/>
            <a:ext cx="1864979" cy="192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C567F9E-65DE-4780-A2F1-C9B1E346E2F8}"/>
              </a:ext>
            </a:extLst>
          </p:cNvPr>
          <p:cNvSpPr/>
          <p:nvPr/>
        </p:nvSpPr>
        <p:spPr>
          <a:xfrm>
            <a:off x="6744142" y="3025883"/>
            <a:ext cx="1864979" cy="4131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21">
            <a:extLst>
              <a:ext uri="{FF2B5EF4-FFF2-40B4-BE49-F238E27FC236}">
                <a16:creationId xmlns:a16="http://schemas.microsoft.com/office/drawing/2014/main" id="{E8027D94-7F87-48BA-8DB3-CD8E508F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419" y="1634593"/>
            <a:ext cx="352425" cy="403384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66CDAA-DCD1-6E42-9D06-8D54937A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79260"/>
            <a:ext cx="7886700" cy="620819"/>
          </a:xfrm>
        </p:spPr>
        <p:txBody>
          <a:bodyPr/>
          <a:lstStyle/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95CABE-D72A-F843-9BDF-5CC783136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581253"/>
            <a:ext cx="7886700" cy="504338"/>
          </a:xfrm>
        </p:spPr>
        <p:txBody>
          <a:bodyPr>
            <a:noAutofit/>
          </a:bodyPr>
          <a:lstStyle/>
          <a:p>
            <a:pPr indent="-216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</a:p>
          <a:p>
            <a:pPr indent="-216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高效检索科研论文</a:t>
            </a:r>
          </a:p>
          <a:p>
            <a:pPr indent="-216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搜索追踪学术热点</a:t>
            </a:r>
          </a:p>
          <a:p>
            <a:pPr indent="-216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活动介绍，助力科研与职业发展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F8806-C9BB-7E4C-82FF-985927E27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2">
            <a:extLst>
              <a:ext uri="{FF2B5EF4-FFF2-40B4-BE49-F238E27FC236}">
                <a16:creationId xmlns:a16="http://schemas.microsoft.com/office/drawing/2014/main" id="{2BEA0FF7-C2F9-44FE-90C0-A54EED5E294E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文章细节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0FCFB16E-73B1-4914-9859-497A1B434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10" y="1103512"/>
            <a:ext cx="3954387" cy="953890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FC7E07A-1952-4BEB-8F2B-15B3B0451EDF}"/>
              </a:ext>
            </a:extLst>
          </p:cNvPr>
          <p:cNvSpPr/>
          <p:nvPr/>
        </p:nvSpPr>
        <p:spPr>
          <a:xfrm>
            <a:off x="224564" y="1130146"/>
            <a:ext cx="2199040" cy="1804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文本&#10;&#10;描述已自动生成">
            <a:extLst>
              <a:ext uri="{FF2B5EF4-FFF2-40B4-BE49-F238E27FC236}">
                <a16:creationId xmlns:a16="http://schemas.microsoft.com/office/drawing/2014/main" id="{561A3663-C0A5-4466-B767-6E4EA5BA8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8" y="813236"/>
            <a:ext cx="6129653" cy="4329335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5" name="Down Arrow 5">
            <a:extLst>
              <a:ext uri="{FF2B5EF4-FFF2-40B4-BE49-F238E27FC236}">
                <a16:creationId xmlns:a16="http://schemas.microsoft.com/office/drawing/2014/main" id="{F5C4B563-318C-4FD4-BB94-04E21154AB07}"/>
              </a:ext>
            </a:extLst>
          </p:cNvPr>
          <p:cNvSpPr/>
          <p:nvPr/>
        </p:nvSpPr>
        <p:spPr>
          <a:xfrm rot="16200000">
            <a:off x="2510575" y="1083642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27A9754-AE10-41F6-B655-215A809BB43C}"/>
              </a:ext>
            </a:extLst>
          </p:cNvPr>
          <p:cNvSpPr/>
          <p:nvPr/>
        </p:nvSpPr>
        <p:spPr>
          <a:xfrm>
            <a:off x="4236564" y="1013393"/>
            <a:ext cx="623345" cy="2383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525555B9-2AE9-4E37-BA06-269645349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149" y="1037906"/>
            <a:ext cx="1360521" cy="83767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CN" sz="1350" dirty="0">
                <a:latin typeface="微软雅黑" pitchFamily="34" charset="-122"/>
                <a:ea typeface="微软雅黑" pitchFamily="34" charset="-122"/>
              </a:rPr>
              <a:t>PDF </a:t>
            </a:r>
            <a:r>
              <a:rPr lang="zh-TW" altLang="en-US" sz="1350" dirty="0">
                <a:latin typeface="微软雅黑" pitchFamily="34" charset="-122"/>
                <a:ea typeface="微软雅黑" pitchFamily="34" charset="-122"/>
              </a:rPr>
              <a:t>下载</a:t>
            </a:r>
            <a:endParaRPr lang="en-US" altLang="zh-TW" sz="1350" dirty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不可使用批量下载软件下载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384F3F5F-196B-4D52-87EB-D47A9CB07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833" y="3823640"/>
            <a:ext cx="2490187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CN" sz="1350" dirty="0">
                <a:latin typeface="微软雅黑" pitchFamily="34" charset="-122"/>
                <a:ea typeface="微软雅黑" pitchFamily="34" charset="-122"/>
              </a:rPr>
              <a:t>HTML</a:t>
            </a: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交互式在线阅读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4AB5691-078C-4CE2-8B33-3F480AE6BB5C}"/>
              </a:ext>
            </a:extLst>
          </p:cNvPr>
          <p:cNvSpPr/>
          <p:nvPr/>
        </p:nvSpPr>
        <p:spPr>
          <a:xfrm>
            <a:off x="7537142" y="774695"/>
            <a:ext cx="1540383" cy="1608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4F19439F-DA4C-415C-902B-F34BA0928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020" y="2077187"/>
            <a:ext cx="1031882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TW" altLang="en-US" sz="1350" dirty="0">
                <a:latin typeface="微软雅黑" pitchFamily="34" charset="-122"/>
                <a:ea typeface="微软雅黑" pitchFamily="34" charset="-122"/>
              </a:rPr>
              <a:t>推荐文献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36C6284-C172-40AF-B333-C1B869EA6971}"/>
              </a:ext>
            </a:extLst>
          </p:cNvPr>
          <p:cNvSpPr/>
          <p:nvPr/>
        </p:nvSpPr>
        <p:spPr>
          <a:xfrm>
            <a:off x="2943455" y="1938222"/>
            <a:ext cx="911673" cy="24628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47D3FC34-F290-40F0-B8D7-308243F75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" r="77055" b="50388"/>
          <a:stretch/>
        </p:blipFill>
        <p:spPr>
          <a:xfrm>
            <a:off x="165436" y="1313794"/>
            <a:ext cx="1427744" cy="2183907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44D9AA1-C963-40E1-88A1-6E7BBA3BF8D9}"/>
              </a:ext>
            </a:extLst>
          </p:cNvPr>
          <p:cNvSpPr/>
          <p:nvPr/>
        </p:nvSpPr>
        <p:spPr>
          <a:xfrm>
            <a:off x="183971" y="1889701"/>
            <a:ext cx="857250" cy="3500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表, 折线图&#10;&#10;描述已自动生成">
            <a:extLst>
              <a:ext uri="{FF2B5EF4-FFF2-40B4-BE49-F238E27FC236}">
                <a16:creationId xmlns:a16="http://schemas.microsoft.com/office/drawing/2014/main" id="{F415DD81-2E71-452F-B45B-FEE8EE62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40" y="805005"/>
            <a:ext cx="2785438" cy="4512803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6" name="矩形 6">
            <a:extLst>
              <a:ext uri="{FF2B5EF4-FFF2-40B4-BE49-F238E27FC236}">
                <a16:creationId xmlns:a16="http://schemas.microsoft.com/office/drawing/2014/main" id="{67676912-7AF4-4CEB-9E33-C84799703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720" y="3255241"/>
            <a:ext cx="2210621" cy="612934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500" dirty="0">
                <a:latin typeface="微软雅黑" pitchFamily="34" charset="-122"/>
                <a:ea typeface="微软雅黑" pitchFamily="34" charset="-122"/>
              </a:rPr>
              <a:t>快速浏览图表</a:t>
            </a:r>
            <a:r>
              <a:rPr lang="zh-TW" altLang="en-US" sz="1500" dirty="0">
                <a:latin typeface="微软雅黑" pitchFamily="34" charset="-122"/>
                <a:ea typeface="微软雅黑" pitchFamily="34" charset="-122"/>
              </a:rPr>
              <a:t>，并可快速跳转至原文位置</a:t>
            </a:r>
            <a:endParaRPr lang="en-US" altLang="zh-CN" sz="15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40539A73-0D41-4B07-815B-6A4A820027B5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文章细节页面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en-US" altLang="zh-CN" sz="2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HTML</a:t>
            </a:r>
            <a:r>
              <a:rPr lang="zh-CN" altLang="en-US" sz="2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交互式在线阅</a:t>
            </a:r>
            <a:r>
              <a:rPr lang="zh-TW" altLang="en-US" sz="2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览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Down Arrow 5">
            <a:extLst>
              <a:ext uri="{FF2B5EF4-FFF2-40B4-BE49-F238E27FC236}">
                <a16:creationId xmlns:a16="http://schemas.microsoft.com/office/drawing/2014/main" id="{7546A511-20B0-4017-AD18-28D8758C4BE9}"/>
              </a:ext>
            </a:extLst>
          </p:cNvPr>
          <p:cNvSpPr/>
          <p:nvPr/>
        </p:nvSpPr>
        <p:spPr>
          <a:xfrm rot="16200000">
            <a:off x="1119770" y="1942495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图片 9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56D13FE1-F898-47BB-A730-D0F9CF174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9" t="33074" r="8896" b="22665"/>
          <a:stretch/>
        </p:blipFill>
        <p:spPr>
          <a:xfrm>
            <a:off x="4518875" y="805004"/>
            <a:ext cx="3969764" cy="1835433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B22F57A5-C484-402E-B077-43A482903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211" y="2239745"/>
            <a:ext cx="2514600" cy="35754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500" dirty="0">
                <a:latin typeface="微软雅黑" pitchFamily="34" charset="-122"/>
                <a:ea typeface="微软雅黑" pitchFamily="34" charset="-122"/>
              </a:rPr>
              <a:t>快速定位参考文献</a:t>
            </a:r>
            <a:endParaRPr lang="en-US" altLang="zh-CN" sz="15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 descr="文本, 信件&#10;&#10;描述已自动生成">
            <a:extLst>
              <a:ext uri="{FF2B5EF4-FFF2-40B4-BE49-F238E27FC236}">
                <a16:creationId xmlns:a16="http://schemas.microsoft.com/office/drawing/2014/main" id="{21BEA360-8F85-4FEF-9111-A32AAB5F6E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/>
          <a:stretch/>
        </p:blipFill>
        <p:spPr>
          <a:xfrm>
            <a:off x="4518875" y="2856391"/>
            <a:ext cx="3969764" cy="1724063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4" name="矩形 6">
            <a:extLst>
              <a:ext uri="{FF2B5EF4-FFF2-40B4-BE49-F238E27FC236}">
                <a16:creationId xmlns:a16="http://schemas.microsoft.com/office/drawing/2014/main" id="{849954F5-CDCD-45E1-9827-C862293F5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211" y="4464401"/>
            <a:ext cx="2514600" cy="35754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500" dirty="0">
                <a:latin typeface="微软雅黑" pitchFamily="34" charset="-122"/>
                <a:ea typeface="微软雅黑" pitchFamily="34" charset="-122"/>
              </a:rPr>
              <a:t>查看公式代码</a:t>
            </a:r>
            <a:endParaRPr lang="en-US" altLang="zh-CN" sz="15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334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D3FC34-F290-40F0-B8D7-308243F75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0" y="764402"/>
            <a:ext cx="6877070" cy="4750748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8DDE27A-63D6-444B-9FCA-C7E6186BF16C}"/>
              </a:ext>
            </a:extLst>
          </p:cNvPr>
          <p:cNvSpPr/>
          <p:nvPr/>
        </p:nvSpPr>
        <p:spPr bwMode="auto">
          <a:xfrm>
            <a:off x="103810" y="4463000"/>
            <a:ext cx="686991" cy="24050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>
              <a:latin typeface="Verdana" panose="020B0604030504040204" pitchFamily="34" charset="0"/>
            </a:endParaRPr>
          </a:p>
        </p:txBody>
      </p:sp>
      <p:pic>
        <p:nvPicPr>
          <p:cNvPr id="4" name="图片 3" descr="文本&#10;&#10;中度可信度描述已自动生成">
            <a:extLst>
              <a:ext uri="{FF2B5EF4-FFF2-40B4-BE49-F238E27FC236}">
                <a16:creationId xmlns:a16="http://schemas.microsoft.com/office/drawing/2014/main" id="{73EB9E40-8B6B-41BE-87F9-663A49C7D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179" y="2040450"/>
            <a:ext cx="3802113" cy="3337829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33BF72BA-48D8-4E3F-A200-74C1ADD05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121" y="1630491"/>
            <a:ext cx="2869649" cy="60782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b="1" dirty="0">
                <a:latin typeface="微软雅黑" pitchFamily="34" charset="-122"/>
                <a:ea typeface="微软雅黑" pitchFamily="34" charset="-122"/>
              </a:rPr>
              <a:t>参考文献：</a:t>
            </a:r>
            <a:endParaRPr lang="en-US" altLang="zh-CN" sz="1350" b="1" dirty="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获取参考文献全文，追溯经典文献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D41EE2A-96C3-4EC8-BBD5-905D386D8ECB}"/>
              </a:ext>
            </a:extLst>
          </p:cNvPr>
          <p:cNvSpPr/>
          <p:nvPr/>
        </p:nvSpPr>
        <p:spPr bwMode="auto">
          <a:xfrm>
            <a:off x="103810" y="4741871"/>
            <a:ext cx="686991" cy="240506"/>
          </a:xfrm>
          <a:prstGeom prst="rect">
            <a:avLst/>
          </a:prstGeom>
          <a:noFill/>
          <a:ln w="28575" algn="ctr">
            <a:solidFill>
              <a:srgbClr val="7030A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>
              <a:latin typeface="Verdana" panose="020B0604030504040204" pitchFamily="34" charset="0"/>
            </a:endParaRPr>
          </a:p>
        </p:txBody>
      </p:sp>
      <p:pic>
        <p:nvPicPr>
          <p:cNvPr id="9" name="图片 8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67B9E89E-9599-4ABD-B6A9-762790613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83" y="2040451"/>
            <a:ext cx="3624913" cy="3984443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矩形 6">
            <a:extLst>
              <a:ext uri="{FF2B5EF4-FFF2-40B4-BE49-F238E27FC236}">
                <a16:creationId xmlns:a16="http://schemas.microsoft.com/office/drawing/2014/main" id="{011FD23C-AE42-47BE-A8CF-0AFCCC833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33" y="1400641"/>
            <a:ext cx="2678119" cy="837676"/>
          </a:xfrm>
          <a:prstGeom prst="round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b="1" dirty="0">
                <a:latin typeface="微软雅黑" pitchFamily="34" charset="-122"/>
                <a:ea typeface="微软雅黑" pitchFamily="34" charset="-122"/>
              </a:rPr>
              <a:t>施引文献：</a:t>
            </a:r>
            <a:endParaRPr lang="en-US" altLang="zh-CN" sz="1350" b="1" dirty="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快速获取引文全文，了解领域</a:t>
            </a:r>
            <a:r>
              <a:rPr lang="zh-TW" altLang="en-US" sz="1350" dirty="0">
                <a:latin typeface="微软雅黑" pitchFamily="34" charset="-122"/>
                <a:ea typeface="微软雅黑" pitchFamily="34" charset="-122"/>
              </a:rPr>
              <a:t>后续</a:t>
            </a: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研究进展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E62873FB-9140-47E2-B77E-B84FA1EBF003}"/>
              </a:ext>
            </a:extLst>
          </p:cNvPr>
          <p:cNvCxnSpPr/>
          <p:nvPr/>
        </p:nvCxnSpPr>
        <p:spPr>
          <a:xfrm flipV="1">
            <a:off x="882869" y="4177863"/>
            <a:ext cx="457200" cy="2851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622AF77-1CBE-4DCA-88A8-AF81398EE758}"/>
              </a:ext>
            </a:extLst>
          </p:cNvPr>
          <p:cNvCxnSpPr>
            <a:cxnSpLocks/>
          </p:cNvCxnSpPr>
          <p:nvPr/>
        </p:nvCxnSpPr>
        <p:spPr>
          <a:xfrm flipV="1">
            <a:off x="854666" y="4463000"/>
            <a:ext cx="4562288" cy="42667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2">
            <a:extLst>
              <a:ext uri="{FF2B5EF4-FFF2-40B4-BE49-F238E27FC236}">
                <a16:creationId xmlns:a16="http://schemas.microsoft.com/office/drawing/2014/main" id="{F9A3A26B-A8E3-4C57-B8F1-EB2A6CAE40F3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文章细节页面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TW" altLang="en-US" sz="2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参考</a:t>
            </a:r>
            <a:r>
              <a:rPr lang="en-US" altLang="zh-TW" sz="2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&amp;</a:t>
            </a:r>
            <a:r>
              <a:rPr lang="zh-CN" altLang="en-US" sz="2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施引</a:t>
            </a:r>
            <a:r>
              <a:rPr lang="zh-TW" altLang="en-US" sz="2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文献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706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D3FC34-F290-40F0-B8D7-308243F75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208" y="867070"/>
            <a:ext cx="6566613" cy="442938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8DDE27A-63D6-444B-9FCA-C7E6186BF16C}"/>
              </a:ext>
            </a:extLst>
          </p:cNvPr>
          <p:cNvSpPr/>
          <p:nvPr/>
        </p:nvSpPr>
        <p:spPr bwMode="auto">
          <a:xfrm>
            <a:off x="1181208" y="4129543"/>
            <a:ext cx="686991" cy="24050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EB9E40-8B6B-41BE-87F9-663A49C7D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1786" y="1635358"/>
            <a:ext cx="4721801" cy="3053957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矩形 6">
            <a:extLst>
              <a:ext uri="{FF2B5EF4-FFF2-40B4-BE49-F238E27FC236}">
                <a16:creationId xmlns:a16="http://schemas.microsoft.com/office/drawing/2014/main" id="{85A24AD9-7E53-49E9-A31D-EE2137563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536" y="2359045"/>
            <a:ext cx="2043113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了解作者详情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7AF8828B-2AE2-4D97-B8EC-EDF8C6945B90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文章细节页面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TW" altLang="en-US" sz="2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作者介绍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Down Arrow 5">
            <a:extLst>
              <a:ext uri="{FF2B5EF4-FFF2-40B4-BE49-F238E27FC236}">
                <a16:creationId xmlns:a16="http://schemas.microsoft.com/office/drawing/2014/main" id="{092E3046-DBAB-4EC0-871D-55DC4B48A989}"/>
              </a:ext>
            </a:extLst>
          </p:cNvPr>
          <p:cNvSpPr/>
          <p:nvPr/>
        </p:nvSpPr>
        <p:spPr>
          <a:xfrm rot="16200000">
            <a:off x="1936408" y="4112491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6E68E0-3820-490C-9BB3-1BFF65B0108F}"/>
              </a:ext>
            </a:extLst>
          </p:cNvPr>
          <p:cNvSpPr/>
          <p:nvPr/>
        </p:nvSpPr>
        <p:spPr bwMode="auto">
          <a:xfrm>
            <a:off x="3515574" y="1715630"/>
            <a:ext cx="829655" cy="23153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D3FC34-F290-40F0-B8D7-308243F75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81208" y="777729"/>
            <a:ext cx="6566613" cy="43657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标题 2">
            <a:extLst>
              <a:ext uri="{FF2B5EF4-FFF2-40B4-BE49-F238E27FC236}">
                <a16:creationId xmlns:a16="http://schemas.microsoft.com/office/drawing/2014/main" id="{7AF8828B-2AE2-4D97-B8EC-EDF8C6945B90}"/>
              </a:ext>
            </a:extLst>
          </p:cNvPr>
          <p:cNvSpPr txBox="1">
            <a:spLocks/>
          </p:cNvSpPr>
          <p:nvPr/>
        </p:nvSpPr>
        <p:spPr>
          <a:xfrm>
            <a:off x="1181208" y="265396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文章细节页面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TW" altLang="en-US" sz="2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作者介绍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6E68E0-3820-490C-9BB3-1BFF65B0108F}"/>
              </a:ext>
            </a:extLst>
          </p:cNvPr>
          <p:cNvSpPr/>
          <p:nvPr/>
        </p:nvSpPr>
        <p:spPr bwMode="auto">
          <a:xfrm>
            <a:off x="3410858" y="828464"/>
            <a:ext cx="224972" cy="29807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3B106D0-C265-4EDB-B582-7C1988E87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697" y="2396357"/>
            <a:ext cx="5079091" cy="1685568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91440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zh-CN" sz="1500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iD</a:t>
            </a: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: ORCID=Open Researcher and Contributor ID</a:t>
            </a:r>
          </a:p>
          <a:p>
            <a:pPr algn="ct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开放研究者及贡献者唯一标识符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作用：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a. </a:t>
            </a: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连结其他平台的作者发文，建立</a:t>
            </a: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paper file</a:t>
            </a:r>
          </a:p>
          <a:p>
            <a:pPr lvl="1"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b. ID</a:t>
            </a: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数字用于区分同名同姓作者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c. </a:t>
            </a: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在</a:t>
            </a: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IEEE</a:t>
            </a: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发文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027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33" y="1201994"/>
            <a:ext cx="2170122" cy="3365781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F59E38-5DA7-400A-85A3-5EC64CAD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5714" y="903282"/>
            <a:ext cx="5097066" cy="11117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圆角矩形 11">
            <a:extLst>
              <a:ext uri="{FF2B5EF4-FFF2-40B4-BE49-F238E27FC236}">
                <a16:creationId xmlns:a16="http://schemas.microsoft.com/office/drawing/2014/main" id="{0353283F-9A5D-46E1-A075-900873BA2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166" y="1703947"/>
            <a:ext cx="710803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591DF7-3937-49FA-952E-71E7283F8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7152" y="2200756"/>
            <a:ext cx="5102244" cy="26550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83D3D69-897B-405C-96DC-DFF6C078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2428" y="1671707"/>
            <a:ext cx="2043113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b="1" dirty="0">
                <a:latin typeface="微软雅黑" pitchFamily="34" charset="-122"/>
                <a:ea typeface="微软雅黑" pitchFamily="34" charset="-122"/>
              </a:rPr>
              <a:t>多媒体数据</a:t>
            </a:r>
            <a:endParaRPr lang="en-US" altLang="zh-CN" sz="135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箭头: 下 21">
            <a:extLst>
              <a:ext uri="{FF2B5EF4-FFF2-40B4-BE49-F238E27FC236}">
                <a16:creationId xmlns:a16="http://schemas.microsoft.com/office/drawing/2014/main" id="{9E8116A7-0F62-4794-9AB9-53E883DE9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10" y="2010753"/>
            <a:ext cx="214115" cy="238125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E05224F1-CD46-4605-9BFB-38258236B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65352"/>
            <a:ext cx="7772400" cy="609600"/>
          </a:xfrm>
          <a:ln/>
        </p:spPr>
        <p:txBody>
          <a:bodyPr/>
          <a:lstStyle/>
          <a:p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辅助数据：多媒体、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视频、代码和数据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33" y="1201994"/>
            <a:ext cx="2170122" cy="3365781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154" y="820964"/>
            <a:ext cx="5445767" cy="126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圆角矩形 11">
            <a:extLst>
              <a:ext uri="{FF2B5EF4-FFF2-40B4-BE49-F238E27FC236}">
                <a16:creationId xmlns:a16="http://schemas.microsoft.com/office/drawing/2014/main" id="{27963FC2-7A0C-425A-B8AC-994A9E67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980" y="1697650"/>
            <a:ext cx="858440" cy="26172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BF02981-FBBB-41A3-A599-218502989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707" y="1641934"/>
            <a:ext cx="2043113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b="1" dirty="0">
                <a:latin typeface="微软雅黑" pitchFamily="34" charset="-122"/>
                <a:ea typeface="微软雅黑" pitchFamily="34" charset="-122"/>
              </a:rPr>
              <a:t>会议视频</a:t>
            </a:r>
            <a:endParaRPr lang="en-US" altLang="zh-CN" sz="135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40F9F5A-C5CB-4B6C-9795-372F03511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154" y="2208469"/>
            <a:ext cx="6858000" cy="2729924"/>
          </a:xfrm>
          <a:prstGeom prst="rect">
            <a:avLst/>
          </a:prstGeom>
        </p:spPr>
      </p:pic>
      <p:sp>
        <p:nvSpPr>
          <p:cNvPr id="15" name="箭头: 下 21">
            <a:extLst>
              <a:ext uri="{FF2B5EF4-FFF2-40B4-BE49-F238E27FC236}">
                <a16:creationId xmlns:a16="http://schemas.microsoft.com/office/drawing/2014/main" id="{8A7C464A-3DC1-4B7B-883B-CD13A8CA3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039" y="2005875"/>
            <a:ext cx="214115" cy="238125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252AD73C-51C3-42A4-ADD4-2ABB707770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6973" y="115702"/>
            <a:ext cx="7772400" cy="609600"/>
          </a:xfrm>
          <a:ln/>
        </p:spPr>
        <p:txBody>
          <a:bodyPr/>
          <a:lstStyle/>
          <a:p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辅助数据：多媒体、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视频、代码和数据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5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33" y="1201994"/>
            <a:ext cx="2170122" cy="3365781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700BE6D-0599-4644-B04B-890AE3B2C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6024" y="794147"/>
            <a:ext cx="4060627" cy="137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圆角矩形 11">
            <a:extLst>
              <a:ext uri="{FF2B5EF4-FFF2-40B4-BE49-F238E27FC236}">
                <a16:creationId xmlns:a16="http://schemas.microsoft.com/office/drawing/2014/main" id="{84B8CC59-2D5E-4044-8B81-E58877365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538" y="1899134"/>
            <a:ext cx="710803" cy="20002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0487B8-C357-474A-9C73-7DD0735C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6024" y="2377766"/>
            <a:ext cx="4126706" cy="33470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B5DCB527-B60D-41A9-813A-A9867CA35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010" y="1817889"/>
            <a:ext cx="1394488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b="1" dirty="0">
                <a:latin typeface="微软雅黑" pitchFamily="34" charset="-122"/>
                <a:ea typeface="微软雅黑" pitchFamily="34" charset="-122"/>
              </a:rPr>
              <a:t>代码</a:t>
            </a:r>
            <a:endParaRPr lang="en-US" altLang="zh-CN" sz="135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箭头: 下 21">
            <a:extLst>
              <a:ext uri="{FF2B5EF4-FFF2-40B4-BE49-F238E27FC236}">
                <a16:creationId xmlns:a16="http://schemas.microsoft.com/office/drawing/2014/main" id="{69974D4C-E97E-43F7-939C-572C444B9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537" y="2258703"/>
            <a:ext cx="214115" cy="238125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4619AFE-144C-4902-8919-5F27A1C52A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4657" y="139304"/>
            <a:ext cx="7772400" cy="609600"/>
          </a:xfrm>
          <a:ln/>
        </p:spPr>
        <p:txBody>
          <a:bodyPr/>
          <a:lstStyle/>
          <a:p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辅助数据：多媒体、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视频、代码和数据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72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46F74667-FA74-4EE5-B8C7-426CE181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47" y="-104215"/>
            <a:ext cx="6057900" cy="857250"/>
          </a:xfrm>
          <a:ln/>
        </p:spPr>
        <p:txBody>
          <a:bodyPr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endParaRPr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11" name="灯片编号占位符 3">
            <a:extLst>
              <a:ext uri="{FF2B5EF4-FFF2-40B4-BE49-F238E27FC236}">
                <a16:creationId xmlns:a16="http://schemas.microsoft.com/office/drawing/2014/main" id="{62898C61-043E-467F-9F12-4F75D21DC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560BDF1-902F-44D2-8811-3B33998BF049}" type="slidenum">
              <a:rPr lang="en-US" altLang="zh-CN" sz="750">
                <a:solidFill>
                  <a:schemeClr val="bg1"/>
                </a:solidFill>
                <a:ea typeface="MS PGothic" panose="020B0600070205080204" pitchFamily="34" charset="-128"/>
              </a:rPr>
              <a:pPr/>
              <a:t>28</a:t>
            </a:fld>
            <a:endParaRPr lang="en-US" altLang="zh-CN" sz="1050" dirty="0">
              <a:ea typeface="MS PGothic" panose="020B0600070205080204" pitchFamily="34" charset="-128"/>
            </a:endParaRPr>
          </a:p>
        </p:txBody>
      </p:sp>
      <p:pic>
        <p:nvPicPr>
          <p:cNvPr id="43012" name="Picture 8">
            <a:extLst>
              <a:ext uri="{FF2B5EF4-FFF2-40B4-BE49-F238E27FC236}">
                <a16:creationId xmlns:a16="http://schemas.microsoft.com/office/drawing/2014/main" id="{7F35B8A6-8BB5-4E99-9DC7-764ECFCDC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38722" y="934167"/>
            <a:ext cx="8239193" cy="34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11">
            <a:extLst>
              <a:ext uri="{FF2B5EF4-FFF2-40B4-BE49-F238E27FC236}">
                <a16:creationId xmlns:a16="http://schemas.microsoft.com/office/drawing/2014/main" id="{6262CFD7-0F31-491A-B09A-A4CF104BF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317" y="1045467"/>
            <a:ext cx="1070129" cy="26172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1B1854A2-2014-4332-9974-8CD1D569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12" y="265579"/>
            <a:ext cx="6057900" cy="595032"/>
          </a:xfrm>
          <a:ln/>
        </p:spPr>
        <p:txBody>
          <a:bodyPr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下载引文信息</a:t>
            </a:r>
            <a:endParaRPr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035" name="灯片编号占位符 3">
            <a:extLst>
              <a:ext uri="{FF2B5EF4-FFF2-40B4-BE49-F238E27FC236}">
                <a16:creationId xmlns:a16="http://schemas.microsoft.com/office/drawing/2014/main" id="{A9FA5DCC-259C-441A-AC5A-C07679086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73ED448-709A-4255-BB79-3DA55D7D6042}" type="slidenum">
              <a:rPr lang="en-US" altLang="zh-CN" sz="750">
                <a:solidFill>
                  <a:schemeClr val="bg1"/>
                </a:solidFill>
                <a:ea typeface="MS PGothic" panose="020B0600070205080204" pitchFamily="34" charset="-128"/>
              </a:rPr>
              <a:pPr/>
              <a:t>29</a:t>
            </a:fld>
            <a:endParaRPr lang="en-US" altLang="zh-CN" sz="1050" dirty="0">
              <a:ea typeface="MS PGothic" panose="020B0600070205080204" pitchFamily="34" charset="-128"/>
            </a:endParaRPr>
          </a:p>
        </p:txBody>
      </p:sp>
      <p:pic>
        <p:nvPicPr>
          <p:cNvPr id="44036" name="Picture 5">
            <a:extLst>
              <a:ext uri="{FF2B5EF4-FFF2-40B4-BE49-F238E27FC236}">
                <a16:creationId xmlns:a16="http://schemas.microsoft.com/office/drawing/2014/main" id="{AB8273BD-09A6-4E87-9AE1-E015D7E8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19369" y="987631"/>
            <a:ext cx="8625395" cy="340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11">
            <a:extLst>
              <a:ext uri="{FF2B5EF4-FFF2-40B4-BE49-F238E27FC236}">
                <a16:creationId xmlns:a16="http://schemas.microsoft.com/office/drawing/2014/main" id="{1A6AF575-68F9-4894-B226-30BA7669A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7289" y="1068463"/>
            <a:ext cx="693612" cy="32330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圆角矩形 11">
            <a:extLst>
              <a:ext uri="{FF2B5EF4-FFF2-40B4-BE49-F238E27FC236}">
                <a16:creationId xmlns:a16="http://schemas.microsoft.com/office/drawing/2014/main" id="{ACF1211F-B9CA-4B29-9F7B-4D0FD2FA0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0323" y="1391771"/>
            <a:ext cx="608674" cy="39668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6893D0-549F-4F7F-B5C5-E595C7A29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3FF200-D405-4138-812A-578E0ED3C0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6" y="831005"/>
            <a:ext cx="348615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31" y="1919591"/>
            <a:ext cx="5503068" cy="3138312"/>
          </a:xfrm>
          <a:prstGeom prst="rect">
            <a:avLst/>
          </a:prstGeom>
        </p:spPr>
      </p:pic>
      <p:cxnSp>
        <p:nvCxnSpPr>
          <p:cNvPr id="79876" name="直接箭头连接符 4"/>
          <p:cNvCxnSpPr>
            <a:cxnSpLocks noChangeShapeType="1"/>
          </p:cNvCxnSpPr>
          <p:nvPr/>
        </p:nvCxnSpPr>
        <p:spPr bwMode="auto">
          <a:xfrm>
            <a:off x="7075536" y="3268612"/>
            <a:ext cx="0" cy="40005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92D24B3B-C7C4-4E21-940C-7D2AE0CCE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77" y="2279524"/>
            <a:ext cx="1420645" cy="25742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D790C9A-A283-4B55-B343-27248C961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882" y="3255295"/>
            <a:ext cx="2520565" cy="25911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8" name="标题 2">
            <a:extLst>
              <a:ext uri="{FF2B5EF4-FFF2-40B4-BE49-F238E27FC236}">
                <a16:creationId xmlns:a16="http://schemas.microsoft.com/office/drawing/2014/main" id="{0A53F961-ED26-469B-B527-D540F94F6261}"/>
              </a:ext>
            </a:extLst>
          </p:cNvPr>
          <p:cNvSpPr txBox="1">
            <a:spLocks/>
          </p:cNvSpPr>
          <p:nvPr/>
        </p:nvSpPr>
        <p:spPr>
          <a:xfrm>
            <a:off x="289626" y="329289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出版物检索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Down Arrow 5">
            <a:extLst>
              <a:ext uri="{FF2B5EF4-FFF2-40B4-BE49-F238E27FC236}">
                <a16:creationId xmlns:a16="http://schemas.microsoft.com/office/drawing/2014/main" id="{6FC4F6F0-4283-4894-B941-E9D82109837D}"/>
              </a:ext>
            </a:extLst>
          </p:cNvPr>
          <p:cNvSpPr/>
          <p:nvPr/>
        </p:nvSpPr>
        <p:spPr>
          <a:xfrm rot="16200000">
            <a:off x="2887535" y="2270934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14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3" y="794216"/>
            <a:ext cx="6498121" cy="4349284"/>
          </a:xfrm>
          <a:prstGeom prst="rect">
            <a:avLst/>
          </a:prstGeom>
        </p:spPr>
      </p:pic>
      <p:cxnSp>
        <p:nvCxnSpPr>
          <p:cNvPr id="79876" name="直接箭头连接符 4"/>
          <p:cNvCxnSpPr>
            <a:cxnSpLocks noChangeShapeType="1"/>
          </p:cNvCxnSpPr>
          <p:nvPr/>
        </p:nvCxnSpPr>
        <p:spPr bwMode="auto">
          <a:xfrm>
            <a:off x="6972300" y="3143250"/>
            <a:ext cx="0" cy="40005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12" name="矩形 6">
            <a:extLst>
              <a:ext uri="{FF2B5EF4-FFF2-40B4-BE49-F238E27FC236}">
                <a16:creationId xmlns:a16="http://schemas.microsoft.com/office/drawing/2014/main" id="{D23B6003-2687-474A-93D5-1C357EDE2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108" y="2509746"/>
            <a:ext cx="1115827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整期下载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55611E71-C238-4BDE-B02D-3760E804B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755" y="1507801"/>
            <a:ext cx="1170815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期刊详情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标题 2">
            <a:extLst>
              <a:ext uri="{FF2B5EF4-FFF2-40B4-BE49-F238E27FC236}">
                <a16:creationId xmlns:a16="http://schemas.microsoft.com/office/drawing/2014/main" id="{42710AD4-6B0A-4701-8AB6-C4DD8D16282A}"/>
              </a:ext>
            </a:extLst>
          </p:cNvPr>
          <p:cNvSpPr txBox="1">
            <a:spLocks/>
          </p:cNvSpPr>
          <p:nvPr/>
        </p:nvSpPr>
        <p:spPr>
          <a:xfrm>
            <a:off x="289626" y="218679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出版物浏览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0D3E2973-686C-4804-8FC8-2C8E39700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862" y="573969"/>
            <a:ext cx="1095600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订阅期刊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B0FC34DE-9A62-4E15-B89C-AA0861081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036" y="405991"/>
            <a:ext cx="1095600" cy="56185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TW" altLang="en-US" sz="1350" dirty="0">
                <a:latin typeface="微软雅黑" pitchFamily="34" charset="-122"/>
                <a:ea typeface="微软雅黑" pitchFamily="34" charset="-122"/>
              </a:rPr>
              <a:t>最喜爱的封面期刊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25932C8-8AD3-444A-B287-FFE4FFB7B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862" y="1026029"/>
            <a:ext cx="1115827" cy="31949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E5CA58D-4206-46BA-8FD0-B47D0DB03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7633" y="1013058"/>
            <a:ext cx="1095600" cy="34073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C9C7187-9A2C-4F6E-AE86-CE3A80D85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322" y="1900136"/>
            <a:ext cx="1420240" cy="484219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20A6F4A-40BC-4C14-901F-9D73A7FC1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699" y="1484139"/>
            <a:ext cx="1296812" cy="36750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pic>
        <p:nvPicPr>
          <p:cNvPr id="5" name="图片 4" descr="图形用户界面&#10;&#10;描述已自动生成">
            <a:extLst>
              <a:ext uri="{FF2B5EF4-FFF2-40B4-BE49-F238E27FC236}">
                <a16:creationId xmlns:a16="http://schemas.microsoft.com/office/drawing/2014/main" id="{E8D7B2F7-BE2E-4F94-95C0-9440EB183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24" y="2219243"/>
            <a:ext cx="4558147" cy="2648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6CA551A-7BD6-4B10-B075-56ABE5F45B8C}"/>
              </a:ext>
            </a:extLst>
          </p:cNvPr>
          <p:cNvCxnSpPr>
            <a:cxnSpLocks/>
          </p:cNvCxnSpPr>
          <p:nvPr/>
        </p:nvCxnSpPr>
        <p:spPr>
          <a:xfrm flipH="1">
            <a:off x="5450085" y="1490722"/>
            <a:ext cx="277208" cy="701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6">
            <a:extLst>
              <a:ext uri="{FF2B5EF4-FFF2-40B4-BE49-F238E27FC236}">
                <a16:creationId xmlns:a16="http://schemas.microsoft.com/office/drawing/2014/main" id="{6C73A3E7-82B7-4F1A-ABA9-40B76180C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85" y="2177740"/>
            <a:ext cx="1994083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显示于</a:t>
            </a:r>
            <a:r>
              <a:rPr lang="en-US" altLang="zh-CN" sz="1350" dirty="0">
                <a:latin typeface="微软雅黑" pitchFamily="34" charset="-122"/>
                <a:ea typeface="微软雅黑" pitchFamily="34" charset="-122"/>
              </a:rPr>
              <a:t>IEEE Xplore</a:t>
            </a: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主页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73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94160"/>
            <a:ext cx="3564731" cy="289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483" y="1615678"/>
            <a:ext cx="5978989" cy="3213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461AF54-945C-4DE4-B13E-85E623F5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764" y="1844327"/>
            <a:ext cx="1228294" cy="31167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7" name="标题 2">
            <a:extLst>
              <a:ext uri="{FF2B5EF4-FFF2-40B4-BE49-F238E27FC236}">
                <a16:creationId xmlns:a16="http://schemas.microsoft.com/office/drawing/2014/main" id="{4838522C-8906-4DA3-B4C8-B5B44B7778FA}"/>
              </a:ext>
            </a:extLst>
          </p:cNvPr>
          <p:cNvSpPr txBox="1">
            <a:spLocks/>
          </p:cNvSpPr>
          <p:nvPr/>
        </p:nvSpPr>
        <p:spPr>
          <a:xfrm>
            <a:off x="289626" y="449048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出版物检索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Down Arrow 5">
            <a:extLst>
              <a:ext uri="{FF2B5EF4-FFF2-40B4-BE49-F238E27FC236}">
                <a16:creationId xmlns:a16="http://schemas.microsoft.com/office/drawing/2014/main" id="{B740C186-3534-4318-B963-91341CA3B54B}"/>
              </a:ext>
            </a:extLst>
          </p:cNvPr>
          <p:cNvSpPr/>
          <p:nvPr/>
        </p:nvSpPr>
        <p:spPr>
          <a:xfrm rot="16200000">
            <a:off x="2695808" y="1858755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028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E8CFB-7D71-4E1F-A9CE-CF86DB5A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搜索追踪学术热点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05AA80-097D-40BD-A768-5FD6D1D11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CF317A-C0D5-4024-8F11-6261D88EB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0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1E3C953B-D349-45C6-94A2-9BE68558D107}"/>
              </a:ext>
            </a:extLst>
          </p:cNvPr>
          <p:cNvSpPr txBox="1">
            <a:spLocks/>
          </p:cNvSpPr>
          <p:nvPr/>
        </p:nvSpPr>
        <p:spPr>
          <a:xfrm>
            <a:off x="734202" y="1206847"/>
            <a:ext cx="6625772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zh-CN" altLang="en-US" sz="21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2387C0F-0FDC-4DFF-A093-CDA5BF9E6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-20" b="20149"/>
          <a:stretch/>
        </p:blipFill>
        <p:spPr>
          <a:xfrm>
            <a:off x="-57753" y="988789"/>
            <a:ext cx="9132926" cy="77592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B2E7AD9-C562-496F-9E3C-2CD31E94FA51}"/>
              </a:ext>
            </a:extLst>
          </p:cNvPr>
          <p:cNvSpPr txBox="1"/>
          <p:nvPr/>
        </p:nvSpPr>
        <p:spPr>
          <a:xfrm>
            <a:off x="3563676" y="1413226"/>
            <a:ext cx="131247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机构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英文名称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3CEB6E-943E-4436-A7BF-CF46D71C2C16}"/>
              </a:ext>
            </a:extLst>
          </p:cNvPr>
          <p:cNvSpPr txBox="1">
            <a:spLocks/>
          </p:cNvSpPr>
          <p:nvPr/>
        </p:nvSpPr>
        <p:spPr>
          <a:xfrm>
            <a:off x="509936" y="43564"/>
            <a:ext cx="8732438" cy="815595"/>
          </a:xfrm>
          <a:prstGeom prst="rect">
            <a:avLst/>
          </a:prstGeom>
          <a:ln/>
        </p:spPr>
        <p:txBody>
          <a:bodyPr vert="horz" lIns="68580" tIns="34290" rIns="68580" bIns="34290" rtlCol="0" anchor="b">
            <a:noAutofit/>
          </a:bodyPr>
          <a:lstStyle>
            <a:lvl1pPr defTabSz="914377">
              <a:lnSpc>
                <a:spcPct val="90000"/>
              </a:lnSpc>
              <a:spcBef>
                <a:spcPct val="0"/>
              </a:spcBef>
              <a:buNone/>
              <a:defRPr sz="3600" b="1" i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defRPr>
            </a:lvl1pPr>
          </a:lstStyle>
          <a:p>
            <a:r>
              <a:rPr lang="zh-TW" altLang="en-US" sz="2700" dirty="0">
                <a:solidFill>
                  <a:srgbClr val="C00000"/>
                </a:solidFill>
              </a:rPr>
              <a:t>免费个人账号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3A8FF8B-27E5-4DCE-8BDC-4942BBB2A9F1}"/>
              </a:ext>
            </a:extLst>
          </p:cNvPr>
          <p:cNvSpPr/>
          <p:nvPr/>
        </p:nvSpPr>
        <p:spPr>
          <a:xfrm>
            <a:off x="7227123" y="959239"/>
            <a:ext cx="924806" cy="302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形用户界面, 网站&#10;&#10;描述已自动生成">
            <a:extLst>
              <a:ext uri="{FF2B5EF4-FFF2-40B4-BE49-F238E27FC236}">
                <a16:creationId xmlns:a16="http://schemas.microsoft.com/office/drawing/2014/main" id="{F1240926-E8EF-4750-9E8A-F385AD9E6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" y="2022508"/>
            <a:ext cx="9020639" cy="2952902"/>
          </a:xfrm>
          <a:prstGeom prst="rect">
            <a:avLst/>
          </a:prstGeom>
        </p:spPr>
      </p:pic>
      <p:sp>
        <p:nvSpPr>
          <p:cNvPr id="13" name="文字方塊 2">
            <a:extLst>
              <a:ext uri="{FF2B5EF4-FFF2-40B4-BE49-F238E27FC236}">
                <a16:creationId xmlns:a16="http://schemas.microsoft.com/office/drawing/2014/main" id="{175D506B-3791-46AD-8D4E-C17D0070B6EE}"/>
              </a:ext>
            </a:extLst>
          </p:cNvPr>
          <p:cNvSpPr txBox="1"/>
          <p:nvPr/>
        </p:nvSpPr>
        <p:spPr>
          <a:xfrm>
            <a:off x="3588698" y="2437113"/>
            <a:ext cx="131247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机构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英文名称</a:t>
            </a:r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BB2F4595-814B-45DA-9081-09F7211E461F}"/>
              </a:ext>
            </a:extLst>
          </p:cNvPr>
          <p:cNvSpPr/>
          <p:nvPr/>
        </p:nvSpPr>
        <p:spPr>
          <a:xfrm>
            <a:off x="7521058" y="1474259"/>
            <a:ext cx="464344" cy="385763"/>
          </a:xfrm>
          <a:prstGeom prst="downArrow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4FCF353-2F9F-4562-BAD6-27071E63C116}"/>
              </a:ext>
            </a:extLst>
          </p:cNvPr>
          <p:cNvSpPr/>
          <p:nvPr/>
        </p:nvSpPr>
        <p:spPr>
          <a:xfrm>
            <a:off x="7227123" y="1965863"/>
            <a:ext cx="1852863" cy="302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3D6CF327-CBA6-4F13-BBC0-ED23258D9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229" y="955189"/>
            <a:ext cx="1071187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免费</a:t>
            </a:r>
            <a:r>
              <a:rPr lang="zh-TW" altLang="en-US" sz="135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注册</a:t>
            </a:r>
            <a:endParaRPr lang="en-US" altLang="zh-CN" sz="135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C91CA9F-7E77-44F5-8B54-5727103507B1}"/>
              </a:ext>
            </a:extLst>
          </p:cNvPr>
          <p:cNvSpPr/>
          <p:nvPr/>
        </p:nvSpPr>
        <p:spPr>
          <a:xfrm>
            <a:off x="2071837" y="2375034"/>
            <a:ext cx="1374680" cy="2490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50AAC32E-4F3F-462E-B8EC-C45F61A25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698" y="2469430"/>
            <a:ext cx="4547664" cy="2443222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 sz="2000" b="1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CN" sz="1800" dirty="0"/>
              <a:t>IEEE Xplore</a:t>
            </a:r>
            <a:r>
              <a:rPr lang="zh-CN" altLang="en-US" sz="1800" dirty="0"/>
              <a:t>个人账号可以：</a:t>
            </a:r>
            <a:endParaRPr lang="en-US" altLang="zh-CN" sz="1800" dirty="0"/>
          </a:p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1350" b="0" dirty="0"/>
              <a:t>追踪最新技术、</a:t>
            </a:r>
            <a:r>
              <a:rPr lang="zh-CN" altLang="en-US" sz="1350" b="0" dirty="0"/>
              <a:t>权威研究人员</a:t>
            </a:r>
            <a:r>
              <a:rPr lang="en-US" altLang="zh-CN" sz="1350" b="0" dirty="0"/>
              <a:t>/</a:t>
            </a:r>
            <a:r>
              <a:rPr lang="zh-CN" altLang="en-US" sz="1350" b="0" dirty="0"/>
              <a:t>机构</a:t>
            </a:r>
            <a:r>
              <a:rPr lang="zh-TW" altLang="en-US" sz="1350" b="0" dirty="0"/>
              <a:t>发表</a:t>
            </a:r>
            <a:r>
              <a:rPr lang="zh-CN" altLang="en-US" sz="1350" b="0" dirty="0"/>
              <a:t>的</a:t>
            </a:r>
            <a:r>
              <a:rPr lang="zh-TW" altLang="en-US" sz="1350" b="0" dirty="0"/>
              <a:t>文献、特定出版物等</a:t>
            </a:r>
          </a:p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1350" b="0" dirty="0"/>
              <a:t>创建个人</a:t>
            </a:r>
            <a:r>
              <a:rPr lang="zh-CN" altLang="en-US" sz="1350" b="0" dirty="0"/>
              <a:t>资料夹</a:t>
            </a:r>
            <a:r>
              <a:rPr lang="zh-TW" altLang="en-US" sz="1350" b="0" dirty="0"/>
              <a:t>，分类管理文献数据</a:t>
            </a:r>
          </a:p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1350" b="0" dirty="0"/>
              <a:t>设置</a:t>
            </a:r>
            <a:r>
              <a:rPr lang="zh-CN" altLang="en-US" sz="1350" b="0" dirty="0"/>
              <a:t>最喜爱的封面期刊，便于随时访问</a:t>
            </a:r>
            <a:endParaRPr lang="en-US" altLang="zh-CN" sz="1350" b="0" dirty="0"/>
          </a:p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1350" b="0" dirty="0"/>
              <a:t>设置页面显示偏好</a:t>
            </a:r>
            <a:endParaRPr lang="en-US" altLang="zh-CN" sz="1350" b="0" dirty="0"/>
          </a:p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1350" b="0" dirty="0"/>
              <a:t>查看检索历史</a:t>
            </a:r>
            <a:endParaRPr lang="en-US" altLang="zh-CN" sz="1350" b="0" dirty="0"/>
          </a:p>
          <a:p>
            <a:pPr>
              <a:spcBef>
                <a:spcPts val="450"/>
              </a:spcBef>
              <a:defRPr/>
            </a:pPr>
            <a:r>
              <a:rPr lang="zh-CN" altLang="en-US" sz="1350" b="0" dirty="0"/>
              <a:t>    等等</a:t>
            </a:r>
            <a:endParaRPr lang="zh-TW" altLang="en-US" sz="1350" b="0" dirty="0"/>
          </a:p>
        </p:txBody>
      </p:sp>
    </p:spTree>
    <p:extLst>
      <p:ext uri="{BB962C8B-B14F-4D97-AF65-F5344CB8AC3E}">
        <p14:creationId xmlns:p14="http://schemas.microsoft.com/office/powerpoint/2010/main" val="37159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形用户界面&#10;&#10;描述已自动生成">
            <a:extLst>
              <a:ext uri="{FF2B5EF4-FFF2-40B4-BE49-F238E27FC236}">
                <a16:creationId xmlns:a16="http://schemas.microsoft.com/office/drawing/2014/main" id="{AD067DDE-1286-4D86-876C-85B6EC209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17761"/>
            <a:ext cx="7658101" cy="4045456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EDDF8767-5653-4F06-9CC9-7C646C5C0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278" y="2387165"/>
            <a:ext cx="1143000" cy="1539363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C40F1D7-3A24-4111-8DCE-3309AD9A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688" y="1951916"/>
            <a:ext cx="4885184" cy="60782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检索</a:t>
            </a:r>
            <a:r>
              <a:rPr lang="zh-TW" altLang="en-US" sz="1350" dirty="0">
                <a:latin typeface="微软雅黑" pitchFamily="34" charset="-122"/>
                <a:ea typeface="微软雅黑" pitchFamily="34" charset="-122"/>
              </a:rPr>
              <a:t>特定</a:t>
            </a: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技术内容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TW" altLang="en-US" sz="1350" dirty="0">
                <a:latin typeface="微软雅黑" pitchFamily="34" charset="-122"/>
                <a:ea typeface="微软雅黑" pitchFamily="34" charset="-122"/>
              </a:rPr>
              <a:t>可包含</a:t>
            </a: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多种</a:t>
            </a:r>
            <a:r>
              <a:rPr lang="zh-TW" altLang="en-US" sz="1350" dirty="0">
                <a:latin typeface="微软雅黑" pitchFamily="34" charset="-122"/>
                <a:ea typeface="微软雅黑" pitchFamily="34" charset="-122"/>
              </a:rPr>
              <a:t>条件，如：关键词、年代、特定期刊、机构等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062A01FA-7EFD-4C0A-BCEB-FDBDC8B5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213" y="2605738"/>
            <a:ext cx="4934659" cy="306467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6BB249E7-61B6-49CE-BAA1-EA6C0B06C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99" y="1974224"/>
            <a:ext cx="1414919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设</a:t>
            </a:r>
            <a:r>
              <a:rPr lang="zh-TW" altLang="en-US" sz="1350" dirty="0">
                <a:latin typeface="微软雅黑" pitchFamily="34" charset="-122"/>
                <a:ea typeface="微软雅黑" pitchFamily="34" charset="-122"/>
              </a:rPr>
              <a:t>定</a:t>
            </a: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追踪提醒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6529DF1E-F3D2-4A46-BD1C-90B0C5105DBC}"/>
              </a:ext>
            </a:extLst>
          </p:cNvPr>
          <p:cNvSpPr txBox="1">
            <a:spLocks/>
          </p:cNvSpPr>
          <p:nvPr/>
        </p:nvSpPr>
        <p:spPr>
          <a:xfrm>
            <a:off x="406199" y="349861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个性化设定 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追踪特定技术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2851"/>
          <a:stretch/>
        </p:blipFill>
        <p:spPr>
          <a:xfrm>
            <a:off x="76305" y="685219"/>
            <a:ext cx="7343762" cy="3600000"/>
          </a:xfrm>
          <a:prstGeom prst="rect">
            <a:avLst/>
          </a:prstGeom>
        </p:spPr>
      </p:pic>
      <p:sp>
        <p:nvSpPr>
          <p:cNvPr id="6" name="矩形 6">
            <a:extLst>
              <a:ext uri="{FF2B5EF4-FFF2-40B4-BE49-F238E27FC236}">
                <a16:creationId xmlns:a16="http://schemas.microsoft.com/office/drawing/2014/main" id="{BE48B3CE-24E7-4873-B953-EB5E38ACC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7127" y="1439782"/>
            <a:ext cx="2043113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检索机构发文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08EA8BBC-8CFB-46FA-BF72-C882E34C6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27" y="3012620"/>
            <a:ext cx="2369980" cy="456517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2" name="标题 2">
            <a:extLst>
              <a:ext uri="{FF2B5EF4-FFF2-40B4-BE49-F238E27FC236}">
                <a16:creationId xmlns:a16="http://schemas.microsoft.com/office/drawing/2014/main" id="{3C142AC2-D440-4A41-9218-69A8F2F84930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个性化设定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追踪特定机构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08EA8BBC-8CFB-46FA-BF72-C882E34C6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083" y="2053963"/>
            <a:ext cx="1361731" cy="11531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t="14061"/>
          <a:stretch/>
        </p:blipFill>
        <p:spPr>
          <a:xfrm>
            <a:off x="2544105" y="1922229"/>
            <a:ext cx="6400000" cy="3093815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993FBDFF-EDE4-4B96-B180-9FDEEAC91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6957" y="3065177"/>
            <a:ext cx="1028701" cy="1416427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17BD4ECA-7865-4E58-AE2E-5CEB77455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0403" y="2530737"/>
            <a:ext cx="1414919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设置追踪提醒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6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6"/>
          <a:stretch/>
        </p:blipFill>
        <p:spPr>
          <a:xfrm>
            <a:off x="2151589" y="817947"/>
            <a:ext cx="5773352" cy="279421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1FA213C-A801-49D8-96C5-8773F6CE1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471" y="2220685"/>
            <a:ext cx="550929" cy="1675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6F578EC5-404A-4391-96C8-309E11413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775" y="1724415"/>
            <a:ext cx="1748648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追踪作者发文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标题 2">
            <a:extLst>
              <a:ext uri="{FF2B5EF4-FFF2-40B4-BE49-F238E27FC236}">
                <a16:creationId xmlns:a16="http://schemas.microsoft.com/office/drawing/2014/main" id="{2E66871A-6E27-48D2-9F53-D9FD601B2018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个性化设定 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追踪特定作者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Down Arrow 5">
            <a:extLst>
              <a:ext uri="{FF2B5EF4-FFF2-40B4-BE49-F238E27FC236}">
                <a16:creationId xmlns:a16="http://schemas.microsoft.com/office/drawing/2014/main" id="{4DD86B8E-64E9-488A-8C7A-E1736DFFE403}"/>
              </a:ext>
            </a:extLst>
          </p:cNvPr>
          <p:cNvSpPr/>
          <p:nvPr/>
        </p:nvSpPr>
        <p:spPr>
          <a:xfrm rot="16200000">
            <a:off x="1870667" y="1461118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60" y="2918523"/>
            <a:ext cx="5233307" cy="244939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8CA626C-D7A8-4CB4-B858-B70922E9A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245" y="3963997"/>
            <a:ext cx="736516" cy="33200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6" name="Down Arrow 5">
            <a:extLst>
              <a:ext uri="{FF2B5EF4-FFF2-40B4-BE49-F238E27FC236}">
                <a16:creationId xmlns:a16="http://schemas.microsoft.com/office/drawing/2014/main" id="{D28C93B3-9FB4-49A7-B59C-7B0C9B1536E6}"/>
              </a:ext>
            </a:extLst>
          </p:cNvPr>
          <p:cNvSpPr/>
          <p:nvPr/>
        </p:nvSpPr>
        <p:spPr>
          <a:xfrm>
            <a:off x="5038265" y="2484984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" y="1191274"/>
            <a:ext cx="1694592" cy="178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6">
            <a:extLst>
              <a:ext uri="{FF2B5EF4-FFF2-40B4-BE49-F238E27FC236}">
                <a16:creationId xmlns:a16="http://schemas.microsoft.com/office/drawing/2014/main" id="{572A2605-F5AB-4F35-9F0C-24D9234BD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265" y="4544438"/>
            <a:ext cx="1748648" cy="30646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Follow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订阅作者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6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形用户界面, 网站&#10;&#10;描述已自动生成">
            <a:extLst>
              <a:ext uri="{FF2B5EF4-FFF2-40B4-BE49-F238E27FC236}">
                <a16:creationId xmlns:a16="http://schemas.microsoft.com/office/drawing/2014/main" id="{C8D0D1FD-8D20-47C2-98A9-85BD760C4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" y="774694"/>
            <a:ext cx="9020639" cy="295290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9E563D8-CAC0-45C5-8985-85AFB4257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742" y="1390343"/>
            <a:ext cx="1525797" cy="238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BA1A23E-1670-4F20-AB3C-C20AE2C6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222" y="2089310"/>
            <a:ext cx="7970044" cy="327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9E54C180-3D1A-46CB-A3DD-CA1202989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4284" y="3100143"/>
            <a:ext cx="4114800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订阅期刊、会议、标准、电子书</a:t>
            </a:r>
            <a:r>
              <a:rPr lang="zh-TW" altLang="en-US" sz="1350" dirty="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更新</a:t>
            </a:r>
            <a:r>
              <a:rPr lang="zh-TW" altLang="en-US" sz="1350" dirty="0">
                <a:latin typeface="微软雅黑" pitchFamily="34" charset="-122"/>
                <a:ea typeface="微软雅黑" pitchFamily="34" charset="-122"/>
              </a:rPr>
              <a:t>通知</a:t>
            </a:r>
            <a:endParaRPr lang="en-US" altLang="zh-CN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780D146-D025-45E9-8FB2-AB5150AD8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51" y="2629181"/>
            <a:ext cx="4008268" cy="38338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2" name="标题 2">
            <a:extLst>
              <a:ext uri="{FF2B5EF4-FFF2-40B4-BE49-F238E27FC236}">
                <a16:creationId xmlns:a16="http://schemas.microsoft.com/office/drawing/2014/main" id="{4D4BF401-54DD-4A80-9161-090DB570FD65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个性化设定 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提醒功能 管理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(Alerts)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字方塊 2">
            <a:extLst>
              <a:ext uri="{FF2B5EF4-FFF2-40B4-BE49-F238E27FC236}">
                <a16:creationId xmlns:a16="http://schemas.microsoft.com/office/drawing/2014/main" id="{B41D77BB-18AB-43C5-B7A8-1B3F28F65F9A}"/>
              </a:ext>
            </a:extLst>
          </p:cNvPr>
          <p:cNvSpPr txBox="1"/>
          <p:nvPr/>
        </p:nvSpPr>
        <p:spPr>
          <a:xfrm>
            <a:off x="3629804" y="1205189"/>
            <a:ext cx="131247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机构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英文名称</a:t>
            </a:r>
          </a:p>
        </p:txBody>
      </p:sp>
      <p:sp>
        <p:nvSpPr>
          <p:cNvPr id="18" name="箭头: 下 21">
            <a:extLst>
              <a:ext uri="{FF2B5EF4-FFF2-40B4-BE49-F238E27FC236}">
                <a16:creationId xmlns:a16="http://schemas.microsoft.com/office/drawing/2014/main" id="{57E06FC1-398A-4004-B520-DAE535CD3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37" y="1725432"/>
            <a:ext cx="412158" cy="351829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297" y="909334"/>
            <a:ext cx="8549786" cy="394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7909EFA-154E-41BB-AD62-55AA7CAA4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2204" y="1467922"/>
            <a:ext cx="1146125" cy="38219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C746063F-7C85-452D-B4E9-9EE6A075E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609" y="2418516"/>
            <a:ext cx="4114800" cy="3320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sz="1350" dirty="0">
                <a:latin typeface="微软雅黑" pitchFamily="34" charset="-122"/>
                <a:ea typeface="微软雅黑" pitchFamily="34" charset="-122"/>
              </a:rPr>
              <a:t>查看、管理已经订阅的检索提醒</a:t>
            </a:r>
            <a:r>
              <a:rPr lang="en-US" altLang="zh-CN" sz="1350" dirty="0">
                <a:latin typeface="微软雅黑" pitchFamily="34" charset="-122"/>
                <a:ea typeface="微软雅黑" pitchFamily="34" charset="-122"/>
              </a:rPr>
              <a:t>(Search Alerts)</a:t>
            </a:r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BF86ED2C-55DA-412D-AF04-EF023221B585}"/>
              </a:ext>
            </a:extLst>
          </p:cNvPr>
          <p:cNvSpPr txBox="1">
            <a:spLocks/>
          </p:cNvSpPr>
          <p:nvPr/>
        </p:nvSpPr>
        <p:spPr>
          <a:xfrm>
            <a:off x="332240" y="287730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个性化设定 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提醒功能 管理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(Alerts)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21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907ADED-152F-4F60-AE1D-5D0F2C6E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184673"/>
            <a:ext cx="2143125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3A15262-79B2-4129-ACCD-02D4937E4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103835"/>
            <a:ext cx="58293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300" b="1" dirty="0"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3300" b="1" dirty="0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3300" b="1" dirty="0">
                <a:ea typeface="宋体" panose="02010600030101010101" pitchFamily="2" charset="-122"/>
                <a:cs typeface="Times New Roman" panose="02020603050405020304" pitchFamily="18" charset="0"/>
              </a:rPr>
              <a:t>nstitute of </a:t>
            </a:r>
            <a:r>
              <a:rPr lang="en-US" altLang="zh-CN" sz="3300" b="1" dirty="0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3300" b="1" dirty="0">
                <a:ea typeface="宋体" panose="02010600030101010101" pitchFamily="2" charset="-122"/>
                <a:cs typeface="Times New Roman" panose="02020603050405020304" pitchFamily="18" charset="0"/>
              </a:rPr>
              <a:t>lectrical and </a:t>
            </a:r>
            <a:r>
              <a:rPr lang="en-US" altLang="zh-CN" sz="3300" b="1" dirty="0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3300" b="1" dirty="0">
                <a:ea typeface="宋体" panose="02010600030101010101" pitchFamily="2" charset="-122"/>
                <a:cs typeface="Times New Roman" panose="02020603050405020304" pitchFamily="18" charset="0"/>
              </a:rPr>
              <a:t>lectronics </a:t>
            </a:r>
            <a:r>
              <a:rPr lang="en-US" altLang="zh-CN" sz="3300" b="1" dirty="0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3300" b="1" dirty="0">
                <a:ea typeface="宋体" panose="02010600030101010101" pitchFamily="2" charset="-122"/>
                <a:cs typeface="Times New Roman" panose="02020603050405020304" pitchFamily="18" charset="0"/>
              </a:rPr>
              <a:t>ngineers</a:t>
            </a:r>
            <a:endParaRPr lang="zh-CN" altLang="en-US" sz="3300" b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872A94-4AE4-436E-AF54-2C09BD5DF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057" y="3432573"/>
            <a:ext cx="2954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7" name="文本框 1">
            <a:extLst>
              <a:ext uri="{FF2B5EF4-FFF2-40B4-BE49-F238E27FC236}">
                <a16:creationId xmlns:a16="http://schemas.microsoft.com/office/drawing/2014/main" id="{3D6E5435-B6B4-4FB3-8160-EBF4C6F10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114800"/>
            <a:ext cx="33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IEEE, pronounced "Eye-triple-E"</a:t>
            </a:r>
            <a:endParaRPr lang="zh-CN" altLang="en-US" sz="1800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3"/>
    </mc:Choice>
    <mc:Fallback xmlns="">
      <p:transition spd="slow" advTm="31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图片 3">
            <a:extLst>
              <a:ext uri="{FF2B5EF4-FFF2-40B4-BE49-F238E27FC236}">
                <a16:creationId xmlns:a16="http://schemas.microsoft.com/office/drawing/2014/main" id="{A3CAC6EC-7E00-4109-81A9-4957E302D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7" y="1087041"/>
            <a:ext cx="18859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6902C133-B51C-4D0D-B3D3-6018061C4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300" y="1087041"/>
            <a:ext cx="1989092" cy="378462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BA1B65E-1938-468C-9B9E-F6790957E8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257" y="1418071"/>
            <a:ext cx="1602552" cy="2839682"/>
          </a:xfrm>
          <a:prstGeom prst="rect">
            <a:avLst/>
          </a:prstGeom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EE239D85-AAC4-44C8-A325-425103C99D9C}"/>
              </a:ext>
            </a:extLst>
          </p:cNvPr>
          <p:cNvSpPr txBox="1">
            <a:spLocks/>
          </p:cNvSpPr>
          <p:nvPr/>
        </p:nvSpPr>
        <p:spPr>
          <a:xfrm>
            <a:off x="1426617" y="523894"/>
            <a:ext cx="8930823" cy="4869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altLang="zh-CN" sz="2550" i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MyXplore</a:t>
            </a:r>
            <a:r>
              <a:rPr lang="en-US" altLang="zh-CN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App—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随时随地掌握 </a:t>
            </a:r>
            <a:r>
              <a:rPr lang="en-US" altLang="zh-TW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TW" altLang="en-US" sz="25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  <a:endParaRPr lang="en-US" altLang="zh-CN" sz="25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246DBC34-3AA3-4C6F-92FC-49D1F8F4D6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49966" y="1288328"/>
            <a:ext cx="3352800" cy="4114800"/>
          </a:xfrm>
        </p:spPr>
        <p:txBody>
          <a:bodyPr/>
          <a:lstStyle/>
          <a:p>
            <a:r>
              <a:rPr lang="en-US" altLang="zh-CN" sz="2000" dirty="0"/>
              <a:t>iTunes App Store</a:t>
            </a:r>
          </a:p>
          <a:p>
            <a:r>
              <a:rPr lang="en-US" altLang="zh-CN" sz="2000" dirty="0"/>
              <a:t>Google Play</a:t>
            </a:r>
          </a:p>
          <a:p>
            <a:r>
              <a:rPr lang="en-US" altLang="zh-CN" sz="2000" dirty="0"/>
              <a:t>Android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腾讯应用宝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手机助手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百度手机助手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小米应用商店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oppo/vivo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应用商店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E8CFB-7D71-4E1F-A9CE-CF86DB5A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IEEE</a:t>
            </a:r>
            <a:r>
              <a:rPr lang="zh-CN" altLang="zh-CN" dirty="0"/>
              <a:t>活动介绍，助力科研与职业发展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CF317A-C0D5-4024-8F11-6261D88EB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标题 1">
            <a:extLst>
              <a:ext uri="{FF2B5EF4-FFF2-40B4-BE49-F238E27FC236}">
                <a16:creationId xmlns:a16="http://schemas.microsoft.com/office/drawing/2014/main" id="{C8CD724F-410D-4F06-9F50-645154099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3182" y="417979"/>
            <a:ext cx="5829300" cy="514350"/>
          </a:xfrm>
          <a:ln/>
        </p:spPr>
        <p:txBody>
          <a:bodyPr/>
          <a:lstStyle/>
          <a:p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欢迎参与</a:t>
            </a:r>
            <a:r>
              <a:rPr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学术交流！</a:t>
            </a:r>
          </a:p>
        </p:txBody>
      </p:sp>
      <p:sp>
        <p:nvSpPr>
          <p:cNvPr id="105475" name="内容占位符 2">
            <a:extLst>
              <a:ext uri="{FF2B5EF4-FFF2-40B4-BE49-F238E27FC236}">
                <a16:creationId xmlns:a16="http://schemas.microsoft.com/office/drawing/2014/main" id="{B37E8ED7-52EA-451F-A89E-815BB5FAD9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33182" y="1156447"/>
            <a:ext cx="7277100" cy="30861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/>
              <a:t>Involvement in IEEE Societies, Sections and Chapters</a:t>
            </a:r>
          </a:p>
          <a:p>
            <a:pPr>
              <a:lnSpc>
                <a:spcPct val="150000"/>
              </a:lnSpc>
            </a:pPr>
            <a:r>
              <a:rPr lang="en-US" altLang="zh-CN" sz="1800" dirty="0"/>
              <a:t>Over 3,000 Student Branches in over 100 countries</a:t>
            </a:r>
          </a:p>
          <a:p>
            <a:pPr>
              <a:lnSpc>
                <a:spcPct val="150000"/>
              </a:lnSpc>
            </a:pPr>
            <a:r>
              <a:rPr lang="en-US" altLang="zh-CN" sz="1800" dirty="0"/>
              <a:t>Participation in IEEE Young Professional and Women in Engineering</a:t>
            </a:r>
          </a:p>
          <a:p>
            <a:pPr>
              <a:lnSpc>
                <a:spcPct val="150000"/>
              </a:lnSpc>
            </a:pPr>
            <a:r>
              <a:rPr lang="en-US" altLang="zh-CN" sz="1800" dirty="0"/>
              <a:t>1800+ conferences per year</a:t>
            </a:r>
          </a:p>
          <a:p>
            <a:pPr>
              <a:lnSpc>
                <a:spcPct val="150000"/>
              </a:lnSpc>
            </a:pPr>
            <a:r>
              <a:rPr lang="en-US" altLang="zh-CN" sz="1800" dirty="0"/>
              <a:t>IEEE Social media, such as Weibo, WeChat, etc.</a:t>
            </a:r>
          </a:p>
          <a:p>
            <a:endParaRPr lang="zh-CN" altLang="en-US" sz="1800" dirty="0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D7D137AA-7FD5-46B8-B162-C57032AA6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5912" y="-12326"/>
            <a:ext cx="6223397" cy="857250"/>
          </a:xfrm>
          <a:ln/>
        </p:spPr>
        <p:txBody>
          <a:bodyPr/>
          <a:lstStyle/>
          <a:p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免费技术讲座</a:t>
            </a:r>
            <a:endParaRPr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A259C23-84CA-42DE-B2E8-941C7C992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6" y="916889"/>
            <a:ext cx="8988311" cy="39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Spectrum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免费讲座，涉及最新科技：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http://spectrum.ieee.org/webinars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Communication Society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免费讲座，通信领域热点技术：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http://www.comsoc.org/webinars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Computer Society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免费讲座，计算机领域热点技术：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hlinkClick r:id="rId7"/>
              </a:rPr>
              <a:t>http://www.computer.org/portal/web/webinars/Register-for-a-Webinar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Blip>
                <a:blip r:embed="rId4"/>
              </a:buBlip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Young Professional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社团免费讲座，涉及职业发展，人文，科技等内容：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Blip>
                <a:blip r:embed="rId4"/>
              </a:buBlip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hlinkClick r:id="rId8"/>
              </a:rPr>
              <a:t>http://yp.ieee.org/members/webinars/past-webinars/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Blip>
                <a:blip r:embed="rId4"/>
              </a:buBlip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加入志愿者虚拟社团，获得行业最新咨询：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Blip>
                <a:blip r:embed="rId4"/>
              </a:buBlip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hlinkClick r:id="rId9"/>
              </a:rPr>
              <a:t>http://oc.ieee.org/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buFontTx/>
              <a:buBlip>
                <a:blip r:embed="rId4"/>
              </a:buBlip>
            </a:pP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DFF71B-D776-4BC9-9A12-0A77B8BFE7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8058" y="844924"/>
            <a:ext cx="2555990" cy="1335361"/>
          </a:xfrm>
          <a:prstGeom prst="rect">
            <a:avLst/>
          </a:prstGeom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内容占位符 2">
            <a:extLst>
              <a:ext uri="{FF2B5EF4-FFF2-40B4-BE49-F238E27FC236}">
                <a16:creationId xmlns:a16="http://schemas.microsoft.com/office/drawing/2014/main" id="{83EEA108-1D76-4E6D-889C-41A9558AF3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42682" y="915765"/>
            <a:ext cx="5829300" cy="3593481"/>
          </a:xfrm>
        </p:spPr>
        <p:txBody>
          <a:bodyPr>
            <a:normAutofit lnSpcReduction="10000"/>
          </a:bodyPr>
          <a:lstStyle/>
          <a:p>
            <a:r>
              <a:rPr lang="en-US" altLang="zh-CN" sz="1800" dirty="0"/>
              <a:t>IEEE Fellowship/Scholarship</a:t>
            </a:r>
          </a:p>
          <a:p>
            <a:pPr lvl="1"/>
            <a:r>
              <a:rPr lang="en-US" altLang="zh-CN" sz="1400" dirty="0"/>
              <a:t>IEEE Charles </a:t>
            </a:r>
            <a:r>
              <a:rPr lang="en-US" altLang="zh-CN" sz="1400" dirty="0" err="1"/>
              <a:t>LeGeyt</a:t>
            </a:r>
            <a:r>
              <a:rPr lang="en-US" altLang="zh-CN" sz="1400" dirty="0"/>
              <a:t> Fortescue Fellowship </a:t>
            </a:r>
          </a:p>
          <a:p>
            <a:pPr lvl="1"/>
            <a:r>
              <a:rPr lang="en-US" altLang="zh-CN" sz="1400" dirty="0"/>
              <a:t>IEEE Computational Intelligence Society Conference Travel Grants </a:t>
            </a:r>
          </a:p>
          <a:p>
            <a:pPr lvl="1"/>
            <a:r>
              <a:rPr lang="en-US" altLang="zh-CN" sz="1400" dirty="0"/>
              <a:t>IEEE Computational Intelligence Society Summer Research Grant </a:t>
            </a:r>
          </a:p>
          <a:p>
            <a:pPr lvl="1"/>
            <a:r>
              <a:rPr lang="en-US" altLang="zh-CN" sz="1400" dirty="0"/>
              <a:t>IEEE Computer Society Merwin Scholarship</a:t>
            </a:r>
          </a:p>
          <a:p>
            <a:pPr lvl="1"/>
            <a:r>
              <a:rPr lang="en-US" altLang="zh-CN" sz="1400" dirty="0"/>
              <a:t>IEEE Dielectrics and Electrical Insulation Society Graduate Student Fellowship</a:t>
            </a:r>
          </a:p>
          <a:p>
            <a:pPr lvl="1"/>
            <a:r>
              <a:rPr lang="en-US" altLang="zh-CN" sz="1400" dirty="0"/>
              <a:t>IEEE Electron Devices Society Graduate Student Fellowship</a:t>
            </a:r>
          </a:p>
          <a:p>
            <a:pPr lvl="1"/>
            <a:r>
              <a:rPr lang="en-US" altLang="zh-CN" sz="1400" dirty="0"/>
              <a:t>IEEE James C. </a:t>
            </a:r>
            <a:r>
              <a:rPr lang="en-US" altLang="zh-CN" sz="1400" dirty="0" err="1"/>
              <a:t>Klouda</a:t>
            </a:r>
            <a:r>
              <a:rPr lang="en-US" altLang="zh-CN" sz="1400" dirty="0"/>
              <a:t> Memorial Scholarship Award</a:t>
            </a:r>
          </a:p>
          <a:p>
            <a:pPr lvl="1"/>
            <a:r>
              <a:rPr lang="en-US" altLang="zh-CN" sz="1400" dirty="0"/>
              <a:t>……</a:t>
            </a:r>
          </a:p>
          <a:p>
            <a:r>
              <a:rPr lang="en-US" altLang="zh-CN" sz="1800" dirty="0"/>
              <a:t>IEEE Competitions</a:t>
            </a:r>
          </a:p>
          <a:p>
            <a:pPr lvl="1"/>
            <a:r>
              <a:rPr lang="en-US" altLang="zh-CN" sz="1400" dirty="0"/>
              <a:t>Presidents' Change the World Competition</a:t>
            </a:r>
          </a:p>
          <a:p>
            <a:pPr lvl="1"/>
            <a:r>
              <a:rPr lang="en-US" altLang="zh-CN" sz="1400" dirty="0"/>
              <a:t>IEEE Computer Society Simulator Design Competition</a:t>
            </a:r>
          </a:p>
          <a:p>
            <a:pPr lvl="1"/>
            <a:r>
              <a:rPr lang="en-US" altLang="zh-CN" sz="1400" dirty="0"/>
              <a:t>Student paper contest</a:t>
            </a:r>
          </a:p>
          <a:p>
            <a:pPr lvl="1"/>
            <a:r>
              <a:rPr lang="en-US" altLang="zh-CN" sz="1400" dirty="0"/>
              <a:t>……</a:t>
            </a:r>
          </a:p>
          <a:p>
            <a:endParaRPr lang="zh-CN" altLang="en-US" sz="1800" dirty="0"/>
          </a:p>
        </p:txBody>
      </p:sp>
      <p:sp>
        <p:nvSpPr>
          <p:cNvPr id="109572" name="Title 1">
            <a:extLst>
              <a:ext uri="{FF2B5EF4-FFF2-40B4-BE49-F238E27FC236}">
                <a16:creationId xmlns:a16="http://schemas.microsoft.com/office/drawing/2014/main" id="{44BC1699-E788-4823-968E-F61E753B4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7750" y="344091"/>
            <a:ext cx="5829300" cy="427434"/>
          </a:xfrm>
          <a:ln/>
        </p:spPr>
        <p:txBody>
          <a:bodyPr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欢迎申请丰厚的</a:t>
            </a: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奖学金！</a:t>
            </a:r>
            <a:endParaRPr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>
            <a:extLst>
              <a:ext uri="{FF2B5EF4-FFF2-40B4-BE49-F238E27FC236}">
                <a16:creationId xmlns:a16="http://schemas.microsoft.com/office/drawing/2014/main" id="{FBA9B331-1288-4D40-93FD-9217D38B7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33" y="353615"/>
            <a:ext cx="58864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Monotype Sorts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极限编程大赛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Monotype Sorts"/>
              <a:buNone/>
            </a:pPr>
            <a:endParaRPr lang="en-US" altLang="zh-CN" sz="13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619" name="Picture 3">
            <a:extLst>
              <a:ext uri="{FF2B5EF4-FFF2-40B4-BE49-F238E27FC236}">
                <a16:creationId xmlns:a16="http://schemas.microsoft.com/office/drawing/2014/main" id="{5703E29A-8F9C-4834-AF58-55B8A58E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68" y="1743635"/>
            <a:ext cx="4029075" cy="27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矩形 13">
            <a:extLst>
              <a:ext uri="{FF2B5EF4-FFF2-40B4-BE49-F238E27FC236}">
                <a16:creationId xmlns:a16="http://schemas.microsoft.com/office/drawing/2014/main" id="{F1D3CF0B-6F4A-44B9-AEF5-C2A5EA6AF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33" y="1081862"/>
            <a:ext cx="729023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6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全球规模的竞赛，以队为单位参加，</a:t>
            </a:r>
            <a:r>
              <a:rPr lang="en-US" altLang="zh-CN" sz="16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6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小时内完成，题目为一系列程序设计的问题。获奖团队将获得一次全球任何地方的</a:t>
            </a:r>
            <a:r>
              <a:rPr lang="en-US" altLang="zh-CN" sz="16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6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国际会议旅行资助。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报名日期：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比赛日期：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月第三个星期六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报名网站：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50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http://www.ieee.org/xtreme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621" name="图片 9">
            <a:extLst>
              <a:ext uri="{FF2B5EF4-FFF2-40B4-BE49-F238E27FC236}">
                <a16:creationId xmlns:a16="http://schemas.microsoft.com/office/drawing/2014/main" id="{9A4E99CC-9937-4C19-AAD1-D893411EC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83" y="376237"/>
            <a:ext cx="2049066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灯片编号占位符 6">
            <a:extLst>
              <a:ext uri="{FF2B5EF4-FFF2-40B4-BE49-F238E27FC236}">
                <a16:creationId xmlns:a16="http://schemas.microsoft.com/office/drawing/2014/main" id="{B27E4E35-3995-4C01-86B9-E2171B680B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062A7836-F07D-4E08-9ED9-72B16FCB3E54}" type="slidenum">
              <a:rPr lang="en-US" altLang="zh-CN" sz="75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zh-CN" sz="105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FB9DCA-8B24-4DA8-8393-F1E49AC812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8"/>
            <a:fld id="{3DD97BEB-BAEF-0344-9D5C-EC73E478698A}" type="slidenum">
              <a:rPr lang="en-US" smtClean="0"/>
              <a:pPr defTabSz="914378"/>
              <a:t>46</a:t>
            </a:fld>
            <a:endParaRPr 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B53B4A4-FA3C-4513-9582-BEF7BEDAAD37}"/>
              </a:ext>
            </a:extLst>
          </p:cNvPr>
          <p:cNvGrpSpPr/>
          <p:nvPr/>
        </p:nvGrpSpPr>
        <p:grpSpPr>
          <a:xfrm>
            <a:off x="632395" y="7844"/>
            <a:ext cx="4683676" cy="4990553"/>
            <a:chOff x="3038178" y="1106197"/>
            <a:chExt cx="5128310" cy="5464320"/>
          </a:xfrm>
        </p:grpSpPr>
        <p:pic>
          <p:nvPicPr>
            <p:cNvPr id="7" name="图片 6" descr="手机屏幕的截图&#10;&#10;中度可信度描述已自动生成">
              <a:extLst>
                <a:ext uri="{FF2B5EF4-FFF2-40B4-BE49-F238E27FC236}">
                  <a16:creationId xmlns:a16="http://schemas.microsoft.com/office/drawing/2014/main" id="{37A72432-3255-4B8A-AF01-364573E3C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180" y="1106197"/>
              <a:ext cx="5128308" cy="2147366"/>
            </a:xfrm>
            <a:prstGeom prst="rect">
              <a:avLst/>
            </a:prstGeom>
          </p:spPr>
        </p:pic>
        <p:pic>
          <p:nvPicPr>
            <p:cNvPr id="9" name="图片 8" descr="QR 代码&#10;&#10;描述已自动生成">
              <a:extLst>
                <a:ext uri="{FF2B5EF4-FFF2-40B4-BE49-F238E27FC236}">
                  <a16:creationId xmlns:a16="http://schemas.microsoft.com/office/drawing/2014/main" id="{2FDC4B74-2753-4C1A-BC24-B855B389B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178" y="3243679"/>
              <a:ext cx="5128309" cy="3326838"/>
            </a:xfrm>
            <a:prstGeom prst="rect">
              <a:avLst/>
            </a:prstGeom>
          </p:spPr>
        </p:pic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5AE278-1812-4010-82F3-A48E34667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07097" y="723090"/>
            <a:ext cx="3151582" cy="40446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活动时间：</a:t>
            </a:r>
            <a:r>
              <a:rPr lang="zh-CN" altLang="en-US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</a:t>
            </a:r>
            <a:r>
              <a:rPr lang="en-US" altLang="zh-CN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endParaRPr lang="en-US" altLang="zh-CN" sz="1000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参与方式：</a:t>
            </a:r>
            <a:endParaRPr lang="en-US" altLang="zh-CN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b="0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扫描二维码，进入公众号“</a:t>
            </a:r>
            <a:r>
              <a:rPr lang="en-US" altLang="zh-CN" b="0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b="0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微服务”，点击右下角“最新活动”菜单中的“达人挑战赛”，参与活动答题</a:t>
            </a:r>
            <a:endParaRPr lang="en-US" altLang="zh-CN" b="0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endParaRPr lang="en-US" altLang="zh-CN" sz="1000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详见：</a:t>
            </a:r>
            <a:endParaRPr lang="en-US" altLang="zh-CN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dirty="0">
                <a:hlinkClick r:id="rId4"/>
              </a:rPr>
              <a:t>https://mp.weixin.qq.com/s/5tI9guE_EBmJPjdcfUbnVg</a:t>
            </a:r>
            <a:endParaRPr lang="en-US" altLang="zh-CN" b="0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endParaRPr lang="zh-CN" altLang="en-US" b="0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80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E85B63-17E2-478F-A2DA-CDEC2FBC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69" y="354112"/>
            <a:ext cx="5275896" cy="415002"/>
          </a:xfrm>
        </p:spPr>
        <p:txBody>
          <a:bodyPr/>
          <a:lstStyle/>
          <a:p>
            <a:r>
              <a:rPr lang="en-US" altLang="zh-CN" sz="2800" dirty="0"/>
              <a:t>IEEE </a:t>
            </a:r>
            <a:r>
              <a:rPr lang="en-US" altLang="zh-CN" sz="2800" dirty="0" err="1"/>
              <a:t>Xplore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MOOC</a:t>
            </a:r>
            <a:r>
              <a:rPr lang="zh-CN" altLang="en-US" sz="2400" dirty="0" smtClean="0"/>
              <a:t>系列</a:t>
            </a:r>
            <a:r>
              <a:rPr lang="zh-CN" altLang="en-US" sz="2400" dirty="0"/>
              <a:t>网络培训</a:t>
            </a:r>
            <a:endParaRPr lang="zh-CN" altLang="en-US" sz="2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E0549F-29A6-4EEB-8EA8-C6E09F3204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8"/>
            <a:fld id="{3DD97BEB-BAEF-0344-9D5C-EC73E478698A}" type="slidenum">
              <a:rPr lang="en-US" smtClean="0"/>
              <a:pPr defTabSz="914378"/>
              <a:t>47</a:t>
            </a:fld>
            <a:endParaRPr lang="en-US"/>
          </a:p>
        </p:txBody>
      </p:sp>
      <p:pic>
        <p:nvPicPr>
          <p:cNvPr id="7" name="图片 6" descr="文本&#10;&#10;低可信度描述已自动生成">
            <a:extLst>
              <a:ext uri="{FF2B5EF4-FFF2-40B4-BE49-F238E27FC236}">
                <a16:creationId xmlns:a16="http://schemas.microsoft.com/office/drawing/2014/main" id="{00B62883-A4CE-48B0-A18C-32A193D71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5" y="726509"/>
            <a:ext cx="3243014" cy="21528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D2CB61-A350-4949-BD37-C11F6FB07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0" t="52359" r="1360" b="21616"/>
          <a:stretch/>
        </p:blipFill>
        <p:spPr>
          <a:xfrm>
            <a:off x="385321" y="1102468"/>
            <a:ext cx="4696415" cy="30302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37"/>
          <a:stretch/>
        </p:blipFill>
        <p:spPr>
          <a:xfrm>
            <a:off x="5348474" y="2957838"/>
            <a:ext cx="3232914" cy="13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76ACD94-F77A-4AC9-90F2-430A3A1BEC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85825" y="384571"/>
            <a:ext cx="3829050" cy="2857500"/>
          </a:xfrm>
        </p:spPr>
        <p:txBody>
          <a:bodyPr/>
          <a:lstStyle/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iGroup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数据库团队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iel@igroup.com.cn</a:t>
            </a:r>
            <a:endParaRPr lang="en-US" altLang="zh-CN" sz="2100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47" name="矩形 3">
            <a:extLst>
              <a:ext uri="{FF2B5EF4-FFF2-40B4-BE49-F238E27FC236}">
                <a16:creationId xmlns:a16="http://schemas.microsoft.com/office/drawing/2014/main" id="{1916539A-434F-4FF1-9DE9-B85CC5F45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65" y="469109"/>
            <a:ext cx="48744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B2E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有问题请随时联系我们！ </a:t>
            </a:r>
            <a:r>
              <a:rPr lang="en-US" altLang="zh-CN" b="1" dirty="0">
                <a:solidFill>
                  <a:srgbClr val="0B2E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>
                <a:solidFill>
                  <a:srgbClr val="0B2E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800" dirty="0"/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7012F83F-EB95-4C0C-B08E-8BE6F0F8D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557806"/>
            <a:ext cx="33147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 ：</a:t>
            </a:r>
            <a:endParaRPr lang="en-US" altLang="zh-CN" sz="1500" b="1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微服务” </a:t>
            </a: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1500" b="1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90000"/>
              </a:lnSpc>
            </a:pPr>
            <a:endParaRPr lang="en-US" altLang="zh-CN" sz="1500" b="1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90000"/>
              </a:lnSpc>
            </a:pP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1500" b="1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90000"/>
              </a:lnSpc>
            </a:pP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IEEE QQ</a:t>
            </a:r>
            <a:r>
              <a:rPr lang="zh-CN" altLang="en-US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交流群：</a:t>
            </a: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r" eaLnBrk="1" hangingPunct="1">
              <a:lnSpc>
                <a:spcPct val="90000"/>
              </a:lnSpc>
            </a:pP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162695505 </a:t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1500" b="1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349" name="图片 4" descr="qrcode_for_gh_9440db00608e_258.jpg">
            <a:extLst>
              <a:ext uri="{FF2B5EF4-FFF2-40B4-BE49-F238E27FC236}">
                <a16:creationId xmlns:a16="http://schemas.microsoft.com/office/drawing/2014/main" id="{79B82D07-2FFA-4147-900C-F1595AFCF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85900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8CA9D-E971-49AA-B427-58468D2CFB8E}"/>
              </a:ext>
            </a:extLst>
          </p:cNvPr>
          <p:cNvSpPr txBox="1"/>
          <p:nvPr/>
        </p:nvSpPr>
        <p:spPr>
          <a:xfrm>
            <a:off x="1114425" y="3401612"/>
            <a:ext cx="6457950" cy="587395"/>
          </a:xfrm>
          <a:prstGeom prst="roundRect">
            <a:avLst/>
          </a:prstGeom>
          <a:solidFill>
            <a:schemeClr val="lt1">
              <a:alpha val="84000"/>
            </a:schemeClr>
          </a:solidFill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en-US" altLang="zh-CN" sz="75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35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下载</a:t>
            </a:r>
            <a:r>
              <a:rPr lang="en-US" altLang="zh-CN" sz="135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35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请登录微信公众号，首页</a:t>
            </a:r>
            <a:r>
              <a:rPr lang="zh-CN" altLang="en-US" sz="135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回复</a:t>
            </a:r>
            <a:r>
              <a:rPr lang="zh-CN" altLang="en-US" sz="135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汕头大学</a:t>
            </a:r>
            <a:r>
              <a:rPr lang="zh-CN" altLang="en-US" sz="135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获取下载链接</a:t>
            </a:r>
            <a:endParaRPr lang="en-US" altLang="zh-CN" sz="135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endParaRPr lang="zh-CN" altLang="en-US" sz="75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E95E9FDA-F833-4CB9-A810-EAD213FE8E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r="13964" b="31726"/>
          <a:stretch/>
        </p:blipFill>
        <p:spPr bwMode="auto">
          <a:xfrm>
            <a:off x="6893668" y="1485901"/>
            <a:ext cx="1279023" cy="125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AFD8D5-6E4A-494F-8C42-A3C59A76B4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90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F1AEF05E-32D5-4006-9C82-01B0AD76D465}"/>
              </a:ext>
            </a:extLst>
          </p:cNvPr>
          <p:cNvSpPr>
            <a:spLocks noChangeArrowheads="1"/>
          </p:cNvSpPr>
          <p:nvPr/>
        </p:nvSpPr>
        <p:spPr bwMode="black">
          <a:xfrm>
            <a:off x="606247" y="1028700"/>
            <a:ext cx="7411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 anchorCtr="1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非营利组织，全球最大的技术行业学会，成员遍布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160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多个国家地区，会员约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3" name="Title 5">
            <a:extLst>
              <a:ext uri="{FF2B5EF4-FFF2-40B4-BE49-F238E27FC236}">
                <a16:creationId xmlns:a16="http://schemas.microsoft.com/office/drawing/2014/main" id="{379D241B-A8B5-4DAE-A70D-FA9C6CADA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5333" y="383381"/>
            <a:ext cx="5829300" cy="514350"/>
          </a:xfrm>
          <a:ln/>
        </p:spPr>
        <p:txBody>
          <a:bodyPr/>
          <a:lstStyle/>
          <a:p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ja-JP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组织情况</a:t>
            </a:r>
            <a:endParaRPr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24" name="Picture 6">
            <a:extLst>
              <a:ext uri="{FF2B5EF4-FFF2-40B4-BE49-F238E27FC236}">
                <a16:creationId xmlns:a16="http://schemas.microsoft.com/office/drawing/2014/main" id="{3DCC20CC-2893-4B1D-AC51-0FE80051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714500"/>
            <a:ext cx="6350794" cy="300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椭圆 6">
            <a:extLst>
              <a:ext uri="{FF2B5EF4-FFF2-40B4-BE49-F238E27FC236}">
                <a16:creationId xmlns:a16="http://schemas.microsoft.com/office/drawing/2014/main" id="{F4B65D30-A85E-4079-A568-EFE46FCD8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2400300"/>
            <a:ext cx="1428750" cy="8572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3101960C-34B7-4187-A5B5-BAFA657418C5}"/>
              </a:ext>
            </a:extLst>
          </p:cNvPr>
          <p:cNvSpPr/>
          <p:nvPr/>
        </p:nvSpPr>
        <p:spPr>
          <a:xfrm>
            <a:off x="605332" y="3332990"/>
            <a:ext cx="4171493" cy="1427129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多个地方分会</a:t>
            </a:r>
            <a:r>
              <a:rPr lang="en-US" altLang="zh-CN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(Sections)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多个专业委员会</a:t>
            </a:r>
            <a:r>
              <a:rPr lang="en-US" altLang="zh-CN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(Chapters)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多个国家的</a:t>
            </a:r>
            <a:r>
              <a:rPr lang="en-US" altLang="zh-CN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en-US" altLang="en-US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多个学生分会</a:t>
            </a:r>
            <a:r>
              <a:rPr lang="en-US" altLang="zh-CN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(Student Branches)</a:t>
            </a:r>
            <a:endParaRPr lang="en-US" altLang="en-US" sz="1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med" advTm="33711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CE3BC17-55F1-4F60-882A-B941CDDAD88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00877" y="342951"/>
            <a:ext cx="4648200" cy="4114800"/>
          </a:xfrm>
        </p:spPr>
        <p:txBody>
          <a:bodyPr>
            <a:noAutofit/>
          </a:bodyPr>
          <a:lstStyle/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Aerospace and Electronic Systems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Antennas and Propagation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Broadcast Technology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Circuits and Systems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Communications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Computational Intelligence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Computer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Consumer Electronics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Control Systems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Dielectrics and Electrical Insulation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Education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Electron Devices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Electronics Packaging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Electromagnetic Compatibility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Engineering in Medicine and Biology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Geoscience and Remote Sensing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Industrial Electronics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Industry Applications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Information Theory Society</a:t>
            </a:r>
          </a:p>
          <a:p>
            <a:pPr marL="342900" indent="-342900" defTabSz="9144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IEEE Instrumentation and Measurement Society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zh-CN" sz="1200" dirty="0"/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zh-CN" sz="1200" dirty="0"/>
              <a:t/>
            </a:r>
            <a:br>
              <a:rPr lang="en-US" altLang="zh-CN" sz="1200" dirty="0"/>
            </a:br>
            <a:endParaRPr lang="zh-CN" altLang="en-US" sz="1200" dirty="0"/>
          </a:p>
        </p:txBody>
      </p:sp>
      <p:sp>
        <p:nvSpPr>
          <p:cNvPr id="32771" name="矩形 4">
            <a:extLst>
              <a:ext uri="{FF2B5EF4-FFF2-40B4-BE49-F238E27FC236}">
                <a16:creationId xmlns:a16="http://schemas.microsoft.com/office/drawing/2014/main" id="{D04F7FC7-3D09-4B9F-AD76-99FA98A22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0377" y="322400"/>
            <a:ext cx="4572000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Intelligent Transportation Systems Society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Magnetics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Microwave Theory and Techniques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Nuclear and Plasma Sciences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Oceanic Engineering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Photonics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Power Electronics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Power &amp; Energy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Product Safety Engineering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Professional Communication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Reliability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Robotics and Automation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Signal Processing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Society on Social Implications of Technology</a:t>
            </a:r>
            <a:endParaRPr lang="en-US" altLang="zh-CN" sz="1200" dirty="0"/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/>
              <a:t>IEEE Solid-State Circuits Society</a:t>
            </a:r>
            <a:endParaRPr lang="en-US" altLang="zh-CN" sz="1200" dirty="0"/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/>
              <a:t>IEEE Systems, Man, and Cybernetics Society</a:t>
            </a:r>
            <a:endParaRPr lang="en-US" altLang="zh-CN" sz="1200" dirty="0"/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/>
              <a:t>IEEE Technology and Engineering Management </a:t>
            </a:r>
            <a:r>
              <a:rPr lang="en-US" altLang="zh-CN" sz="1200" b="1" dirty="0">
                <a:solidFill>
                  <a:srgbClr val="000000"/>
                </a:solidFill>
              </a:rPr>
              <a:t>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Ultrasonics, Ferroelectrics, and Frequency Control Society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200" b="1" dirty="0">
                <a:solidFill>
                  <a:srgbClr val="000000"/>
                </a:solidFill>
              </a:rPr>
              <a:t>IEEE Vehicular Technology Society</a:t>
            </a:r>
            <a:endParaRPr lang="en-US" altLang="zh-CN" sz="1200" dirty="0">
              <a:solidFill>
                <a:srgbClr val="000000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D46260D-13E6-4A3F-B209-FCA117A6A948}"/>
              </a:ext>
            </a:extLst>
          </p:cNvPr>
          <p:cNvGrpSpPr/>
          <p:nvPr/>
        </p:nvGrpSpPr>
        <p:grpSpPr>
          <a:xfrm>
            <a:off x="2141444" y="2005013"/>
            <a:ext cx="5200650" cy="1543050"/>
            <a:chOff x="5600700" y="3811905"/>
            <a:chExt cx="6934200" cy="2057400"/>
          </a:xfrm>
        </p:grpSpPr>
        <p:sp>
          <p:nvSpPr>
            <p:cNvPr id="9" name="圆角矩形 7">
              <a:extLst>
                <a:ext uri="{FF2B5EF4-FFF2-40B4-BE49-F238E27FC236}">
                  <a16:creationId xmlns:a16="http://schemas.microsoft.com/office/drawing/2014/main" id="{E7AF8A50-6856-4B60-A8F7-0205380CFA96}"/>
                </a:ext>
              </a:extLst>
            </p:cNvPr>
            <p:cNvSpPr/>
            <p:nvPr/>
          </p:nvSpPr>
          <p:spPr bwMode="auto">
            <a:xfrm>
              <a:off x="5600700" y="3811905"/>
              <a:ext cx="6477000" cy="1676400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zh-CN" altLang="en-US" sz="18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0" name="标题 3">
              <a:extLst>
                <a:ext uri="{FF2B5EF4-FFF2-40B4-BE49-F238E27FC236}">
                  <a16:creationId xmlns:a16="http://schemas.microsoft.com/office/drawing/2014/main" id="{287592DC-7FC7-4BCE-BBE6-DDCF4FDE8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8900" y="3888105"/>
              <a:ext cx="52578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3600" b="1" dirty="0">
                  <a:solidFill>
                    <a:srgbClr val="0B2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39</a:t>
              </a:r>
              <a:r>
                <a:rPr lang="zh-CN" altLang="en-US" sz="3600" b="1" dirty="0">
                  <a:solidFill>
                    <a:srgbClr val="0B2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个专业协会</a:t>
              </a:r>
            </a:p>
          </p:txBody>
        </p:sp>
        <p:sp>
          <p:nvSpPr>
            <p:cNvPr id="11" name="标题 3">
              <a:extLst>
                <a:ext uri="{FF2B5EF4-FFF2-40B4-BE49-F238E27FC236}">
                  <a16:creationId xmlns:a16="http://schemas.microsoft.com/office/drawing/2014/main" id="{4C4CF2C8-52E7-4C5B-B27F-73EE2BA3A16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10500" y="4726305"/>
              <a:ext cx="47244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>
                <a:defRPr/>
              </a:pPr>
              <a:r>
                <a:rPr lang="en-US" altLang="zh-CN" sz="3000" kern="0" dirty="0">
                  <a:solidFill>
                    <a:srgbClr val="EE7422"/>
                  </a:solidFill>
                  <a:latin typeface="Arial" charset="0"/>
                  <a:ea typeface="宋体" charset="-122"/>
                </a:rPr>
                <a:t>IEEE Societies</a:t>
              </a:r>
              <a:endParaRPr lang="zh-CN" altLang="en-US" sz="3000" kern="0" dirty="0">
                <a:solidFill>
                  <a:srgbClr val="EE7422"/>
                </a:solidFill>
                <a:latin typeface="Arial" charset="0"/>
                <a:ea typeface="宋体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med" advTm="66799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7ECFB30-B94A-4ACF-A9B9-773BC5033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1464" y="397306"/>
            <a:ext cx="6115050" cy="685800"/>
          </a:xfrm>
        </p:spPr>
        <p:txBody>
          <a:bodyPr/>
          <a:lstStyle/>
          <a:p>
            <a:pPr eaLnBrk="1" hangingPunct="1"/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涵盖各个科技领域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1500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819" name="Straight Connector 31">
            <a:extLst>
              <a:ext uri="{FF2B5EF4-FFF2-40B4-BE49-F238E27FC236}">
                <a16:creationId xmlns:a16="http://schemas.microsoft.com/office/drawing/2014/main" id="{2F12E158-A3EF-4BA6-A5EE-43AEA92DEE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71600" y="607219"/>
            <a:ext cx="1657350" cy="571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4826" name="Rectangle 26">
            <a:extLst>
              <a:ext uri="{FF2B5EF4-FFF2-40B4-BE49-F238E27FC236}">
                <a16:creationId xmlns:a16="http://schemas.microsoft.com/office/drawing/2014/main" id="{E54B2D0D-E117-448C-98F6-D70695B4E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691" y="1068097"/>
            <a:ext cx="3429000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Aerospace &amp; Defense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Automotive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Biomedical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Biometrics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Circuits &amp;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Cloud Computing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Communications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Computer Software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Energy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Imaging</a:t>
            </a:r>
          </a:p>
        </p:txBody>
      </p:sp>
      <p:sp>
        <p:nvSpPr>
          <p:cNvPr id="34827" name="Rectangle 27">
            <a:extLst>
              <a:ext uri="{FF2B5EF4-FFF2-40B4-BE49-F238E27FC236}">
                <a16:creationId xmlns:a16="http://schemas.microsoft.com/office/drawing/2014/main" id="{065F5BB0-E7F6-4663-B76A-17ED94379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4141" y="800332"/>
            <a:ext cx="3429000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Information 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Medical Devices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Nanotechnology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Optics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Petroleum &amp; Gas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Power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Power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Robotics &amp; Automation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Semiconductors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Smart Grid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• Wireless Broadband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/>
              <a:t>and  more</a:t>
            </a: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3C94CA38-139D-44C8-B4AF-D55426ED3D89}"/>
              </a:ext>
            </a:extLst>
          </p:cNvPr>
          <p:cNvGrpSpPr>
            <a:grpSpLocks/>
          </p:cNvGrpSpPr>
          <p:nvPr/>
        </p:nvGrpSpPr>
        <p:grpSpPr bwMode="auto">
          <a:xfrm>
            <a:off x="1637916" y="3251188"/>
            <a:ext cx="5372100" cy="1648430"/>
            <a:chOff x="1143000" y="2667001"/>
            <a:chExt cx="7162800" cy="2513861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8999C7D2-6F9A-44BF-A592-5B6C337424FB}"/>
                </a:ext>
              </a:extLst>
            </p:cNvPr>
            <p:cNvSpPr/>
            <p:nvPr/>
          </p:nvSpPr>
          <p:spPr>
            <a:xfrm>
              <a:off x="1143000" y="2667001"/>
              <a:ext cx="7162800" cy="2445866"/>
            </a:xfrm>
            <a:prstGeom prst="roundRect">
              <a:avLst/>
            </a:prstGeom>
            <a:solidFill>
              <a:schemeClr val="lt1">
                <a:alpha val="91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100" dirty="0"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100" dirty="0"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zh-CN" altLang="en-US" sz="21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831" name="矩形 12">
              <a:extLst>
                <a:ext uri="{FF2B5EF4-FFF2-40B4-BE49-F238E27FC236}">
                  <a16:creationId xmlns:a16="http://schemas.microsoft.com/office/drawing/2014/main" id="{5A123AEA-3B68-45D3-845B-A2B47A52A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3048000"/>
              <a:ext cx="6324600" cy="160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zh-CN" altLang="en-US" sz="2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出版世界电气电子工程和计算机领域</a:t>
              </a:r>
              <a:endParaRPr lang="en-US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endParaRPr lang="en-US" altLang="zh-CN" sz="525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en-US" altLang="zh-CN" sz="2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       </a:t>
              </a:r>
              <a:r>
                <a:rPr lang="zh-CN" altLang="en-US" sz="2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的文献</a:t>
              </a:r>
            </a:p>
          </p:txBody>
        </p:sp>
        <p:pic>
          <p:nvPicPr>
            <p:cNvPr id="34832" name="矩形 13">
              <a:extLst>
                <a:ext uri="{FF2B5EF4-FFF2-40B4-BE49-F238E27FC236}">
                  <a16:creationId xmlns:a16="http://schemas.microsoft.com/office/drawing/2014/main" id="{FE34139F-13BA-4A79-B851-766BA5FAEB0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657310"/>
              <a:ext cx="1625600" cy="152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9" name="灯片编号占位符 15">
            <a:extLst>
              <a:ext uri="{FF2B5EF4-FFF2-40B4-BE49-F238E27FC236}">
                <a16:creationId xmlns:a16="http://schemas.microsoft.com/office/drawing/2014/main" id="{8A1E53A6-8923-4BA5-8CB1-DC4F1D6189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1C37B6-5988-4CAE-924C-7DDB6EF16A7B}" type="slidenum">
              <a:rPr lang="en-US" altLang="zh-CN" sz="75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zh-CN" sz="1050" dirty="0"/>
          </a:p>
        </p:txBody>
      </p:sp>
    </p:spTree>
    <p:custDataLst>
      <p:tags r:id="rId1"/>
    </p:custDataLst>
  </p:cSld>
  <p:clrMapOvr>
    <a:masterClrMapping/>
  </p:clrMapOvr>
  <p:transition spd="med" advTm="4519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>
            <a:extLst>
              <a:ext uri="{FF2B5EF4-FFF2-40B4-BE49-F238E27FC236}">
                <a16:creationId xmlns:a16="http://schemas.microsoft.com/office/drawing/2014/main" id="{7CBFA3A0-2965-444E-B3DC-159CAE89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250" y="361532"/>
            <a:ext cx="7772400" cy="550926"/>
          </a:xfrm>
          <a:ln/>
        </p:spPr>
        <p:txBody>
          <a:bodyPr/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数据库地址</a:t>
            </a:r>
          </a:p>
        </p:txBody>
      </p:sp>
      <p:sp>
        <p:nvSpPr>
          <p:cNvPr id="26627" name="内容占位符 2">
            <a:extLst>
              <a:ext uri="{FF2B5EF4-FFF2-40B4-BE49-F238E27FC236}">
                <a16:creationId xmlns:a16="http://schemas.microsoft.com/office/drawing/2014/main" id="{AF32B796-6AB3-489D-96E0-4379B0C7A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980" y="1000125"/>
            <a:ext cx="5829300" cy="3143250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所有文献均上载到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hlinkClick r:id="rId4"/>
              </a:rPr>
              <a:t>https://ieeexplore.ieee.org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26628" name="灯片编号占位符 3">
            <a:extLst>
              <a:ext uri="{FF2B5EF4-FFF2-40B4-BE49-F238E27FC236}">
                <a16:creationId xmlns:a16="http://schemas.microsoft.com/office/drawing/2014/main" id="{18F3C55C-E3B5-4DA9-A63E-4606528293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CE7335-4D97-4221-B5EE-3E3C43F53C99}" type="slidenum">
              <a:rPr lang="en-US" altLang="zh-CN" sz="750">
                <a:solidFill>
                  <a:schemeClr val="bg1"/>
                </a:solidFill>
                <a:ea typeface="MS PGothic" panose="020B0600070205080204" pitchFamily="34" charset="-128"/>
              </a:rPr>
              <a:pPr/>
              <a:t>8</a:t>
            </a:fld>
            <a:endParaRPr lang="en-US" altLang="zh-CN" sz="1050" dirty="0">
              <a:ea typeface="MS PGothic" panose="020B0600070205080204" pitchFamily="34" charset="-128"/>
            </a:endParaRPr>
          </a:p>
        </p:txBody>
      </p:sp>
      <p:pic>
        <p:nvPicPr>
          <p:cNvPr id="26629" name="Picture 1">
            <a:extLst>
              <a:ext uri="{FF2B5EF4-FFF2-40B4-BE49-F238E27FC236}">
                <a16:creationId xmlns:a16="http://schemas.microsoft.com/office/drawing/2014/main" id="{92C0B316-F98E-45B9-88C6-AA32BC7CBE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1016073" y="1697126"/>
            <a:ext cx="6764841" cy="304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10A79A5-3B80-4145-9011-07D99A6E4577}"/>
              </a:ext>
            </a:extLst>
          </p:cNvPr>
          <p:cNvSpPr/>
          <p:nvPr/>
        </p:nvSpPr>
        <p:spPr>
          <a:xfrm>
            <a:off x="3786630" y="1945843"/>
            <a:ext cx="1338682" cy="2560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530F1B88-7432-4ED3-8DA0-30A735500F39}"/>
              </a:ext>
            </a:extLst>
          </p:cNvPr>
          <p:cNvCxnSpPr>
            <a:cxnSpLocks/>
          </p:cNvCxnSpPr>
          <p:nvPr/>
        </p:nvCxnSpPr>
        <p:spPr>
          <a:xfrm flipV="1">
            <a:off x="5037529" y="1499616"/>
            <a:ext cx="426925" cy="446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3">
            <a:extLst>
              <a:ext uri="{FF2B5EF4-FFF2-40B4-BE49-F238E27FC236}">
                <a16:creationId xmlns:a16="http://schemas.microsoft.com/office/drawing/2014/main" id="{EB43C950-463D-4793-A28F-796533CEF50A}"/>
              </a:ext>
            </a:extLst>
          </p:cNvPr>
          <p:cNvSpPr txBox="1">
            <a:spLocks/>
          </p:cNvSpPr>
          <p:nvPr/>
        </p:nvSpPr>
        <p:spPr>
          <a:xfrm>
            <a:off x="5125312" y="809647"/>
            <a:ext cx="2706687" cy="64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altLang="en-US" sz="3000" b="1" i="0" kern="1200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</a:lstStyle>
          <a:p>
            <a:pPr>
              <a:defRPr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校内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IP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自动登录</a:t>
            </a: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-1" y="1168796"/>
            <a:ext cx="8670587" cy="419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3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Pts val="1650"/>
              <a:buFont typeface="Merriweather Sans"/>
              <a:buChar char="▸"/>
              <a:defRPr sz="165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Merriweather Sans"/>
              <a:buChar char="-"/>
              <a:defRPr sz="135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Arial"/>
              <a:buChar char="•"/>
              <a:defRPr sz="135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Noto Sans Symbols"/>
              <a:buChar char="▪"/>
              <a:defRPr sz="135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Courier New"/>
              <a:buChar char="o"/>
              <a:defRPr sz="135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189" indent="-333367" defTabSz="914378">
              <a:lnSpc>
                <a:spcPct val="100000"/>
              </a:lnSpc>
              <a:spcBef>
                <a:spcPts val="450"/>
              </a:spcBef>
            </a:pPr>
            <a:r>
              <a:rPr lang="zh-CN" altLang="en-US" sz="1600" dirty="0"/>
              <a:t>疫情以来，</a:t>
            </a:r>
            <a:r>
              <a:rPr lang="en-US" altLang="zh-CN" sz="1600" dirty="0"/>
              <a:t>IEEE</a:t>
            </a:r>
            <a:r>
              <a:rPr lang="zh-CN" altLang="en-US" sz="1600" dirty="0"/>
              <a:t>第一时间响应，帮助所有科研人员在居家期间，无障碍远程访问</a:t>
            </a:r>
            <a:r>
              <a:rPr lang="en-US" altLang="zh-CN" sz="1600" dirty="0"/>
              <a:t>IEEE Xplore</a:t>
            </a:r>
            <a:r>
              <a:rPr lang="zh-CN" altLang="en-US" sz="1600" dirty="0"/>
              <a:t>数据库资源</a:t>
            </a:r>
            <a:r>
              <a:rPr lang="zh-CN" altLang="en-US" sz="1600" dirty="0" smtClean="0"/>
              <a:t>。</a:t>
            </a:r>
            <a:endParaRPr lang="en-US" altLang="zh-CN" sz="1600" dirty="0"/>
          </a:p>
          <a:p>
            <a:pPr marL="457189" indent="-333367" defTabSz="914378">
              <a:lnSpc>
                <a:spcPct val="100000"/>
              </a:lnSpc>
              <a:spcBef>
                <a:spcPts val="450"/>
              </a:spcBef>
            </a:pPr>
            <a:r>
              <a:rPr lang="zh-CN" altLang="en-US" sz="1600" dirty="0" smtClean="0"/>
              <a:t>目前我校可通过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CARSI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CERNET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统一认证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服务，进行远程访问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3822" indent="0" defTabSz="914378">
              <a:lnSpc>
                <a:spcPct val="100000"/>
              </a:lnSpc>
              <a:spcBef>
                <a:spcPts val="450"/>
              </a:spcBef>
              <a:buNone/>
            </a:pPr>
            <a:endParaRPr lang="en-US" altLang="zh-CN" sz="1600" dirty="0"/>
          </a:p>
          <a:p>
            <a:pPr marL="457189" indent="-333367" defTabSz="914378">
              <a:lnSpc>
                <a:spcPct val="100000"/>
              </a:lnSpc>
              <a:spcBef>
                <a:spcPts val="450"/>
              </a:spcBef>
            </a:pPr>
            <a:endParaRPr lang="en-US" sz="2000" kern="0" dirty="0"/>
          </a:p>
          <a:p>
            <a:pPr marL="457189" indent="-333367" defTabSz="914378">
              <a:lnSpc>
                <a:spcPct val="100000"/>
              </a:lnSpc>
              <a:spcBef>
                <a:spcPts val="450"/>
              </a:spcBef>
            </a:pPr>
            <a:endParaRPr lang="en-US" sz="2000" kern="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5229" y="466912"/>
            <a:ext cx="8493542" cy="8370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378"/>
            <a:r>
              <a:rPr lang="en-US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 Xplore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远程访问</a:t>
            </a:r>
            <a:endParaRPr lang="en-US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6" name="文本占位符 4">
            <a:extLst>
              <a:ext uri="{FF2B5EF4-FFF2-40B4-BE49-F238E27FC236}">
                <a16:creationId xmlns:a16="http://schemas.microsoft.com/office/drawing/2014/main" id="{A239677D-C713-4BDD-9996-79D54CA50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563428"/>
            <a:ext cx="8760619" cy="3693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zh-CN" altLang="en-US" sz="1800" b="1" i="1" kern="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详见</a:t>
            </a:r>
            <a:r>
              <a:rPr lang="en-US" altLang="zh-CN" sz="1800" b="1" i="1" kern="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sz="1800" b="1" i="1" kern="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https://mp.weixin.qq.com/s/G3HpUV3iCZfwVBWP8CN7og</a:t>
            </a:r>
            <a:endParaRPr lang="en-US" altLang="zh-CN" sz="1800" b="1" i="1" kern="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9540"/>
          <a:stretch/>
        </p:blipFill>
        <p:spPr>
          <a:xfrm>
            <a:off x="525691" y="2294549"/>
            <a:ext cx="4597542" cy="20807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40" y="2186589"/>
            <a:ext cx="3404583" cy="2161589"/>
          </a:xfrm>
          <a:prstGeom prst="rect">
            <a:avLst/>
          </a:prstGeom>
        </p:spPr>
      </p:pic>
      <p:sp>
        <p:nvSpPr>
          <p:cNvPr id="11" name="Down Arrow 5">
            <a:extLst>
              <a:ext uri="{FF2B5EF4-FFF2-40B4-BE49-F238E27FC236}">
                <a16:creationId xmlns:a16="http://schemas.microsoft.com/office/drawing/2014/main" id="{0CEAA72E-92A4-4F93-9DB1-1034628694DF}"/>
              </a:ext>
            </a:extLst>
          </p:cNvPr>
          <p:cNvSpPr/>
          <p:nvPr/>
        </p:nvSpPr>
        <p:spPr>
          <a:xfrm rot="16200000">
            <a:off x="5229143" y="3389211"/>
            <a:ext cx="319890" cy="27460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175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7|12|2.9|2.6|2.9|6.4|3.1|1.5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7|12|2.9|2.6|2.9|6.4|3.1|1.5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7.5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9|14.5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7|12|2.9|2.6|2.9|6.4|3.1|1.5|5"/>
</p:tagLst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12281</TotalTime>
  <Words>1625</Words>
  <Application>Microsoft Office PowerPoint</Application>
  <PresentationFormat>全屏显示(16:9)</PresentationFormat>
  <Paragraphs>332</Paragraphs>
  <Slides>49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5" baseType="lpstr">
      <vt:lpstr>LucidaGrande</vt:lpstr>
      <vt:lpstr>Merriweather Sans</vt:lpstr>
      <vt:lpstr>微軟正黑體</vt:lpstr>
      <vt:lpstr>Monotype Sorts</vt:lpstr>
      <vt:lpstr>ＭＳ Ｐゴシック</vt:lpstr>
      <vt:lpstr>ＭＳ Ｐゴシック</vt:lpstr>
      <vt:lpstr>DengXian</vt:lpstr>
      <vt:lpstr>宋体</vt:lpstr>
      <vt:lpstr>微软雅黑</vt:lpstr>
      <vt:lpstr>Arial</vt:lpstr>
      <vt:lpstr>Calibri</vt:lpstr>
      <vt:lpstr>Courier New</vt:lpstr>
      <vt:lpstr>Times New Roman</vt:lpstr>
      <vt:lpstr>Verdana</vt:lpstr>
      <vt:lpstr>Wingdings</vt:lpstr>
      <vt:lpstr>Wedge Bar with Rule</vt:lpstr>
      <vt:lpstr>揭秘IEEE：高效文献调研及学术热点追踪   周瑜玲 iGroup中国IEEE产品培训师</vt:lpstr>
      <vt:lpstr>目录</vt:lpstr>
      <vt:lpstr>IEEE与IEEE Xplore简介</vt:lpstr>
      <vt:lpstr>PowerPoint 演示文稿</vt:lpstr>
      <vt:lpstr>IEEE组织情况</vt:lpstr>
      <vt:lpstr>PowerPoint 演示文稿</vt:lpstr>
      <vt:lpstr>IEEE涵盖各个科技领域 </vt:lpstr>
      <vt:lpstr>IEEE数据库地址</vt:lpstr>
      <vt:lpstr>PowerPoint 演示文稿</vt:lpstr>
      <vt:lpstr>IEEE Xplore 全文数据库</vt:lpstr>
      <vt:lpstr>高效检索科研文献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辅助数据：多媒体、会议视频、代码和数据</vt:lpstr>
      <vt:lpstr>辅助数据：多媒体、会议视频、代码和数据</vt:lpstr>
      <vt:lpstr>辅助数据：多媒体、会议视频、代码和数据</vt:lpstr>
      <vt:lpstr>批量下载PDF全文</vt:lpstr>
      <vt:lpstr>下载引文信息</vt:lpstr>
      <vt:lpstr>PowerPoint 演示文稿</vt:lpstr>
      <vt:lpstr>PowerPoint 演示文稿</vt:lpstr>
      <vt:lpstr>PowerPoint 演示文稿</vt:lpstr>
      <vt:lpstr>搜索追踪学术热点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IEEE活动介绍，助力科研与职业发展</vt:lpstr>
      <vt:lpstr>欢迎参与IEEE学术交流！</vt:lpstr>
      <vt:lpstr>IEEE免费技术讲座</vt:lpstr>
      <vt:lpstr>欢迎申请丰厚的IEEE奖学金！</vt:lpstr>
      <vt:lpstr>PowerPoint 演示文稿</vt:lpstr>
      <vt:lpstr>PowerPoint 演示文稿</vt:lpstr>
      <vt:lpstr>IEEE Xplore MOOC系列网络培训</vt:lpstr>
      <vt:lpstr>    iGroup中国 IEEE数据库团队 iel@igroup.com.cn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Erin</cp:lastModifiedBy>
  <cp:revision>189</cp:revision>
  <dcterms:created xsi:type="dcterms:W3CDTF">2016-10-24T19:40:55Z</dcterms:created>
  <dcterms:modified xsi:type="dcterms:W3CDTF">2021-11-03T05:31:39Z</dcterms:modified>
</cp:coreProperties>
</file>