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5"/>
  </p:notesMasterIdLst>
  <p:sldIdLst>
    <p:sldId id="261" r:id="rId3"/>
    <p:sldId id="262" r:id="rId4"/>
    <p:sldId id="263" r:id="rId5"/>
    <p:sldId id="264" r:id="rId6"/>
    <p:sldId id="265" r:id="rId7"/>
    <p:sldId id="266" r:id="rId8"/>
    <p:sldId id="323" r:id="rId9"/>
    <p:sldId id="328" r:id="rId10"/>
    <p:sldId id="326" r:id="rId11"/>
    <p:sldId id="327" r:id="rId12"/>
    <p:sldId id="324" r:id="rId13"/>
    <p:sldId id="325" r:id="rId14"/>
    <p:sldId id="322" r:id="rId15"/>
    <p:sldId id="267" r:id="rId16"/>
    <p:sldId id="268" r:id="rId17"/>
    <p:sldId id="269" r:id="rId18"/>
    <p:sldId id="270" r:id="rId19"/>
    <p:sldId id="271" r:id="rId20"/>
    <p:sldId id="272" r:id="rId21"/>
    <p:sldId id="273" r:id="rId22"/>
    <p:sldId id="274" r:id="rId23"/>
    <p:sldId id="276" r:id="rId24"/>
    <p:sldId id="275"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29" r:id="rId6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宋体" charset="-122"/>
        <a:cs typeface="+mn-cs"/>
      </a:defRPr>
    </a:lvl1pPr>
    <a:lvl2pPr marL="457200" algn="l" defTabSz="457200" rtl="0" fontAlgn="base">
      <a:spcBef>
        <a:spcPct val="0"/>
      </a:spcBef>
      <a:spcAft>
        <a:spcPct val="0"/>
      </a:spcAft>
      <a:defRPr kern="1200">
        <a:solidFill>
          <a:schemeClr val="tx1"/>
        </a:solidFill>
        <a:latin typeface="Arial" charset="0"/>
        <a:ea typeface="宋体" charset="-122"/>
        <a:cs typeface="+mn-cs"/>
      </a:defRPr>
    </a:lvl2pPr>
    <a:lvl3pPr marL="914400" algn="l" defTabSz="457200" rtl="0" fontAlgn="base">
      <a:spcBef>
        <a:spcPct val="0"/>
      </a:spcBef>
      <a:spcAft>
        <a:spcPct val="0"/>
      </a:spcAft>
      <a:defRPr kern="1200">
        <a:solidFill>
          <a:schemeClr val="tx1"/>
        </a:solidFill>
        <a:latin typeface="Arial" charset="0"/>
        <a:ea typeface="宋体" charset="-122"/>
        <a:cs typeface="+mn-cs"/>
      </a:defRPr>
    </a:lvl3pPr>
    <a:lvl4pPr marL="1371600" algn="l" defTabSz="457200" rtl="0" fontAlgn="base">
      <a:spcBef>
        <a:spcPct val="0"/>
      </a:spcBef>
      <a:spcAft>
        <a:spcPct val="0"/>
      </a:spcAft>
      <a:defRPr kern="1200">
        <a:solidFill>
          <a:schemeClr val="tx1"/>
        </a:solidFill>
        <a:latin typeface="Arial" charset="0"/>
        <a:ea typeface="宋体" charset="-122"/>
        <a:cs typeface="+mn-cs"/>
      </a:defRPr>
    </a:lvl4pPr>
    <a:lvl5pPr marL="1828800" algn="l" defTabSz="457200"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409">
          <p15:clr>
            <a:srgbClr val="A4A3A4"/>
          </p15:clr>
        </p15:guide>
        <p15:guide id="2" orient="horz" pos="2160">
          <p15:clr>
            <a:srgbClr val="A4A3A4"/>
          </p15:clr>
        </p15:guide>
        <p15:guide id="3" pos="19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242" y="84"/>
      </p:cViewPr>
      <p:guideLst>
        <p:guide orient="horz" pos="1409"/>
        <p:guide orient="horz" pos="2160"/>
        <p:guide pos="19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60ECEE67-2BB0-47BA-94C6-1C63607B248D}" type="datetimeFigureOut">
              <a:rPr lang="en-GB"/>
              <a:pPr>
                <a:defRPr/>
              </a:pPr>
              <a:t>21/11/2017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43AF2B3-F8A5-4130-9BF3-507D80F91AD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Run through the main topics covered, and say that will invite questions at the end of each topic (please do ask!).</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D0179-C0EE-4AAC-9585-08DFD3E465F8}" type="slidenum">
              <a:rPr lang="en-GB" altLang="zh-CN">
                <a:ea typeface="宋体" charset="-122"/>
              </a:rPr>
              <a:pPr fontAlgn="base">
                <a:spcBef>
                  <a:spcPct val="0"/>
                </a:spcBef>
                <a:spcAft>
                  <a:spcPct val="0"/>
                </a:spcAft>
              </a:pPr>
              <a:t>2</a:t>
            </a:fld>
            <a:endParaRPr lang="en-GB" altLang="zh-CN">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(JS)</a:t>
            </a:r>
          </a:p>
        </p:txBody>
      </p:sp>
      <p:sp>
        <p:nvSpPr>
          <p:cNvPr id="4" name="Slide Number Placeholder 3"/>
          <p:cNvSpPr>
            <a:spLocks noGrp="1"/>
          </p:cNvSpPr>
          <p:nvPr>
            <p:ph type="sldNum" sz="quarter" idx="5"/>
          </p:nvPr>
        </p:nvSpPr>
        <p:spPr/>
        <p:txBody>
          <a:bodyPr/>
          <a:lstStyle/>
          <a:p>
            <a:pPr defTabSz="914400">
              <a:defRPr/>
            </a:pPr>
            <a:fld id="{6275F32B-AEB1-4309-98E4-0446DBD4B43C}" type="slidenum">
              <a:rPr lang="en-GB" sz="1800" kern="0">
                <a:solidFill>
                  <a:sysClr val="windowText" lastClr="000000"/>
                </a:solidFill>
              </a:rPr>
              <a:pPr defTabSz="914400">
                <a:defRPr/>
              </a:pPr>
              <a:t>11</a:t>
            </a:fld>
            <a:endParaRPr lang="en-GB" sz="1800" kern="0">
              <a:solidFill>
                <a:sysClr val="windowText" lastClr="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Run through the main topics covered, and say that will invite questions at the end of each topic (please do ask!).</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00AF51-B1A1-4FE6-9207-45559BB18148}" type="slidenum">
              <a:rPr lang="en-GB" altLang="zh-CN">
                <a:ea typeface="宋体" charset="-122"/>
              </a:rPr>
              <a:pPr fontAlgn="base">
                <a:spcBef>
                  <a:spcPct val="0"/>
                </a:spcBef>
                <a:spcAft>
                  <a:spcPct val="0"/>
                </a:spcAft>
              </a:pPr>
              <a:t>12</a:t>
            </a:fld>
            <a:endParaRPr lang="en-GB" altLang="zh-CN">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Any questions re IOP? Will now go on to talk about getting your research published. But first a fundamental question…</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53F2D7-0E2B-44FE-A149-F082A238B397}" type="slidenum">
              <a:rPr lang="en-GB" altLang="zh-CN">
                <a:ea typeface="宋体" charset="-122"/>
              </a:rPr>
              <a:pPr fontAlgn="base">
                <a:spcBef>
                  <a:spcPct val="0"/>
                </a:spcBef>
                <a:spcAft>
                  <a:spcPct val="0"/>
                </a:spcAft>
              </a:pPr>
              <a:t>13</a:t>
            </a:fld>
            <a:endParaRPr lang="en-GB" altLang="zh-CN">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(JS)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D39855-6C57-4625-9D7D-8AC5EB5C2651}" type="slidenum">
              <a:rPr lang="en-GB" altLang="zh-CN">
                <a:ea typeface="宋体" charset="-122"/>
              </a:rPr>
              <a:pPr fontAlgn="base">
                <a:spcBef>
                  <a:spcPct val="0"/>
                </a:spcBef>
                <a:spcAft>
                  <a:spcPct val="0"/>
                </a:spcAft>
              </a:pPr>
              <a:t>14</a:t>
            </a:fld>
            <a:endParaRPr lang="en-GB" altLang="zh-CN">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524EDE-009E-4DC3-9D7C-4165E9801FCA}" type="slidenum">
              <a:rPr lang="en-GB" altLang="zh-CN">
                <a:ea typeface="宋体" charset="-122"/>
              </a:rPr>
              <a:pPr fontAlgn="base">
                <a:spcBef>
                  <a:spcPct val="0"/>
                </a:spcBef>
                <a:spcAft>
                  <a:spcPct val="0"/>
                </a:spcAft>
              </a:pPr>
              <a:t>15</a:t>
            </a:fld>
            <a:endParaRPr lang="en-GB" altLang="zh-CN">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Choosing the journal before you even begin writing your paper as it may change how you present your results, how you write your abstract, length of submission, what figures you provide etc. This will save you time trying to reconfigure your paper to fit a journal’s submission criteria later on.</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0CCF10-3F58-4F05-A122-DBF3C7026ADF}" type="slidenum">
              <a:rPr lang="en-GB" altLang="zh-CN">
                <a:ea typeface="宋体" charset="-122"/>
              </a:rPr>
              <a:pPr fontAlgn="base">
                <a:spcBef>
                  <a:spcPct val="0"/>
                </a:spcBef>
                <a:spcAft>
                  <a:spcPct val="0"/>
                </a:spcAft>
              </a:pPr>
              <a:t>16</a:t>
            </a:fld>
            <a:endParaRPr lang="en-GB" altLang="zh-CN">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SCOPE/RELEVANCE: Does the journal publish other, similar papers? Is it theoretical, experimental, applied research? Does you work fit the subject matter covered by the journal? Will readers of the journal consider your work relevant to them? Is the journal broad in its scope or is it a specialist journal read mainly by a specific community?</a:t>
            </a:r>
          </a:p>
          <a:p>
            <a:pPr>
              <a:spcBef>
                <a:spcPct val="0"/>
              </a:spcBef>
            </a:pPr>
            <a:endParaRPr lang="en-GB" altLang="zh-CN">
              <a:ea typeface="宋体" charset="-122"/>
            </a:endParaRPr>
          </a:p>
          <a:p>
            <a:pPr>
              <a:spcBef>
                <a:spcPct val="0"/>
              </a:spcBef>
            </a:pPr>
            <a:r>
              <a:rPr lang="en-GB" altLang="zh-CN">
                <a:ea typeface="宋体" charset="-122"/>
              </a:rPr>
              <a:t>We’ve highlighted two here that we will talk about in more detail… </a:t>
            </a:r>
            <a:r>
              <a:rPr lang="en-GB" altLang="zh-CN" b="1">
                <a:ea typeface="宋体" charset="-122"/>
              </a:rPr>
              <a:t>Think Check Submit </a:t>
            </a:r>
            <a:r>
              <a:rPr lang="en-GB" altLang="zh-CN">
                <a:ea typeface="宋体" charset="-122"/>
              </a:rPr>
              <a:t>is a useful site that gives you a checklist to use when choosing a suitable journal.</a:t>
            </a:r>
          </a:p>
          <a:p>
            <a:pPr>
              <a:spcBef>
                <a:spcPct val="0"/>
              </a:spcBef>
            </a:pPr>
            <a:endParaRPr lang="en-GB" altLang="zh-CN">
              <a:ea typeface="宋体" charset="-122"/>
            </a:endParaRPr>
          </a:p>
          <a:p>
            <a:pPr>
              <a:spcBef>
                <a:spcPct val="0"/>
              </a:spcBef>
            </a:pPr>
            <a:endParaRPr lang="en-GB" altLang="zh-CN">
              <a:ea typeface="宋体" charset="-122"/>
            </a:endParaRP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5ADF0E-0279-4E56-8E4F-B00F0F73BDD8}" type="slidenum">
              <a:rPr lang="en-GB" altLang="zh-CN">
                <a:ea typeface="宋体" charset="-122"/>
              </a:rPr>
              <a:pPr fontAlgn="base">
                <a:spcBef>
                  <a:spcPct val="0"/>
                </a:spcBef>
                <a:spcAft>
                  <a:spcPct val="0"/>
                </a:spcAft>
              </a:pPr>
              <a:t>17</a:t>
            </a:fld>
            <a:endParaRPr lang="en-GB" altLang="zh-CN">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Though contentious, the main measure of quality is still Web of Science’s Impact Factor,  an Impact Factor &gt; 2 is pretty good for a physics journal</a:t>
            </a:r>
          </a:p>
          <a:p>
            <a:pPr>
              <a:spcBef>
                <a:spcPct val="0"/>
              </a:spcBef>
            </a:pPr>
            <a:endParaRPr lang="en-GB" altLang="zh-CN">
              <a:ea typeface="宋体" charset="-122"/>
            </a:endParaRPr>
          </a:p>
          <a:p>
            <a:pPr>
              <a:spcBef>
                <a:spcPct val="0"/>
              </a:spcBef>
            </a:pPr>
            <a:r>
              <a:rPr lang="en-GB" altLang="zh-CN">
                <a:ea typeface="宋体" charset="-122"/>
              </a:rPr>
              <a:t>SCOPUS is Elsevier’s database – and gives an alternative version of the IF (draws from a wider pool than the IF)</a:t>
            </a:r>
          </a:p>
          <a:p>
            <a:pPr>
              <a:spcBef>
                <a:spcPct val="0"/>
              </a:spcBef>
            </a:pPr>
            <a:endParaRPr lang="en-GB" altLang="zh-CN">
              <a:ea typeface="宋体" charset="-122"/>
            </a:endParaRPr>
          </a:p>
          <a:p>
            <a:pPr>
              <a:spcBef>
                <a:spcPct val="0"/>
              </a:spcBef>
            </a:pPr>
            <a:r>
              <a:rPr lang="en-GB" altLang="zh-CN">
                <a:ea typeface="宋体" charset="-122"/>
              </a:rPr>
              <a:t>DOWNLOADS are a good metric if you’re interested in utility – how many people will read your work (most publishers now share their usage statistics, and certainly will on request)</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DD427F-0312-4639-B49F-EB5C965501C8}" type="slidenum">
              <a:rPr lang="en-GB" altLang="zh-CN">
                <a:ea typeface="宋体" charset="-122"/>
              </a:rPr>
              <a:pPr fontAlgn="base">
                <a:spcBef>
                  <a:spcPct val="0"/>
                </a:spcBef>
                <a:spcAft>
                  <a:spcPct val="0"/>
                </a:spcAft>
              </a:pPr>
              <a:t>18</a:t>
            </a:fld>
            <a:endParaRPr lang="en-GB" altLang="zh-CN">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Discuss the different tiers of journals. As previously mentioned, IF &gt; 2 is pretty good for a physics journal. And above 3 is very good.</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3ED9F9-46FE-46BB-98E7-D0C0B8A20F16}" type="slidenum">
              <a:rPr lang="en-GB" altLang="zh-CN">
                <a:ea typeface="宋体" charset="-122"/>
              </a:rPr>
              <a:pPr fontAlgn="base">
                <a:spcBef>
                  <a:spcPct val="0"/>
                </a:spcBef>
                <a:spcAft>
                  <a:spcPct val="0"/>
                </a:spcAft>
              </a:pPr>
              <a:t>19</a:t>
            </a:fld>
            <a:endParaRPr lang="en-GB" altLang="zh-CN">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Discuss hybrid option</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5645AC-C432-457D-8B99-2841B3E0E8BF}" type="slidenum">
              <a:rPr lang="en-GB" altLang="zh-CN">
                <a:ea typeface="宋体" charset="-122"/>
              </a:rPr>
              <a:pPr fontAlgn="base">
                <a:spcBef>
                  <a:spcPct val="0"/>
                </a:spcBef>
                <a:spcAft>
                  <a:spcPct val="0"/>
                </a:spcAft>
              </a:pPr>
              <a:t>20</a:t>
            </a:fld>
            <a:endParaRPr lang="en-GB" altLang="zh-CN">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96E7AE-348F-40BD-AE6B-A114FFF27D7C}" type="slidenum">
              <a:rPr lang="en-GB" altLang="zh-CN">
                <a:ea typeface="宋体" charset="-122"/>
              </a:rPr>
              <a:pPr fontAlgn="base">
                <a:spcBef>
                  <a:spcPct val="0"/>
                </a:spcBef>
                <a:spcAft>
                  <a:spcPct val="0"/>
                </a:spcAft>
              </a:pPr>
              <a:t>3</a:t>
            </a:fld>
            <a:endParaRPr lang="en-GB" altLang="zh-CN">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ORCID: Open Researcher and Contributor ID</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A6A822-451F-4CB1-806F-C299E7E3A581}" type="slidenum">
              <a:rPr lang="en-GB" altLang="zh-CN">
                <a:ea typeface="宋体" charset="-122"/>
              </a:rPr>
              <a:pPr fontAlgn="base">
                <a:spcBef>
                  <a:spcPct val="0"/>
                </a:spcBef>
                <a:spcAft>
                  <a:spcPct val="0"/>
                </a:spcAft>
              </a:pPr>
              <a:t>21</a:t>
            </a:fld>
            <a:endParaRPr lang="en-GB" altLang="zh-CN">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Our recently updated guidelines for authors page which has all of the relevant information</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3CCEB8-B732-44B9-AA5D-2C1810D6C69E}" type="slidenum">
              <a:rPr lang="en-GB" altLang="zh-CN">
                <a:ea typeface="宋体" charset="-122"/>
              </a:rPr>
              <a:pPr fontAlgn="base">
                <a:spcBef>
                  <a:spcPct val="0"/>
                </a:spcBef>
                <a:spcAft>
                  <a:spcPct val="0"/>
                </a:spcAft>
              </a:pPr>
              <a:t>22</a:t>
            </a:fld>
            <a:endParaRPr lang="en-GB" altLang="zh-CN">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GB" altLang="zh-CN">
                <a:ea typeface="宋体" charset="-122"/>
              </a:rPr>
              <a:t>IOP is </a:t>
            </a:r>
            <a:r>
              <a:rPr lang="en-GB" altLang="zh-CN" b="1">
                <a:ea typeface="宋体" charset="-122"/>
              </a:rPr>
              <a:t>very</a:t>
            </a:r>
            <a:r>
              <a:rPr lang="en-GB" altLang="zh-CN">
                <a:ea typeface="宋体" charset="-122"/>
              </a:rPr>
              <a:t> flexible with format! Mention PDF only submission (i.e. no source files for original submission)</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8DB335-D640-4AB4-B519-CA9A3C8EAE22}" type="slidenum">
              <a:rPr lang="en-GB" altLang="zh-CN">
                <a:ea typeface="宋体" charset="-122"/>
              </a:rPr>
              <a:pPr fontAlgn="base">
                <a:spcBef>
                  <a:spcPct val="0"/>
                </a:spcBef>
                <a:spcAft>
                  <a:spcPct val="0"/>
                </a:spcAft>
              </a:pPr>
              <a:t>23</a:t>
            </a:fld>
            <a:endParaRPr lang="en-GB" altLang="zh-CN">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GB" altLang="zh-CN">
                <a:ea typeface="宋体" charset="-122"/>
              </a:rPr>
              <a:t>IOP Journals use ScholarOne: a standard, user friendly submission system. (you should allow pop-ups to be able to use the site properly!)</a:t>
            </a:r>
          </a:p>
          <a:p>
            <a:pPr defTabSz="912813">
              <a:spcBef>
                <a:spcPct val="0"/>
              </a:spcBef>
            </a:pPr>
            <a:endParaRPr lang="en-GB" altLang="zh-CN">
              <a:ea typeface="宋体" charset="-122"/>
            </a:endParaRP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9BE7AB-21A8-4289-AC3C-B5C4548E116F}" type="slidenum">
              <a:rPr lang="en-GB" altLang="zh-CN">
                <a:ea typeface="宋体" charset="-122"/>
              </a:rPr>
              <a:pPr fontAlgn="base">
                <a:spcBef>
                  <a:spcPct val="0"/>
                </a:spcBef>
                <a:spcAft>
                  <a:spcPct val="0"/>
                </a:spcAft>
              </a:pPr>
              <a:t>24</a:t>
            </a:fld>
            <a:endParaRPr lang="en-GB" altLang="zh-CN">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That’s all for choosing your journal. Any questions before we move on to Writing your paper? (SH)</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4DB37-319F-4A01-8E60-72929D0B6E66}" type="slidenum">
              <a:rPr lang="en-GB" altLang="zh-CN">
                <a:ea typeface="宋体" charset="-122"/>
              </a:rPr>
              <a:pPr fontAlgn="base">
                <a:spcBef>
                  <a:spcPct val="0"/>
                </a:spcBef>
                <a:spcAft>
                  <a:spcPct val="0"/>
                </a:spcAft>
              </a:pPr>
              <a:t>25</a:t>
            </a:fld>
            <a:endParaRPr lang="en-GB" altLang="zh-CN">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(SH) 1st, do you have enough to actually write a paper?!</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D79BC7-A9F6-4CE5-B23F-0989A65A47A2}" type="slidenum">
              <a:rPr lang="en-GB" altLang="zh-CN">
                <a:ea typeface="宋体" charset="-122"/>
              </a:rPr>
              <a:pPr fontAlgn="base">
                <a:spcBef>
                  <a:spcPct val="0"/>
                </a:spcBef>
                <a:spcAft>
                  <a:spcPct val="0"/>
                </a:spcAft>
              </a:pPr>
              <a:t>26</a:t>
            </a:fld>
            <a:endParaRPr lang="en-GB" altLang="zh-CN">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21150D-BA79-4308-933B-1C6F44E41A18}" type="slidenum">
              <a:rPr lang="en-GB" altLang="zh-CN">
                <a:ea typeface="宋体" charset="-122"/>
              </a:rPr>
              <a:pPr fontAlgn="base">
                <a:spcBef>
                  <a:spcPct val="0"/>
                </a:spcBef>
                <a:spcAft>
                  <a:spcPct val="0"/>
                </a:spcAft>
              </a:pPr>
              <a:t>27</a:t>
            </a:fld>
            <a:endParaRPr lang="en-GB" altLang="zh-CN">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GB" altLang="zh-CN">
                <a:ea typeface="宋体" charset="-122"/>
              </a:rPr>
              <a:t>This is what reviewers will use to gauge whether they want to review your paper and whether potential readers find your paper (Google search)</a:t>
            </a:r>
          </a:p>
          <a:p>
            <a:pPr defTabSz="912813">
              <a:spcBef>
                <a:spcPct val="0"/>
              </a:spcBef>
            </a:pPr>
            <a:endParaRPr lang="en-GB" altLang="zh-CN">
              <a:ea typeface="宋体" charset="-122"/>
            </a:endParaRP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63CA5F-1A79-4198-B20B-692008110A03}" type="slidenum">
              <a:rPr lang="en-GB" altLang="zh-CN">
                <a:ea typeface="宋体" charset="-122"/>
              </a:rPr>
              <a:pPr fontAlgn="base">
                <a:spcBef>
                  <a:spcPct val="0"/>
                </a:spcBef>
                <a:spcAft>
                  <a:spcPct val="0"/>
                </a:spcAft>
              </a:pPr>
              <a:t>28</a:t>
            </a:fld>
            <a:endParaRPr lang="en-GB" altLang="zh-CN">
              <a:ea typeface="宋体"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GB" altLang="zh-CN">
                <a:ea typeface="宋体" charset="-122"/>
              </a:rPr>
              <a:t>This is what reviewers will use to gauge whether they want to review your paper too. And should be suitable for inclusion in Abstracting services.</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7EC425-8402-4F99-98C2-6AEB84B32B92}" type="slidenum">
              <a:rPr lang="en-GB" altLang="zh-CN">
                <a:ea typeface="宋体" charset="-122"/>
              </a:rPr>
              <a:pPr fontAlgn="base">
                <a:spcBef>
                  <a:spcPct val="0"/>
                </a:spcBef>
                <a:spcAft>
                  <a:spcPct val="0"/>
                </a:spcAft>
              </a:pPr>
              <a:t>29</a:t>
            </a:fld>
            <a:endParaRPr lang="en-GB" altLang="zh-CN">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9BEC79-BCD3-447D-8F0D-9C0BA1778C38}" type="slidenum">
              <a:rPr lang="en-GB" altLang="zh-CN">
                <a:ea typeface="宋体" charset="-122"/>
              </a:rPr>
              <a:pPr fontAlgn="base">
                <a:spcBef>
                  <a:spcPct val="0"/>
                </a:spcBef>
                <a:spcAft>
                  <a:spcPct val="0"/>
                </a:spcAft>
              </a:pPr>
              <a:t>30</a:t>
            </a:fld>
            <a:endParaRPr lang="en-GB" altLang="zh-CN">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Where we work (Publishing) in Bristol. Emphasise that we are a learned society publisher</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6FDF3C-1764-444C-8E0B-84FC3B14B472}" type="slidenum">
              <a:rPr lang="en-GB" altLang="zh-CN">
                <a:ea typeface="宋体" charset="-122"/>
              </a:rPr>
              <a:pPr fontAlgn="base">
                <a:spcBef>
                  <a:spcPct val="0"/>
                </a:spcBef>
                <a:spcAft>
                  <a:spcPct val="0"/>
                </a:spcAft>
              </a:pPr>
              <a:t>4</a:t>
            </a:fld>
            <a:endParaRPr lang="en-GB" altLang="zh-CN">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134C92-A5D5-4CD7-B185-B484758C7E56}" type="slidenum">
              <a:rPr lang="en-GB" altLang="zh-CN">
                <a:ea typeface="宋体" charset="-122"/>
              </a:rPr>
              <a:pPr fontAlgn="base">
                <a:spcBef>
                  <a:spcPct val="0"/>
                </a:spcBef>
                <a:spcAft>
                  <a:spcPct val="0"/>
                </a:spcAft>
              </a:pPr>
              <a:t>31</a:t>
            </a:fld>
            <a:endParaRPr lang="en-GB" altLang="zh-CN">
              <a:ea typeface="宋体"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5576F9-D68F-4BBA-B436-0F96DFBBB262}" type="slidenum">
              <a:rPr lang="en-GB" altLang="zh-CN">
                <a:ea typeface="宋体" charset="-122"/>
              </a:rPr>
              <a:pPr fontAlgn="base">
                <a:spcBef>
                  <a:spcPct val="0"/>
                </a:spcBef>
                <a:spcAft>
                  <a:spcPct val="0"/>
                </a:spcAft>
              </a:pPr>
              <a:t>32</a:t>
            </a:fld>
            <a:endParaRPr lang="en-GB" altLang="zh-CN">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Cite any work that your research builds on (including your own).</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F2E4B1-4FD2-4726-A703-879900BF93BF}" type="slidenum">
              <a:rPr lang="en-GB" altLang="zh-CN">
                <a:ea typeface="宋体" charset="-122"/>
              </a:rPr>
              <a:pPr fontAlgn="base">
                <a:spcBef>
                  <a:spcPct val="0"/>
                </a:spcBef>
                <a:spcAft>
                  <a:spcPct val="0"/>
                </a:spcAft>
              </a:pPr>
              <a:t>33</a:t>
            </a:fld>
            <a:endParaRPr lang="en-GB" altLang="zh-CN">
              <a:ea typeface="宋体"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Often figures are the first thing you prepare as they show the results.</a:t>
            </a:r>
          </a:p>
          <a:p>
            <a:pPr>
              <a:spcBef>
                <a:spcPct val="0"/>
              </a:spcBef>
            </a:pPr>
            <a:r>
              <a:rPr lang="en-GB" altLang="zh-CN">
                <a:ea typeface="宋体" charset="-122"/>
              </a:rPr>
              <a:t>They’re also one of the first things readers look at so it’s worth spending some time to make them look as good as possible and high resolution so readers can zoom in.</a:t>
            </a:r>
          </a:p>
          <a:p>
            <a:pPr>
              <a:spcBef>
                <a:spcPct val="0"/>
              </a:spcBef>
            </a:pPr>
            <a:r>
              <a:rPr lang="en-GB" altLang="zh-CN">
                <a:ea typeface="宋体" charset="-122"/>
              </a:rPr>
              <a:t>Make sure figure captions contain relevant key words and are self-contained so a reader can understand the figure without having to refer to the text. </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7F610B-7A71-4780-A93B-C9E8E255BB53}" type="slidenum">
              <a:rPr lang="en-GB" altLang="zh-CN">
                <a:ea typeface="宋体" charset="-122"/>
              </a:rPr>
              <a:pPr fontAlgn="base">
                <a:spcBef>
                  <a:spcPct val="0"/>
                </a:spcBef>
                <a:spcAft>
                  <a:spcPct val="0"/>
                </a:spcAft>
              </a:pPr>
              <a:t>34</a:t>
            </a:fld>
            <a:endParaRPr lang="en-GB" altLang="zh-CN">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If a referee can’t understand the English, the paper will be rejected. Mention our partnership with Editage if presenting in non-native English speaking countries.</a:t>
            </a:r>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4D5E5F-EB6F-4960-85DC-4AA1C886896F}" type="slidenum">
              <a:rPr lang="en-GB" altLang="zh-CN">
                <a:ea typeface="宋体" charset="-122"/>
              </a:rPr>
              <a:pPr fontAlgn="base">
                <a:spcBef>
                  <a:spcPct val="0"/>
                </a:spcBef>
                <a:spcAft>
                  <a:spcPct val="0"/>
                </a:spcAft>
              </a:pPr>
              <a:t>35</a:t>
            </a:fld>
            <a:endParaRPr lang="en-GB" altLang="zh-CN">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742229-7EC2-4D3E-AC27-4557DEB4FAE0}" type="slidenum">
              <a:rPr lang="en-GB" altLang="zh-CN">
                <a:ea typeface="宋体" charset="-122"/>
              </a:rPr>
              <a:pPr fontAlgn="base">
                <a:spcBef>
                  <a:spcPct val="0"/>
                </a:spcBef>
                <a:spcAft>
                  <a:spcPct val="0"/>
                </a:spcAft>
              </a:pPr>
              <a:t>36</a:t>
            </a:fld>
            <a:endParaRPr lang="en-GB" altLang="zh-CN">
              <a:ea typeface="宋体"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C34D60-889E-4E7F-A80F-3B7E0C52FC31}" type="slidenum">
              <a:rPr lang="en-GB" altLang="zh-CN">
                <a:ea typeface="宋体" charset="-122"/>
              </a:rPr>
              <a:pPr fontAlgn="base">
                <a:spcBef>
                  <a:spcPct val="0"/>
                </a:spcBef>
                <a:spcAft>
                  <a:spcPct val="0"/>
                </a:spcAft>
              </a:pPr>
              <a:t>37</a:t>
            </a:fld>
            <a:endParaRPr lang="en-GB" altLang="zh-CN">
              <a:ea typeface="宋体"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8DE8D5-8FCE-47BA-96E4-FF36A6390ED9}" type="slidenum">
              <a:rPr lang="en-GB" altLang="zh-CN">
                <a:ea typeface="宋体" charset="-122"/>
              </a:rPr>
              <a:pPr fontAlgn="base">
                <a:spcBef>
                  <a:spcPct val="0"/>
                </a:spcBef>
                <a:spcAft>
                  <a:spcPct val="0"/>
                </a:spcAft>
              </a:pPr>
              <a:t>38</a:t>
            </a:fld>
            <a:endParaRPr lang="en-GB" altLang="zh-CN">
              <a:ea typeface="宋体"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Any questions on Writing your paper, before we move on to the Peer review process? (JS)</a:t>
            </a:r>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B18ACC-04AE-44AA-9BA1-EF0AFB10720B}" type="slidenum">
              <a:rPr lang="en-GB" altLang="zh-CN">
                <a:ea typeface="宋体" charset="-122"/>
              </a:rPr>
              <a:pPr fontAlgn="base">
                <a:spcBef>
                  <a:spcPct val="0"/>
                </a:spcBef>
                <a:spcAft>
                  <a:spcPct val="0"/>
                </a:spcAft>
              </a:pPr>
              <a:t>39</a:t>
            </a:fld>
            <a:endParaRPr lang="en-GB" altLang="zh-CN">
              <a:ea typeface="宋体"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(JS) </a:t>
            </a:r>
          </a:p>
          <a:p>
            <a:pPr>
              <a:spcBef>
                <a:spcPct val="0"/>
              </a:spcBef>
            </a:pPr>
            <a:r>
              <a:rPr lang="en-GB" altLang="zh-CN">
                <a:ea typeface="宋体" charset="-122"/>
              </a:rPr>
              <a:t>Emphasise that it’s not perfect, but is broadly supported by the academic community, and is the best system we have.</a:t>
            </a:r>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01D95-5678-472E-B602-0B5A53D4B628}" type="slidenum">
              <a:rPr lang="en-GB" altLang="zh-CN">
                <a:ea typeface="宋体" charset="-122"/>
              </a:rPr>
              <a:pPr fontAlgn="base">
                <a:spcBef>
                  <a:spcPct val="0"/>
                </a:spcBef>
                <a:spcAft>
                  <a:spcPct val="0"/>
                </a:spcAft>
              </a:pPr>
              <a:t>40</a:t>
            </a:fld>
            <a:endParaRPr lang="en-GB" altLang="zh-CN">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IOP in the process of moving to this new office in King’s Cross!</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ECD935-E145-4F6E-845F-451128152D67}" type="slidenum">
              <a:rPr lang="en-GB" altLang="zh-CN">
                <a:ea typeface="宋体" charset="-122"/>
              </a:rPr>
              <a:pPr fontAlgn="base">
                <a:spcBef>
                  <a:spcPct val="0"/>
                </a:spcBef>
                <a:spcAft>
                  <a:spcPct val="0"/>
                </a:spcAft>
              </a:pPr>
              <a:t>5</a:t>
            </a:fld>
            <a:endParaRPr lang="en-GB" altLang="zh-CN">
              <a:ea typeface="宋体"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SINGLE-BLIND: referee is not known to the author, but the author IS known to the referee</a:t>
            </a:r>
          </a:p>
          <a:p>
            <a:pPr>
              <a:spcBef>
                <a:spcPct val="0"/>
              </a:spcBef>
            </a:pPr>
            <a:r>
              <a:rPr lang="en-GB" altLang="zh-CN">
                <a:ea typeface="宋体" charset="-122"/>
              </a:rPr>
              <a:t>DOUBLE-BLIND, both the author and the referee are anonymous</a:t>
            </a:r>
          </a:p>
          <a:p>
            <a:pPr>
              <a:spcBef>
                <a:spcPct val="0"/>
              </a:spcBef>
            </a:pPr>
            <a:r>
              <a:rPr lang="en-GB" altLang="zh-CN">
                <a:ea typeface="宋体" charset="-122"/>
              </a:rPr>
              <a:t>OPEN review: everyone knows who everyone is</a:t>
            </a:r>
          </a:p>
          <a:p>
            <a:pPr>
              <a:spcBef>
                <a:spcPct val="0"/>
              </a:spcBef>
            </a:pPr>
            <a:r>
              <a:rPr lang="en-GB" altLang="zh-CN">
                <a:ea typeface="宋体" charset="-122"/>
              </a:rPr>
              <a:t>COLLABORATIVE: referees working together to review the paper</a:t>
            </a:r>
          </a:p>
          <a:p>
            <a:pPr>
              <a:spcBef>
                <a:spcPct val="0"/>
              </a:spcBef>
            </a:pPr>
            <a:r>
              <a:rPr lang="en-GB" altLang="zh-CN">
                <a:ea typeface="宋体" charset="-122"/>
              </a:rPr>
              <a:t>POST-PUBLICATION: public commentary following publication</a:t>
            </a:r>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776382-54A6-4035-9C42-B5B19BCE5747}" type="slidenum">
              <a:rPr lang="en-GB" altLang="zh-CN">
                <a:ea typeface="宋体" charset="-122"/>
              </a:rPr>
              <a:pPr fontAlgn="base">
                <a:spcBef>
                  <a:spcPct val="0"/>
                </a:spcBef>
                <a:spcAft>
                  <a:spcPct val="0"/>
                </a:spcAft>
              </a:pPr>
              <a:t>41</a:t>
            </a:fld>
            <a:endParaRPr lang="en-GB" altLang="zh-CN">
              <a:ea typeface="宋体"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GB" altLang="zh-CN">
                <a:ea typeface="宋体" charset="-122"/>
              </a:rPr>
              <a:t>Here is what the process looks like (give brief overview of this) …</a:t>
            </a:r>
          </a:p>
          <a:p>
            <a:pPr defTabSz="912813">
              <a:spcBef>
                <a:spcPct val="0"/>
              </a:spcBef>
            </a:pPr>
            <a:endParaRPr lang="en-GB" altLang="zh-CN">
              <a:ea typeface="宋体" charset="-122"/>
            </a:endParaRPr>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E296A-B758-4AFF-A8E8-55C44EF7A1BC}" type="slidenum">
              <a:rPr lang="en-GB" altLang="zh-CN">
                <a:ea typeface="宋体" charset="-122"/>
              </a:rPr>
              <a:pPr fontAlgn="base">
                <a:spcBef>
                  <a:spcPct val="0"/>
                </a:spcBef>
                <a:spcAft>
                  <a:spcPct val="0"/>
                </a:spcAft>
              </a:pPr>
              <a:t>42</a:t>
            </a:fld>
            <a:endParaRPr lang="en-GB" altLang="zh-CN">
              <a:ea typeface="宋体"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Our editorial team assess all submissions against some initial criteria which includes:</a:t>
            </a:r>
          </a:p>
          <a:p>
            <a:pPr>
              <a:spcBef>
                <a:spcPct val="0"/>
              </a:spcBef>
            </a:pPr>
            <a:endParaRPr lang="en-GB" altLang="zh-CN">
              <a:ea typeface="宋体" charset="-122"/>
            </a:endParaRPr>
          </a:p>
          <a:p>
            <a:pPr>
              <a:spcBef>
                <a:spcPct val="0"/>
              </a:spcBef>
            </a:pPr>
            <a:r>
              <a:rPr lang="en-GB" altLang="zh-CN">
                <a:ea typeface="宋体" charset="-122"/>
              </a:rPr>
              <a:t>Discuss incremental: looking for a substantial step forward rather than an incremental advance</a:t>
            </a:r>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8F4927-841E-4640-99E7-BA325ED230EA}" type="slidenum">
              <a:rPr lang="en-GB" altLang="zh-CN">
                <a:ea typeface="宋体" charset="-122"/>
              </a:rPr>
              <a:pPr fontAlgn="base">
                <a:spcBef>
                  <a:spcPct val="0"/>
                </a:spcBef>
                <a:spcAft>
                  <a:spcPct val="0"/>
                </a:spcAft>
              </a:pPr>
              <a:t>43</a:t>
            </a:fld>
            <a:endParaRPr lang="en-GB" altLang="zh-CN">
              <a:ea typeface="宋体"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GB" altLang="zh-CN">
                <a:ea typeface="宋体" charset="-122"/>
              </a:rPr>
              <a:t>Most of our journal operate the SINGLE-BLIND model as discussed previously but we are currently trialling DOUBLE-BLIND on our Express titles. Some people prefer this option, where the author is not named to the referee  as it eliminates any UNCONSCIOUS BIAS</a:t>
            </a:r>
          </a:p>
          <a:p>
            <a:pPr defTabSz="912813">
              <a:spcBef>
                <a:spcPct val="0"/>
              </a:spcBef>
            </a:pPr>
            <a:endParaRPr lang="en-GB" altLang="zh-CN">
              <a:ea typeface="宋体" charset="-122"/>
            </a:endParaRPr>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91F924-D298-40D8-BBA7-CAB4B9D70DF1}" type="slidenum">
              <a:rPr lang="en-GB" altLang="zh-CN">
                <a:ea typeface="宋体" charset="-122"/>
              </a:rPr>
              <a:pPr fontAlgn="base">
                <a:spcBef>
                  <a:spcPct val="0"/>
                </a:spcBef>
                <a:spcAft>
                  <a:spcPct val="0"/>
                </a:spcAft>
              </a:pPr>
              <a:t>44</a:t>
            </a:fld>
            <a:endParaRPr lang="en-GB" altLang="zh-CN">
              <a:ea typeface="宋体"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GB" altLang="zh-CN">
                <a:ea typeface="宋体" charset="-122"/>
              </a:rPr>
              <a:t>At least two reports to make a decision, may involve an ADJUDICATOR or EDITORIAL BOARD MEMBER if the referees disagree. </a:t>
            </a:r>
          </a:p>
          <a:p>
            <a:pPr defTabSz="912813">
              <a:spcBef>
                <a:spcPct val="0"/>
              </a:spcBef>
            </a:pPr>
            <a:r>
              <a:rPr lang="en-GB" altLang="zh-CN">
                <a:ea typeface="宋体" charset="-122"/>
              </a:rPr>
              <a:t>Referees rate each manuscript out of 10 for Scientific rigour, Novelty and Significance (total 30).</a:t>
            </a:r>
          </a:p>
          <a:p>
            <a:pPr defTabSz="912813">
              <a:spcBef>
                <a:spcPct val="0"/>
              </a:spcBef>
            </a:pPr>
            <a:r>
              <a:rPr lang="en-GB" altLang="zh-CN">
                <a:ea typeface="宋体" charset="-122"/>
              </a:rPr>
              <a:t>Immediate ACCEPTANCE does happen but is quite rare.</a:t>
            </a:r>
          </a:p>
          <a:p>
            <a:pPr defTabSz="912813">
              <a:spcBef>
                <a:spcPct val="0"/>
              </a:spcBef>
            </a:pPr>
            <a:r>
              <a:rPr lang="en-GB" altLang="zh-CN">
                <a:ea typeface="宋体" charset="-122"/>
              </a:rPr>
              <a:t>Highlight TRANSFER option</a:t>
            </a:r>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C6AB06-3133-4A5C-93CA-8952AECA3115}" type="slidenum">
              <a:rPr lang="en-GB" altLang="zh-CN">
                <a:ea typeface="宋体" charset="-122"/>
              </a:rPr>
              <a:pPr fontAlgn="base">
                <a:spcBef>
                  <a:spcPct val="0"/>
                </a:spcBef>
                <a:spcAft>
                  <a:spcPct val="0"/>
                </a:spcAft>
              </a:pPr>
              <a:t>45</a:t>
            </a:fld>
            <a:endParaRPr lang="en-GB" altLang="zh-CN">
              <a:ea typeface="宋体"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Important </a:t>
            </a:r>
            <a:r>
              <a:rPr lang="en-GB" altLang="zh-CN" b="1">
                <a:ea typeface="宋体" charset="-122"/>
              </a:rPr>
              <a:t>not</a:t>
            </a:r>
            <a:r>
              <a:rPr lang="en-GB" altLang="zh-CN">
                <a:ea typeface="宋体" charset="-122"/>
              </a:rPr>
              <a:t> to express any frustration with referees!</a:t>
            </a:r>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9F6937-37D6-418E-8E99-4EEA3251FF4E}" type="slidenum">
              <a:rPr lang="en-GB" altLang="zh-CN">
                <a:ea typeface="宋体" charset="-122"/>
              </a:rPr>
              <a:pPr fontAlgn="base">
                <a:spcBef>
                  <a:spcPct val="0"/>
                </a:spcBef>
                <a:spcAft>
                  <a:spcPct val="0"/>
                </a:spcAft>
              </a:pPr>
              <a:t>46</a:t>
            </a:fld>
            <a:endParaRPr lang="en-GB" altLang="zh-CN">
              <a:ea typeface="宋体"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E86C33-EBFC-43EE-B57A-7F702F8E970A}" type="slidenum">
              <a:rPr lang="en-GB" altLang="zh-CN">
                <a:ea typeface="宋体" charset="-122"/>
              </a:rPr>
              <a:pPr fontAlgn="base">
                <a:spcBef>
                  <a:spcPct val="0"/>
                </a:spcBef>
                <a:spcAft>
                  <a:spcPct val="0"/>
                </a:spcAft>
              </a:pPr>
              <a:t>47</a:t>
            </a:fld>
            <a:endParaRPr lang="en-GB" altLang="zh-CN">
              <a:ea typeface="宋体"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GB" altLang="zh-CN">
                <a:ea typeface="宋体" charset="-122"/>
              </a:rPr>
              <a:t>Potentially do a show of hands to see who has submitted a paper before. Ask them to keep their hands up if they’ve been rejected before.</a:t>
            </a:r>
          </a:p>
          <a:p>
            <a:pPr defTabSz="912813">
              <a:spcBef>
                <a:spcPct val="0"/>
              </a:spcBef>
            </a:pPr>
            <a:r>
              <a:rPr lang="en-GB" altLang="zh-CN">
                <a:ea typeface="宋体" charset="-122"/>
              </a:rPr>
              <a:t>Discuss tiers of journals?</a:t>
            </a:r>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A8715-DE2F-4B87-B01F-7B7241FBCAAD}" type="slidenum">
              <a:rPr lang="en-GB" altLang="zh-CN">
                <a:ea typeface="宋体" charset="-122"/>
              </a:rPr>
              <a:pPr fontAlgn="base">
                <a:spcBef>
                  <a:spcPct val="0"/>
                </a:spcBef>
                <a:spcAft>
                  <a:spcPct val="0"/>
                </a:spcAft>
              </a:pPr>
              <a:t>48</a:t>
            </a:fld>
            <a:endParaRPr lang="en-GB" altLang="zh-CN">
              <a:ea typeface="宋体"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And if your paper is accepted – congratulations! Time to celebrate!</a:t>
            </a:r>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98FA6F-691B-42D6-8969-34724AD2EB9B}" type="slidenum">
              <a:rPr lang="en-GB" altLang="zh-CN">
                <a:ea typeface="宋体" charset="-122"/>
              </a:rPr>
              <a:pPr fontAlgn="base">
                <a:spcBef>
                  <a:spcPct val="0"/>
                </a:spcBef>
                <a:spcAft>
                  <a:spcPct val="0"/>
                </a:spcAft>
              </a:pPr>
              <a:t>49</a:t>
            </a:fld>
            <a:endParaRPr lang="en-GB" altLang="zh-CN">
              <a:ea typeface="宋体"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Any questions about the peer review process? Before we cover post acceptance, mention publication ethics (a big issue in publishing) (SH)</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00B6EB-97D3-46FF-984C-65926AC6017D}" type="slidenum">
              <a:rPr lang="en-GB" altLang="zh-CN">
                <a:ea typeface="宋体" charset="-122"/>
              </a:rPr>
              <a:pPr fontAlgn="base">
                <a:spcBef>
                  <a:spcPct val="0"/>
                </a:spcBef>
                <a:spcAft>
                  <a:spcPct val="0"/>
                </a:spcAft>
              </a:pPr>
              <a:t>50</a:t>
            </a:fld>
            <a:endParaRPr lang="en-GB" altLang="zh-CN">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 society publisher, but staff (and authors/referees) based all over the world. Any questions about IOP?</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B877C-16C9-43CE-927B-73CADB894C37}" type="slidenum">
              <a:rPr lang="en-GB" altLang="zh-CN">
                <a:ea typeface="宋体" charset="-122"/>
              </a:rPr>
              <a:pPr fontAlgn="base">
                <a:spcBef>
                  <a:spcPct val="0"/>
                </a:spcBef>
                <a:spcAft>
                  <a:spcPct val="0"/>
                </a:spcAft>
              </a:pPr>
              <a:t>6</a:t>
            </a:fld>
            <a:endParaRPr lang="en-GB" altLang="zh-CN">
              <a:ea typeface="宋体"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(SH) Ethics - a big issue in publishing (high profile retractions of papers). </a:t>
            </a:r>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26536-74C8-48AB-971F-1F315682DAB0}" type="slidenum">
              <a:rPr lang="en-GB" altLang="zh-CN">
                <a:ea typeface="宋体" charset="-122"/>
              </a:rPr>
              <a:pPr fontAlgn="base">
                <a:spcBef>
                  <a:spcPct val="0"/>
                </a:spcBef>
                <a:spcAft>
                  <a:spcPct val="0"/>
                </a:spcAft>
              </a:pPr>
              <a:t>51</a:t>
            </a:fld>
            <a:endParaRPr lang="en-GB" altLang="zh-CN">
              <a:ea typeface="宋体"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7DBB76-4653-4FD5-B73F-FC028A18C552}" type="slidenum">
              <a:rPr lang="en-GB" altLang="zh-CN">
                <a:ea typeface="宋体" charset="-122"/>
              </a:rPr>
              <a:pPr fontAlgn="base">
                <a:spcBef>
                  <a:spcPct val="0"/>
                </a:spcBef>
                <a:spcAft>
                  <a:spcPct val="0"/>
                </a:spcAft>
              </a:pPr>
              <a:t>52</a:t>
            </a:fld>
            <a:endParaRPr lang="en-GB" altLang="zh-CN">
              <a:ea typeface="宋体"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Any questions re Ethics, before we cover post-acceptance?</a:t>
            </a:r>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558C1C-BB60-4BFF-89DC-A63ACB93890A}" type="slidenum">
              <a:rPr lang="en-GB" altLang="zh-CN">
                <a:ea typeface="宋体" charset="-122"/>
              </a:rPr>
              <a:pPr fontAlgn="base">
                <a:spcBef>
                  <a:spcPct val="0"/>
                </a:spcBef>
                <a:spcAft>
                  <a:spcPct val="0"/>
                </a:spcAft>
              </a:pPr>
              <a:t>53</a:t>
            </a:fld>
            <a:endParaRPr lang="en-GB" altLang="zh-CN">
              <a:ea typeface="宋体"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Any questions re Ethics, before we cover post-acceptance?</a:t>
            </a:r>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D29CC-319F-4FD4-A27E-6BF514CDE75C}" type="slidenum">
              <a:rPr lang="en-GB" altLang="zh-CN">
                <a:ea typeface="宋体" charset="-122"/>
              </a:rPr>
              <a:pPr fontAlgn="base">
                <a:spcBef>
                  <a:spcPct val="0"/>
                </a:spcBef>
                <a:spcAft>
                  <a:spcPct val="0"/>
                </a:spcAft>
              </a:pPr>
              <a:t>54</a:t>
            </a:fld>
            <a:endParaRPr lang="en-GB" altLang="zh-CN">
              <a:ea typeface="宋体"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AM is now rolled out to all our journals (citable doi)!</a:t>
            </a:r>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DD2860-BC82-4FF9-A84D-DA536C0B8233}" type="slidenum">
              <a:rPr lang="en-GB" altLang="zh-CN">
                <a:ea typeface="宋体" charset="-122"/>
              </a:rPr>
              <a:pPr fontAlgn="base">
                <a:spcBef>
                  <a:spcPct val="0"/>
                </a:spcBef>
                <a:spcAft>
                  <a:spcPct val="0"/>
                </a:spcAft>
              </a:pPr>
              <a:t>55</a:t>
            </a:fld>
            <a:endParaRPr lang="en-GB" altLang="zh-CN">
              <a:ea typeface="宋体"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Mention rough time scales - we are relatively fast </a:t>
            </a:r>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90E156-8AC2-4466-AF94-9A51C5EF5D39}" type="slidenum">
              <a:rPr lang="en-GB" altLang="zh-CN">
                <a:ea typeface="宋体" charset="-122"/>
              </a:rPr>
              <a:pPr fontAlgn="base">
                <a:spcBef>
                  <a:spcPct val="0"/>
                </a:spcBef>
                <a:spcAft>
                  <a:spcPct val="0"/>
                </a:spcAft>
              </a:pPr>
              <a:t>56</a:t>
            </a:fld>
            <a:endParaRPr lang="en-GB" altLang="zh-CN">
              <a:ea typeface="宋体"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Any questions before we move onto post publication? (JS)</a:t>
            </a:r>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0482D0-DA0C-4C6B-9169-767D44A2F81D}" type="slidenum">
              <a:rPr lang="en-GB" altLang="zh-CN">
                <a:ea typeface="宋体" charset="-122"/>
              </a:rPr>
              <a:pPr fontAlgn="base">
                <a:spcBef>
                  <a:spcPct val="0"/>
                </a:spcBef>
                <a:spcAft>
                  <a:spcPct val="0"/>
                </a:spcAft>
              </a:pPr>
              <a:t>57</a:t>
            </a:fld>
            <a:endParaRPr lang="en-GB" altLang="zh-CN">
              <a:ea typeface="宋体"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(JS)</a:t>
            </a:r>
          </a:p>
          <a:p>
            <a:pPr>
              <a:spcBef>
                <a:spcPct val="0"/>
              </a:spcBef>
            </a:pPr>
            <a:endParaRPr lang="en-GB" altLang="zh-CN">
              <a:ea typeface="宋体" charset="-122"/>
            </a:endParaRPr>
          </a:p>
          <a:p>
            <a:pPr>
              <a:spcBef>
                <a:spcPct val="0"/>
              </a:spcBef>
            </a:pPr>
            <a:r>
              <a:rPr lang="en-GB" altLang="zh-CN">
                <a:ea typeface="宋体" charset="-122"/>
              </a:rPr>
              <a:t>Briefly touch on KUDOS</a:t>
            </a:r>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163CAF-455C-44DF-82B2-D49098EA434F}" type="slidenum">
              <a:rPr lang="en-GB" altLang="zh-CN">
                <a:ea typeface="宋体" charset="-122"/>
              </a:rPr>
              <a:pPr fontAlgn="base">
                <a:spcBef>
                  <a:spcPct val="0"/>
                </a:spcBef>
                <a:spcAft>
                  <a:spcPct val="0"/>
                </a:spcAft>
              </a:pPr>
              <a:t>58</a:t>
            </a:fld>
            <a:endParaRPr lang="en-GB" altLang="zh-CN">
              <a:ea typeface="宋体"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zh-CN">
              <a:ea typeface="宋体" charset="-122"/>
            </a:endParaRPr>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579DC4-5714-413F-97CA-BEC34F2AA756}" type="slidenum">
              <a:rPr lang="en-GB" altLang="zh-CN">
                <a:ea typeface="宋体" charset="-122"/>
              </a:rPr>
              <a:pPr fontAlgn="base">
                <a:spcBef>
                  <a:spcPct val="0"/>
                </a:spcBef>
                <a:spcAft>
                  <a:spcPct val="0"/>
                </a:spcAft>
              </a:pPr>
              <a:t>59</a:t>
            </a:fld>
            <a:endParaRPr lang="en-GB" altLang="zh-CN">
              <a:ea typeface="宋体"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GB" altLang="zh-CN" sz="1100">
                <a:ea typeface="宋体" charset="-122"/>
              </a:rPr>
              <a:t>Many people might think that your paper appearing online or in print as being the final step in the publication process, however the next phase – promotion is equally important. If your paper is properly promoted:</a:t>
            </a:r>
          </a:p>
          <a:p>
            <a:pPr>
              <a:spcBef>
                <a:spcPct val="0"/>
              </a:spcBef>
              <a:buFont typeface="Calibri Light" pitchFamily="34" charset="0"/>
              <a:buAutoNum type="arabicPeriod"/>
            </a:pPr>
            <a:r>
              <a:rPr lang="en-GB" altLang="zh-CN" sz="1100">
                <a:ea typeface="宋体" charset="-122"/>
              </a:rPr>
              <a:t>more people will read it</a:t>
            </a:r>
          </a:p>
          <a:p>
            <a:pPr>
              <a:spcBef>
                <a:spcPct val="0"/>
              </a:spcBef>
              <a:buFont typeface="Calibri Light" pitchFamily="34" charset="0"/>
              <a:buAutoNum type="arabicPeriod"/>
            </a:pPr>
            <a:r>
              <a:rPr lang="en-GB" altLang="zh-CN" sz="1100">
                <a:ea typeface="宋体" charset="-122"/>
              </a:rPr>
              <a:t>more people will benefit from your research</a:t>
            </a:r>
          </a:p>
          <a:p>
            <a:pPr>
              <a:spcBef>
                <a:spcPct val="0"/>
              </a:spcBef>
              <a:buFont typeface="Calibri Light" pitchFamily="34" charset="0"/>
              <a:buAutoNum type="arabicPeriod"/>
            </a:pPr>
            <a:r>
              <a:rPr lang="en-GB" altLang="zh-CN" sz="1100">
                <a:ea typeface="宋体" charset="-122"/>
              </a:rPr>
              <a:t>the more value and impact your paper and you as an author can have.</a:t>
            </a:r>
          </a:p>
          <a:p>
            <a:pPr>
              <a:spcBef>
                <a:spcPct val="0"/>
              </a:spcBef>
            </a:pPr>
            <a:endParaRPr lang="en-GB" altLang="zh-CN" sz="1100">
              <a:ea typeface="宋体" charset="-122"/>
            </a:endParaRPr>
          </a:p>
          <a:p>
            <a:pPr>
              <a:spcBef>
                <a:spcPct val="0"/>
              </a:spcBef>
            </a:pPr>
            <a:r>
              <a:rPr lang="en-GB" altLang="zh-CN" sz="1100">
                <a:ea typeface="宋体" charset="-122"/>
              </a:rPr>
              <a:t>Here are some examples of what JPhysD may do to promote your paper:</a:t>
            </a:r>
          </a:p>
          <a:p>
            <a:pPr>
              <a:spcBef>
                <a:spcPct val="0"/>
              </a:spcBef>
              <a:buFont typeface="Calibri Light" pitchFamily="34" charset="0"/>
              <a:buAutoNum type="arabicPeriod"/>
            </a:pPr>
            <a:r>
              <a:rPr lang="en-GB" altLang="zh-CN" sz="1100" b="1">
                <a:ea typeface="宋体" charset="-122"/>
              </a:rPr>
              <a:t>[Click] </a:t>
            </a:r>
            <a:r>
              <a:rPr lang="en-GB" altLang="zh-CN" sz="1100">
                <a:ea typeface="宋体" charset="-122"/>
              </a:rPr>
              <a:t>Highlight high quality work through our Email</a:t>
            </a:r>
          </a:p>
          <a:p>
            <a:pPr>
              <a:spcBef>
                <a:spcPct val="0"/>
              </a:spcBef>
              <a:buFont typeface="Calibri Light" pitchFamily="34" charset="0"/>
              <a:buAutoNum type="arabicPeriod"/>
            </a:pPr>
            <a:r>
              <a:rPr lang="en-GB" altLang="zh-CN" sz="1100" b="1">
                <a:ea typeface="宋体" charset="-122"/>
              </a:rPr>
              <a:t>[Click] </a:t>
            </a:r>
            <a:r>
              <a:rPr lang="en-GB" altLang="zh-CN" sz="1100">
                <a:ea typeface="宋体" charset="-122"/>
              </a:rPr>
              <a:t>Annual Highlights – picked by board members</a:t>
            </a:r>
          </a:p>
          <a:p>
            <a:pPr>
              <a:spcBef>
                <a:spcPct val="0"/>
              </a:spcBef>
              <a:buFont typeface="Calibri Light" pitchFamily="34" charset="0"/>
              <a:buAutoNum type="arabicPeriod"/>
            </a:pPr>
            <a:r>
              <a:rPr lang="en-GB" altLang="zh-CN" sz="1100" b="1">
                <a:ea typeface="宋体" charset="-122"/>
              </a:rPr>
              <a:t>[Click] </a:t>
            </a:r>
            <a:r>
              <a:rPr lang="en-GB" altLang="zh-CN" sz="1100">
                <a:ea typeface="宋体" charset="-122"/>
              </a:rPr>
              <a:t>Social media – a lot of journals have a presence on some sort of social media, and it can be a really quick and simple way to drive readers to a paper.  JPhysD has a twitter account with around 3,000 followers.</a:t>
            </a:r>
          </a:p>
          <a:p>
            <a:pPr>
              <a:spcBef>
                <a:spcPct val="0"/>
              </a:spcBef>
              <a:buFont typeface="Calibri Light" pitchFamily="34" charset="0"/>
              <a:buAutoNum type="arabicPeriod"/>
            </a:pPr>
            <a:r>
              <a:rPr lang="en-GB" altLang="zh-CN" sz="1100" b="1">
                <a:ea typeface="宋体" charset="-122"/>
              </a:rPr>
              <a:t>[Click] </a:t>
            </a:r>
            <a:r>
              <a:rPr lang="en-GB" altLang="zh-CN" sz="1100">
                <a:ea typeface="宋体" charset="-122"/>
              </a:rPr>
              <a:t>We also recently launched our new Jphys series, Jphys+, highlighting news and</a:t>
            </a:r>
          </a:p>
          <a:p>
            <a:pPr>
              <a:spcBef>
                <a:spcPct val="0"/>
              </a:spcBef>
              <a:buFont typeface="Calibri Light" pitchFamily="34" charset="0"/>
              <a:buAutoNum type="arabicPeriod"/>
            </a:pPr>
            <a:r>
              <a:rPr lang="en-GB" altLang="zh-CN" sz="1100" b="1">
                <a:ea typeface="宋体" charset="-122"/>
              </a:rPr>
              <a:t>[Click] </a:t>
            </a:r>
            <a:r>
              <a:rPr lang="en-GB" altLang="zh-CN" sz="1100">
                <a:ea typeface="宋体" charset="-122"/>
              </a:rPr>
              <a:t>Working with our own publications, such the community websites, to write features about your work. Here MedicalPhysicsWeb are reporting on a recent article, the 2015 Super-resolution microscopy roadmap</a:t>
            </a:r>
          </a:p>
          <a:p>
            <a:pPr>
              <a:spcBef>
                <a:spcPct val="0"/>
              </a:spcBef>
              <a:buFont typeface="Calibri Light" pitchFamily="34" charset="0"/>
              <a:buAutoNum type="arabicPeriod"/>
            </a:pPr>
            <a:r>
              <a:rPr lang="en-GB" altLang="zh-CN" sz="1100" b="1">
                <a:ea typeface="宋体" charset="-122"/>
              </a:rPr>
              <a:t>[Click] </a:t>
            </a:r>
            <a:r>
              <a:rPr lang="en-GB" altLang="zh-CN" sz="1100">
                <a:ea typeface="宋体" charset="-122"/>
              </a:rPr>
              <a:t>It may also appear in one of our subject collections such IOP|Materials</a:t>
            </a:r>
          </a:p>
          <a:p>
            <a:pPr>
              <a:spcBef>
                <a:spcPct val="0"/>
              </a:spcBef>
              <a:buFont typeface="Calibri Light" pitchFamily="34" charset="0"/>
              <a:buAutoNum type="arabicPeriod"/>
            </a:pPr>
            <a:r>
              <a:rPr lang="en-GB" altLang="zh-CN" sz="1100" b="1">
                <a:ea typeface="宋体" charset="-122"/>
              </a:rPr>
              <a:t>[Click] </a:t>
            </a:r>
            <a:r>
              <a:rPr lang="en-GB" altLang="zh-CN" sz="1100">
                <a:ea typeface="宋体" charset="-122"/>
              </a:rPr>
              <a:t>Press Releases – we recently press released an article on modelling lecithin in chocolate to improve mouthfeel</a:t>
            </a:r>
          </a:p>
          <a:p>
            <a:pPr>
              <a:spcBef>
                <a:spcPct val="0"/>
              </a:spcBef>
              <a:buFont typeface="Calibri Light" pitchFamily="34" charset="0"/>
              <a:buAutoNum type="arabicPeriod"/>
            </a:pPr>
            <a:r>
              <a:rPr lang="en-GB" altLang="zh-CN" sz="1100" b="1">
                <a:ea typeface="宋体" charset="-122"/>
              </a:rPr>
              <a:t>[Click] </a:t>
            </a:r>
            <a:r>
              <a:rPr lang="en-GB" altLang="zh-CN" sz="1100">
                <a:ea typeface="宋体" charset="-122"/>
              </a:rPr>
              <a:t>You! Reference your paper, promote it to colleagues, departmental websites, talk about it at conferences, use your own social media accounts</a:t>
            </a:r>
          </a:p>
          <a:p>
            <a:pPr>
              <a:spcBef>
                <a:spcPct val="0"/>
              </a:spcBef>
            </a:pPr>
            <a:endParaRPr lang="en-GB" altLang="zh-CN" sz="1100">
              <a:ea typeface="宋体" charset="-122"/>
            </a:endParaRPr>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AAF288-53C7-4293-83D6-D4CCF688AF2B}" type="slidenum">
              <a:rPr lang="en-GB" altLang="zh-CN">
                <a:solidFill>
                  <a:srgbClr val="000000"/>
                </a:solidFill>
                <a:ea typeface="宋体" charset="-122"/>
              </a:rPr>
              <a:pPr fontAlgn="base">
                <a:spcBef>
                  <a:spcPct val="0"/>
                </a:spcBef>
                <a:spcAft>
                  <a:spcPct val="0"/>
                </a:spcAft>
              </a:pPr>
              <a:t>60</a:t>
            </a:fld>
            <a:endParaRPr lang="en-GB" altLang="zh-CN">
              <a:solidFill>
                <a:srgbClr val="000000"/>
              </a:solidFill>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(JS)</a:t>
            </a:r>
          </a:p>
        </p:txBody>
      </p:sp>
      <p:sp>
        <p:nvSpPr>
          <p:cNvPr id="4" name="Slide Number Placeholder 3"/>
          <p:cNvSpPr>
            <a:spLocks noGrp="1"/>
          </p:cNvSpPr>
          <p:nvPr>
            <p:ph type="sldNum" sz="quarter" idx="5"/>
          </p:nvPr>
        </p:nvSpPr>
        <p:spPr/>
        <p:txBody>
          <a:bodyPr/>
          <a:lstStyle/>
          <a:p>
            <a:pPr defTabSz="914400">
              <a:defRPr/>
            </a:pPr>
            <a:fld id="{B3A11706-6016-4C6A-8579-B0B2F91E6F4D}" type="slidenum">
              <a:rPr lang="en-GB" sz="1800" kern="0">
                <a:solidFill>
                  <a:sysClr val="windowText" lastClr="000000"/>
                </a:solidFill>
              </a:rPr>
              <a:pPr defTabSz="914400">
                <a:defRPr/>
              </a:pPr>
              <a:t>7</a:t>
            </a:fld>
            <a:endParaRPr lang="en-GB" sz="1800" kern="0">
              <a:solidFill>
                <a:sysClr val="windowText" lastClr="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(SH) Recap the main topics covered - any further questions? </a:t>
            </a:r>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9EBC5A-BC21-4A56-8DCD-0D9BB86757F6}" type="slidenum">
              <a:rPr lang="en-GB" altLang="zh-CN">
                <a:ea typeface="宋体" charset="-122"/>
              </a:rPr>
              <a:pPr fontAlgn="base">
                <a:spcBef>
                  <a:spcPct val="0"/>
                </a:spcBef>
                <a:spcAft>
                  <a:spcPct val="0"/>
                </a:spcAft>
              </a:pPr>
              <a:t>61</a:t>
            </a:fld>
            <a:endParaRPr lang="en-GB" altLang="zh-CN">
              <a:ea typeface="宋体"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(SH) Recap the main topics covered - any further questions? </a:t>
            </a:r>
          </a:p>
        </p:txBody>
      </p:sp>
      <p:sp>
        <p:nvSpPr>
          <p:cNvPr id="143364"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a:fld id="{D2BEFDC1-FCAB-4ABA-B991-DD191028312A}" type="slidenum">
              <a:rPr lang="en-GB" altLang="zh-CN" sz="1200">
                <a:latin typeface="Calibri" pitchFamily="34" charset="0"/>
              </a:rPr>
              <a:pPr algn="r"/>
              <a:t>62</a:t>
            </a:fld>
            <a:endParaRPr lang="en-GB" altLang="zh-CN"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(JS)</a:t>
            </a:r>
          </a:p>
        </p:txBody>
      </p:sp>
      <p:sp>
        <p:nvSpPr>
          <p:cNvPr id="4" name="Slide Number Placeholder 3"/>
          <p:cNvSpPr>
            <a:spLocks noGrp="1"/>
          </p:cNvSpPr>
          <p:nvPr>
            <p:ph type="sldNum" sz="quarter" idx="5"/>
          </p:nvPr>
        </p:nvSpPr>
        <p:spPr/>
        <p:txBody>
          <a:bodyPr/>
          <a:lstStyle/>
          <a:p>
            <a:pPr defTabSz="914400">
              <a:defRPr/>
            </a:pPr>
            <a:fld id="{F68A7A53-FC72-4DA5-BDDB-93E4A6AFA86B}" type="slidenum">
              <a:rPr lang="en-GB" sz="1800" kern="0">
                <a:solidFill>
                  <a:sysClr val="windowText" lastClr="000000"/>
                </a:solidFill>
              </a:rPr>
              <a:pPr defTabSz="914400">
                <a:defRPr/>
              </a:pPr>
              <a:t>8</a:t>
            </a:fld>
            <a:endParaRPr lang="en-GB" sz="1800" kern="0">
              <a:solidFill>
                <a:sysClr val="windowText" lastClr="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(JS)</a:t>
            </a:r>
          </a:p>
        </p:txBody>
      </p:sp>
      <p:sp>
        <p:nvSpPr>
          <p:cNvPr id="4" name="Slide Number Placeholder 3"/>
          <p:cNvSpPr>
            <a:spLocks noGrp="1"/>
          </p:cNvSpPr>
          <p:nvPr>
            <p:ph type="sldNum" sz="quarter" idx="5"/>
          </p:nvPr>
        </p:nvSpPr>
        <p:spPr/>
        <p:txBody>
          <a:bodyPr/>
          <a:lstStyle/>
          <a:p>
            <a:pPr defTabSz="914400">
              <a:defRPr/>
            </a:pPr>
            <a:fld id="{0A1D95FE-6974-44EE-955B-B72D20AD0FC4}" type="slidenum">
              <a:rPr lang="en-GB" sz="1800" kern="0">
                <a:solidFill>
                  <a:sysClr val="windowText" lastClr="000000"/>
                </a:solidFill>
              </a:rPr>
              <a:pPr defTabSz="914400">
                <a:defRPr/>
              </a:pPr>
              <a:t>9</a:t>
            </a:fld>
            <a:endParaRPr lang="en-GB" sz="1800" kern="0">
              <a:solidFill>
                <a:sysClr val="windowText" lastClr="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a:ea typeface="宋体" charset="-122"/>
              </a:rPr>
              <a:t>(JS)</a:t>
            </a:r>
          </a:p>
        </p:txBody>
      </p:sp>
      <p:sp>
        <p:nvSpPr>
          <p:cNvPr id="4" name="Slide Number Placeholder 3"/>
          <p:cNvSpPr>
            <a:spLocks noGrp="1"/>
          </p:cNvSpPr>
          <p:nvPr>
            <p:ph type="sldNum" sz="quarter" idx="5"/>
          </p:nvPr>
        </p:nvSpPr>
        <p:spPr/>
        <p:txBody>
          <a:bodyPr/>
          <a:lstStyle/>
          <a:p>
            <a:pPr defTabSz="914400">
              <a:defRPr/>
            </a:pPr>
            <a:fld id="{29D1946C-0D94-48ED-8555-3D2EC7BFF70C}" type="slidenum">
              <a:rPr lang="en-GB" sz="1800" kern="0">
                <a:solidFill>
                  <a:sysClr val="windowText" lastClr="000000"/>
                </a:solidFill>
              </a:rPr>
              <a:pPr defTabSz="914400">
                <a:defRPr/>
              </a:pPr>
              <a:t>10</a:t>
            </a:fld>
            <a:endParaRPr lang="en-GB" sz="1800" kern="0">
              <a:solidFill>
                <a:sysClr val="windowText" lastClr="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9C0691-0626-46F6-909A-223FCB5A3910}" type="datetimeFigureOut">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9C768B-BD12-47D6-AEB5-486D9BA4FC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DBC6750-409B-4675-BA31-4FE102345DF7}" type="datetimeFigureOut">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836A59-11F0-4B32-8994-D87885DED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0873881-75DD-4774-BC4F-425C69029AE8}" type="datetimeFigureOut">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4668C-FA9E-4282-8F3F-A24FF59CFB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F99E2AE-0B07-4523-8AF2-ED180AC402EE}" type="datetimeFigureOut">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9A2A6A-089C-46D8-8BB2-C8EDEE97A8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CD893BA-2622-4169-AB5D-E6EB4BA65571}" type="datetimeFigureOut">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E8F72D-05E3-43D6-A3D3-081694FC2D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B921E0E-8729-4977-B8DB-CBEC7F84CE6C}" type="datetimeFigureOut">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0A9574-ED81-4903-B5A3-DE7B21DF89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F35E0D1F-D440-43F2-ABFA-9E0CFD0099AD}" type="datetimeFigureOut">
              <a:rPr lang="en-US"/>
              <a:pPr>
                <a:defRPr/>
              </a:pPr>
              <a:t>11/21/2017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80A9B4-8984-42AD-8676-43455334C0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A97AD8D7-BC6B-40D5-A640-E18993E1E849}" type="datetimeFigureOut">
              <a:rPr lang="en-US"/>
              <a:pPr>
                <a:defRPr/>
              </a:pPr>
              <a:t>11/21/2017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040061-C264-4164-8840-44785E1CE7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18D765-5E73-4CFE-80D1-3888491B6F7B}" type="datetimeFigureOut">
              <a:rPr lang="en-US"/>
              <a:pPr>
                <a:defRPr/>
              </a:pPr>
              <a:t>11/21/2017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F8CF5C-B9D5-4F4F-A97C-932C283EA7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ABC1F9-AEC7-4CC0-A128-E04DBA2C4CB6}" type="datetimeFigureOut">
              <a:rPr lang="en-US"/>
              <a:pPr>
                <a:defRPr/>
              </a:pPr>
              <a:t>11/21/2017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3B7477-971A-4A27-8DA0-0ECB1353FE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1613948-A2F6-4D7E-99B3-418BFB1404C6}" type="datetimeFigureOut">
              <a:rPr lang="en-US"/>
              <a:pPr>
                <a:defRPr/>
              </a:pPr>
              <a:t>11/21/2017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4ECA8C-4C8A-41BB-A7A2-D63057937F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89B85CA-5AA5-42E7-B05F-331FC40F30F4}" type="datetimeFigureOut">
              <a:rPr lang="en-US"/>
              <a:pPr>
                <a:defRPr/>
              </a:pPr>
              <a:t>11/21/2017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0DF434-9AAE-44EA-AB4D-C7019ADF58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CN"/>
              <a:t>Click to edit Master title style</a:t>
            </a:r>
            <a:endParaRPr lang="en-US" altLang="zh-CN"/>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ltLang="zh-C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8B2F133-5C36-4F97-9209-556F78393FD4}" type="datetimeFigureOut">
              <a:rPr lang="en-US"/>
              <a:pPr>
                <a:defRPr/>
              </a:pPr>
              <a:t>11/21/2017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974DD6F3-538E-4084-8F5D-391D0F898D6D}" type="slidenum">
              <a:rPr lang="en-US"/>
              <a:pPr>
                <a:defRPr/>
              </a:pPr>
              <a:t>‹#›</a:t>
            </a:fld>
            <a:endParaRPr lang="en-US"/>
          </a:p>
        </p:txBody>
      </p:sp>
      <p:pic>
        <p:nvPicPr>
          <p:cNvPr id="1031" name="Picture 6" descr="JPhys-Powerpoint-02.eps"/>
          <p:cNvPicPr>
            <a:picLocks noChangeAspect="1"/>
          </p:cNvPicPr>
          <p:nvPr userDrawn="1"/>
        </p:nvPicPr>
        <p:blipFill>
          <a:blip r:embed="rId14"/>
          <a:srcRect/>
          <a:stretch>
            <a:fillRect/>
          </a:stretch>
        </p:blipFill>
        <p:spPr bwMode="auto">
          <a:xfrm>
            <a:off x="103188" y="303213"/>
            <a:ext cx="3124200" cy="685800"/>
          </a:xfrm>
          <a:prstGeom prst="rect">
            <a:avLst/>
          </a:prstGeom>
          <a:noFill/>
          <a:ln w="9525">
            <a:noFill/>
            <a:miter lim="800000"/>
            <a:headEnd/>
            <a:tailEnd/>
          </a:ln>
        </p:spPr>
      </p:pic>
      <p:pic>
        <p:nvPicPr>
          <p:cNvPr id="1032" name="Picture 7" descr="JPhys-Powerpoint-03.eps"/>
          <p:cNvPicPr>
            <a:picLocks noChangeAspect="1"/>
          </p:cNvPicPr>
          <p:nvPr userDrawn="1"/>
        </p:nvPicPr>
        <p:blipFill>
          <a:blip r:embed="rId15"/>
          <a:srcRect/>
          <a:stretch>
            <a:fillRect/>
          </a:stretch>
        </p:blipFill>
        <p:spPr bwMode="auto">
          <a:xfrm>
            <a:off x="103188" y="6178550"/>
            <a:ext cx="3111500"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charset="0"/>
        </a:defRPr>
      </a:lvl2pPr>
      <a:lvl3pPr algn="ctr" defTabSz="457200" rtl="0" fontAlgn="base">
        <a:spcBef>
          <a:spcPct val="0"/>
        </a:spcBef>
        <a:spcAft>
          <a:spcPct val="0"/>
        </a:spcAft>
        <a:defRPr sz="4400">
          <a:solidFill>
            <a:schemeClr val="tx1"/>
          </a:solidFill>
          <a:latin typeface="Arial" charset="0"/>
        </a:defRPr>
      </a:lvl3pPr>
      <a:lvl4pPr algn="ctr" defTabSz="457200" rtl="0" fontAlgn="base">
        <a:spcBef>
          <a:spcPct val="0"/>
        </a:spcBef>
        <a:spcAft>
          <a:spcPct val="0"/>
        </a:spcAft>
        <a:defRPr sz="4400">
          <a:solidFill>
            <a:schemeClr val="tx1"/>
          </a:solidFill>
          <a:latin typeface="Arial" charset="0"/>
        </a:defRPr>
      </a:lvl4pPr>
      <a:lvl5pPr algn="ctr" defTabSz="457200" rtl="0" fontAlgn="base">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CN"/>
              <a:t>Click to edit Master title style</a:t>
            </a:r>
            <a:endParaRPr lang="en-US" altLang="zh-CN"/>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ltLang="zh-C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25502B68-9CC1-46F4-89A5-95D64B1D952E}" type="datetimeFigureOut">
              <a:rPr lang="en-US"/>
              <a:pPr>
                <a:defRPr/>
              </a:pPr>
              <a:t>11/21/2017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A84ECEA8-57D7-4415-A40C-35996BC0AD7C}" type="slidenum">
              <a:rPr lang="en-US"/>
              <a:pPr>
                <a:defRPr/>
              </a:pPr>
              <a:t>‹#›</a:t>
            </a:fld>
            <a:endParaRPr lang="en-US"/>
          </a:p>
        </p:txBody>
      </p:sp>
      <p:pic>
        <p:nvPicPr>
          <p:cNvPr id="14343" name="Picture 6" descr="JPhys-Powerpoint-01.eps"/>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thinkchecksubmit.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iopscience.org/jphysd"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mailto:Baihua.wang@iop.org"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1322388" y="4002088"/>
            <a:ext cx="6469062" cy="708025"/>
          </a:xfrm>
          <a:prstGeom prst="rect">
            <a:avLst/>
          </a:prstGeom>
          <a:noFill/>
          <a:ln w="9525">
            <a:noFill/>
            <a:miter lim="800000"/>
            <a:headEnd/>
            <a:tailEnd/>
          </a:ln>
        </p:spPr>
        <p:txBody>
          <a:bodyPr>
            <a:spAutoFit/>
          </a:bodyPr>
          <a:lstStyle/>
          <a:p>
            <a:pPr algn="ctr">
              <a:spcBef>
                <a:spcPct val="20000"/>
              </a:spcBef>
              <a:buSzPct val="100000"/>
              <a:buFont typeface="Arial" charset="0"/>
              <a:buNone/>
            </a:pPr>
            <a:r>
              <a:rPr lang="en-GB" altLang="zh-CN" sz="4000" b="1">
                <a:solidFill>
                  <a:srgbClr val="CC0000"/>
                </a:solidFill>
                <a:latin typeface="Calibri" pitchFamily="34" charset="0"/>
              </a:rPr>
              <a:t>Getting your work published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0"/>
          <p:cNvSpPr txBox="1">
            <a:spLocks noChangeArrowheads="1"/>
          </p:cNvSpPr>
          <p:nvPr/>
        </p:nvSpPr>
        <p:spPr bwMode="auto">
          <a:xfrm>
            <a:off x="309563" y="1127125"/>
            <a:ext cx="6856412" cy="460375"/>
          </a:xfrm>
          <a:prstGeom prst="rect">
            <a:avLst/>
          </a:prstGeom>
          <a:noFill/>
          <a:ln w="9525">
            <a:noFill/>
            <a:miter lim="800000"/>
            <a:headEnd/>
            <a:tailEnd/>
          </a:ln>
        </p:spPr>
        <p:txBody>
          <a:bodyPr>
            <a:spAutoFit/>
          </a:bodyPr>
          <a:lstStyle/>
          <a:p>
            <a:r>
              <a:rPr lang="en-US" altLang="zh-CN" sz="2200" b="1">
                <a:solidFill>
                  <a:srgbClr val="CC0000"/>
                </a:solidFill>
              </a:rPr>
              <a:t>IOP Publishing: </a:t>
            </a:r>
            <a:r>
              <a:rPr lang="en-GB" altLang="en-US" sz="2400" b="1">
                <a:solidFill>
                  <a:srgbClr val="D90011"/>
                </a:solidFill>
                <a:latin typeface="Calibri" pitchFamily="34" charset="0"/>
              </a:rPr>
              <a:t>award-winning science journalism</a:t>
            </a:r>
            <a:endParaRPr lang="en-US" altLang="zh-CN" sz="2200" b="1">
              <a:solidFill>
                <a:srgbClr val="CC0000"/>
              </a:solidFill>
            </a:endParaRPr>
          </a:p>
        </p:txBody>
      </p:sp>
      <p:pic>
        <p:nvPicPr>
          <p:cNvPr id="34818" name="Picture 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2838" y="1897063"/>
            <a:ext cx="1804987" cy="2413000"/>
          </a:xfrm>
          <a:prstGeom prst="rect">
            <a:avLst/>
          </a:prstGeom>
          <a:noFill/>
          <a:ln w="9525">
            <a:noFill/>
            <a:miter lim="800000"/>
            <a:headEnd/>
            <a:tailEnd/>
          </a:ln>
        </p:spPr>
      </p:pic>
      <p:pic>
        <p:nvPicPr>
          <p:cNvPr id="21" name="Picture 20" descr="PWMar16cover.tif">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363" y="1897063"/>
            <a:ext cx="1855787" cy="2413000"/>
          </a:xfrm>
          <a:prstGeom prst="rect">
            <a:avLst/>
          </a:prstGeom>
          <a:ln w="3175" cmpd="sng">
            <a:solidFill>
              <a:schemeClr val="bg1">
                <a:lumMod val="75000"/>
              </a:schemeClr>
            </a:solidFill>
          </a:ln>
        </p:spPr>
      </p:pic>
      <p:pic>
        <p:nvPicPr>
          <p:cNvPr id="34820" name="Picture 21" descr="ESRF.Mar16.t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54513" y="1897063"/>
            <a:ext cx="1822450" cy="2413000"/>
          </a:xfrm>
          <a:prstGeom prst="rect">
            <a:avLst/>
          </a:prstGeom>
          <a:noFill/>
          <a:ln w="9525">
            <a:noFill/>
            <a:miter lim="800000"/>
            <a:headEnd/>
            <a:tailEnd/>
          </a:ln>
        </p:spPr>
      </p:pic>
      <p:pic>
        <p:nvPicPr>
          <p:cNvPr id="34821"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84925" y="1897063"/>
            <a:ext cx="1622425" cy="2413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1863" y="3244850"/>
            <a:ext cx="4740275" cy="708025"/>
          </a:xfrm>
          <a:prstGeom prst="rect">
            <a:avLst/>
          </a:prstGeom>
        </p:spPr>
        <p:txBody>
          <a:bodyPr wrap="none">
            <a:spAutoFit/>
          </a:bodyPr>
          <a:lstStyle/>
          <a:p>
            <a:pPr algn="ctr" defTabSz="914400" fontAlgn="auto">
              <a:spcBef>
                <a:spcPct val="20000"/>
              </a:spcBef>
              <a:spcAft>
                <a:spcPts val="0"/>
              </a:spcAft>
              <a:buSzPct val="100000"/>
              <a:buFont typeface="Arial" charset="0"/>
              <a:buNone/>
              <a:defRPr/>
            </a:pPr>
            <a:r>
              <a:rPr lang="en-GB" sz="4000" b="1" kern="0" dirty="0">
                <a:solidFill>
                  <a:srgbClr val="CC0000"/>
                </a:solidFill>
                <a:latin typeface="Calibri" panose="020F0502020204030204" pitchFamily="34" charset="0"/>
                <a:ea typeface="+mn-ea"/>
                <a:cs typeface="Calibri" panose="020F0502020204030204" pitchFamily="34" charset="0"/>
              </a:rPr>
              <a:t>How to get published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4"/>
          <p:cNvSpPr txBox="1">
            <a:spLocks noChangeArrowheads="1"/>
          </p:cNvSpPr>
          <p:nvPr/>
        </p:nvSpPr>
        <p:spPr bwMode="auto">
          <a:xfrm>
            <a:off x="706438" y="1341438"/>
            <a:ext cx="6856412" cy="431800"/>
          </a:xfrm>
          <a:prstGeom prst="rect">
            <a:avLst/>
          </a:prstGeom>
          <a:noFill/>
          <a:ln w="9525">
            <a:noFill/>
            <a:miter lim="800000"/>
            <a:headEnd/>
            <a:tailEnd/>
          </a:ln>
        </p:spPr>
        <p:txBody>
          <a:bodyPr>
            <a:spAutoFit/>
          </a:bodyPr>
          <a:lstStyle/>
          <a:p>
            <a:r>
              <a:rPr lang="en-US" altLang="zh-CN" sz="2200" b="1">
                <a:solidFill>
                  <a:srgbClr val="CC0000"/>
                </a:solidFill>
                <a:latin typeface="Calibri" pitchFamily="34" charset="0"/>
              </a:rPr>
              <a:t>Topics covered in this talk</a:t>
            </a:r>
          </a:p>
        </p:txBody>
      </p:sp>
      <p:sp>
        <p:nvSpPr>
          <p:cNvPr id="38914" name="TextBox 5"/>
          <p:cNvSpPr txBox="1">
            <a:spLocks noChangeArrowheads="1"/>
          </p:cNvSpPr>
          <p:nvPr/>
        </p:nvSpPr>
        <p:spPr bwMode="auto">
          <a:xfrm>
            <a:off x="698500" y="1898650"/>
            <a:ext cx="5664200" cy="2862263"/>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Introduction to IOP</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Why publish at all? </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Choosing your journal</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Writing your paper</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Top 10 tips for getting published</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Peer review process</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Publication ethics</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Post-acceptance</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Post-publication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r>
              <a:rPr lang="en-US" altLang="zh-CN" sz="2000" b="1">
                <a:solidFill>
                  <a:srgbClr val="CC0000"/>
                </a:solidFill>
                <a:latin typeface="Calibri" pitchFamily="34" charset="0"/>
              </a:rPr>
              <a:t>Why publish at all?</a:t>
            </a:r>
          </a:p>
        </p:txBody>
      </p:sp>
      <p:sp>
        <p:nvSpPr>
          <p:cNvPr id="40962" name="TextBox 5"/>
          <p:cNvSpPr txBox="1">
            <a:spLocks noChangeArrowheads="1"/>
          </p:cNvSpPr>
          <p:nvPr/>
        </p:nvSpPr>
        <p:spPr bwMode="auto">
          <a:xfrm>
            <a:off x="698500" y="1825625"/>
            <a:ext cx="7604125" cy="1816100"/>
          </a:xfrm>
          <a:prstGeom prst="rect">
            <a:avLst/>
          </a:prstGeom>
          <a:noFill/>
          <a:ln w="9525">
            <a:noFill/>
            <a:miter lim="800000"/>
            <a:headEnd/>
            <a:tailEnd/>
          </a:ln>
        </p:spPr>
        <p:txBody>
          <a:bodyPr>
            <a:spAutoFit/>
          </a:bodyPr>
          <a:lstStyle/>
          <a:p>
            <a:pPr marL="342900" lvl="1" indent="-342900">
              <a:spcBef>
                <a:spcPct val="20000"/>
              </a:spcBef>
              <a:buClr>
                <a:srgbClr val="C20D20"/>
              </a:buClr>
              <a:buSzPct val="100000"/>
              <a:buFont typeface="Arial" charset="0"/>
              <a:buChar char="•"/>
            </a:pPr>
            <a:r>
              <a:rPr lang="en-US" altLang="zh-CN" sz="2000">
                <a:latin typeface="Calibri" pitchFamily="34" charset="0"/>
              </a:rPr>
              <a:t>To share your knowledge (take field forward)</a:t>
            </a:r>
          </a:p>
          <a:p>
            <a:pPr marL="342900" lvl="1" indent="-342900">
              <a:spcBef>
                <a:spcPct val="20000"/>
              </a:spcBef>
              <a:buClr>
                <a:srgbClr val="C20D20"/>
              </a:buClr>
              <a:buSzPct val="100000"/>
              <a:buFont typeface="Arial" charset="0"/>
              <a:buChar char="•"/>
            </a:pPr>
            <a:r>
              <a:rPr lang="en-US" altLang="zh-CN" sz="2000">
                <a:latin typeface="Calibri" pitchFamily="34" charset="0"/>
              </a:rPr>
              <a:t>To validate your research</a:t>
            </a:r>
          </a:p>
          <a:p>
            <a:pPr marL="342900" lvl="1" indent="-342900">
              <a:spcBef>
                <a:spcPct val="20000"/>
              </a:spcBef>
              <a:buClr>
                <a:srgbClr val="C20D20"/>
              </a:buClr>
              <a:buSzPct val="100000"/>
              <a:buFont typeface="Arial" charset="0"/>
              <a:buChar char="•"/>
            </a:pPr>
            <a:r>
              <a:rPr lang="en-US" altLang="zh-CN" sz="2000">
                <a:latin typeface="Calibri" pitchFamily="34" charset="0"/>
              </a:rPr>
              <a:t>To help your career and reputation</a:t>
            </a:r>
          </a:p>
          <a:p>
            <a:pPr marL="342900" lvl="1" indent="-342900">
              <a:spcBef>
                <a:spcPct val="20000"/>
              </a:spcBef>
              <a:buClr>
                <a:srgbClr val="C20D20"/>
              </a:buClr>
              <a:buSzPct val="100000"/>
              <a:buFont typeface="Arial" charset="0"/>
              <a:buChar char="•"/>
            </a:pPr>
            <a:r>
              <a:rPr lang="en-GB" altLang="zh-CN" sz="2000">
                <a:latin typeface="Calibri" pitchFamily="34" charset="0"/>
              </a:rPr>
              <a:t>Publishing a paper in a </a:t>
            </a:r>
            <a:r>
              <a:rPr lang="en-GB" altLang="zh-CN" sz="2000" b="1">
                <a:latin typeface="Calibri" pitchFamily="34" charset="0"/>
              </a:rPr>
              <a:t>peer-reviewed</a:t>
            </a:r>
            <a:r>
              <a:rPr lang="en-GB" altLang="zh-CN" sz="2000">
                <a:latin typeface="Calibri" pitchFamily="34" charset="0"/>
              </a:rPr>
              <a:t> </a:t>
            </a:r>
            <a:r>
              <a:rPr lang="en-GB" altLang="zh-CN" sz="2000" b="1">
                <a:latin typeface="Calibri" pitchFamily="34" charset="0"/>
              </a:rPr>
              <a:t>reputable academic journal</a:t>
            </a:r>
            <a:r>
              <a:rPr lang="en-GB" altLang="zh-CN" sz="2000">
                <a:latin typeface="Calibri" pitchFamily="34" charset="0"/>
              </a:rPr>
              <a:t> </a:t>
            </a:r>
            <a:br>
              <a:rPr lang="en-GB" altLang="zh-CN" sz="2000">
                <a:latin typeface="Calibri" pitchFamily="34" charset="0"/>
              </a:rPr>
            </a:br>
            <a:r>
              <a:rPr lang="en-GB" altLang="zh-CN" sz="2000">
                <a:latin typeface="Calibri" pitchFamily="34" charset="0"/>
              </a:rPr>
              <a:t>is the universal way in which scientists communicate their research</a:t>
            </a:r>
            <a:endParaRPr lang="en-US" altLang="zh-CN" sz="2000">
              <a:latin typeface="Calibri" pitchFamily="34" charset="0"/>
            </a:endParaRPr>
          </a:p>
        </p:txBody>
      </p:sp>
      <p:sp>
        <p:nvSpPr>
          <p:cNvPr id="40963" name="Rectangle 1"/>
          <p:cNvSpPr>
            <a:spLocks noChangeArrowheads="1"/>
          </p:cNvSpPr>
          <p:nvPr/>
        </p:nvSpPr>
        <p:spPr bwMode="auto">
          <a:xfrm>
            <a:off x="706438" y="3725863"/>
            <a:ext cx="7764462" cy="2184400"/>
          </a:xfrm>
          <a:prstGeom prst="rect">
            <a:avLst/>
          </a:prstGeom>
          <a:noFill/>
          <a:ln w="9525">
            <a:noFill/>
            <a:miter lim="800000"/>
            <a:headEnd/>
            <a:tailEnd/>
          </a:ln>
        </p:spPr>
        <p:txBody>
          <a:bodyPr>
            <a:spAutoFit/>
          </a:bodyPr>
          <a:lstStyle/>
          <a:p>
            <a:pPr algn="ctr"/>
            <a:r>
              <a:rPr lang="en-GB" altLang="zh-CN" sz="2800">
                <a:latin typeface="Blackadder ITC"/>
              </a:rPr>
              <a:t>“</a:t>
            </a:r>
            <a:r>
              <a:rPr lang="en-GB" altLang="zh-CN" sz="2800">
                <a:latin typeface="French Script MT"/>
              </a:rPr>
              <a:t>Connaître, découvrir, communiquer—telle est, au fond, notre honorable destinée”</a:t>
            </a:r>
          </a:p>
          <a:p>
            <a:pPr algn="ctr"/>
            <a:r>
              <a:rPr lang="en-GB" altLang="zh-CN" sz="2800">
                <a:latin typeface="French Script MT"/>
              </a:rPr>
              <a:t>“</a:t>
            </a:r>
            <a:r>
              <a:rPr lang="en-GB" altLang="zh-CN" sz="2800" b="1">
                <a:latin typeface="French Script MT"/>
              </a:rPr>
              <a:t>To get to know, to discover, to publish—this is the destiny of a scientist”</a:t>
            </a:r>
            <a:endParaRPr lang="en-GB" altLang="zh-CN" sz="2800">
              <a:latin typeface="French Script MT"/>
            </a:endParaRPr>
          </a:p>
          <a:p>
            <a:endParaRPr lang="en-GB" altLang="zh-CN" sz="2000"/>
          </a:p>
          <a:p>
            <a:r>
              <a:rPr lang="en-GB" altLang="zh-CN" sz="1600">
                <a:latin typeface="Calibri" pitchFamily="34" charset="0"/>
              </a:rPr>
              <a:t>— François Arago, French physicist and astronomer </a:t>
            </a:r>
          </a:p>
          <a:p>
            <a:r>
              <a:rPr lang="en-GB" altLang="zh-CN" sz="1600" i="1">
                <a:latin typeface="Calibri" pitchFamily="34" charset="0"/>
              </a:rPr>
              <a:t>From 'De L’Utiliteé des Pensions', Œuvres complètes de François Arago (1855), Vol. 3, 621.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130425" y="3244850"/>
            <a:ext cx="4883150" cy="708025"/>
          </a:xfrm>
          <a:prstGeom prst="rect">
            <a:avLst/>
          </a:prstGeom>
          <a:noFill/>
          <a:ln w="9525">
            <a:noFill/>
            <a:miter lim="800000"/>
            <a:headEnd/>
            <a:tailEnd/>
          </a:ln>
        </p:spPr>
        <p:txBody>
          <a:bodyPr wrap="none">
            <a:spAutoFit/>
          </a:bodyPr>
          <a:lstStyle/>
          <a:p>
            <a:pPr algn="ctr">
              <a:spcBef>
                <a:spcPct val="20000"/>
              </a:spcBef>
              <a:buSzPct val="100000"/>
              <a:buFont typeface="Arial" charset="0"/>
              <a:buNone/>
            </a:pPr>
            <a:r>
              <a:rPr lang="en-GB" altLang="zh-CN" sz="4000" b="1">
                <a:solidFill>
                  <a:srgbClr val="CC0000"/>
                </a:solidFill>
                <a:latin typeface="Calibri" pitchFamily="34" charset="0"/>
              </a:rPr>
              <a:t>Choosing Your Journal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TextBox 4"/>
          <p:cNvSpPr txBox="1">
            <a:spLocks noChangeArrowheads="1"/>
          </p:cNvSpPr>
          <p:nvPr/>
        </p:nvSpPr>
        <p:spPr bwMode="auto">
          <a:xfrm>
            <a:off x="276225" y="1341438"/>
            <a:ext cx="6856413" cy="400050"/>
          </a:xfrm>
          <a:prstGeom prst="rect">
            <a:avLst/>
          </a:prstGeom>
          <a:noFill/>
          <a:ln w="9525">
            <a:noFill/>
            <a:miter lim="800000"/>
            <a:headEnd/>
            <a:tailEnd/>
          </a:ln>
        </p:spPr>
        <p:txBody>
          <a:bodyPr>
            <a:spAutoFit/>
          </a:bodyPr>
          <a:lstStyle/>
          <a:p>
            <a:r>
              <a:rPr lang="en-US" altLang="zh-CN" sz="2000" b="1">
                <a:solidFill>
                  <a:srgbClr val="CC0000"/>
                </a:solidFill>
              </a:rPr>
              <a:t>Deciding on the right journal for your paper</a:t>
            </a:r>
          </a:p>
        </p:txBody>
      </p:sp>
      <p:sp>
        <p:nvSpPr>
          <p:cNvPr id="45058"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pic>
        <p:nvPicPr>
          <p:cNvPr id="45059"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538" y="1928813"/>
            <a:ext cx="2605087" cy="1952625"/>
          </a:xfrm>
          <a:prstGeom prst="rect">
            <a:avLst/>
          </a:prstGeom>
          <a:noFill/>
          <a:ln w="9525">
            <a:noFill/>
            <a:miter lim="800000"/>
            <a:headEnd/>
            <a:tailEnd/>
          </a:ln>
        </p:spPr>
      </p:pic>
      <p:sp>
        <p:nvSpPr>
          <p:cNvPr id="45060" name="Rectangle 1"/>
          <p:cNvSpPr>
            <a:spLocks noChangeArrowheads="1"/>
          </p:cNvSpPr>
          <p:nvPr/>
        </p:nvSpPr>
        <p:spPr bwMode="auto">
          <a:xfrm>
            <a:off x="3057525" y="1828800"/>
            <a:ext cx="5053013" cy="4402138"/>
          </a:xfrm>
          <a:prstGeom prst="rect">
            <a:avLst/>
          </a:prstGeom>
          <a:noFill/>
          <a:ln w="9525">
            <a:noFill/>
            <a:miter lim="800000"/>
            <a:headEnd/>
            <a:tailEnd/>
          </a:ln>
        </p:spPr>
        <p:txBody>
          <a:bodyPr>
            <a:spAutoFit/>
          </a:bodyPr>
          <a:lstStyle/>
          <a:p>
            <a:pPr marL="285750" indent="-28575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Not a decision to take lightly!</a:t>
            </a:r>
          </a:p>
          <a:p>
            <a:pPr marL="285750" indent="-28575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285750" indent="-28575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Have to work with someone you trust</a:t>
            </a:r>
          </a:p>
          <a:p>
            <a:pPr marL="285750" indent="-28575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285750" indent="-28575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Many considerations affecting your choice (scope, reputation, speed etc)</a:t>
            </a:r>
          </a:p>
          <a:p>
            <a:pPr marL="285750" indent="-28575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285750" indent="-28575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Affects how you put together your paper</a:t>
            </a:r>
          </a:p>
          <a:p>
            <a:pPr marL="285750" indent="-28575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285750" indent="-28575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IOP mission to make it as easy as possible for you to publish your work with us</a:t>
            </a:r>
          </a:p>
          <a:p>
            <a:pPr marL="285750" indent="-28575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285750" indent="-28575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Options to meet the needs of authors at every stage of their career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4"/>
          <p:cNvSpPr txBox="1">
            <a:spLocks noChangeArrowheads="1"/>
          </p:cNvSpPr>
          <p:nvPr/>
        </p:nvSpPr>
        <p:spPr bwMode="auto">
          <a:xfrm>
            <a:off x="276225" y="1341438"/>
            <a:ext cx="6856413" cy="431800"/>
          </a:xfrm>
          <a:prstGeom prst="rect">
            <a:avLst/>
          </a:prstGeom>
          <a:noFill/>
          <a:ln w="9525">
            <a:noFill/>
            <a:miter lim="800000"/>
            <a:headEnd/>
            <a:tailEnd/>
          </a:ln>
        </p:spPr>
        <p:txBody>
          <a:bodyPr>
            <a:spAutoFit/>
          </a:bodyPr>
          <a:lstStyle/>
          <a:p>
            <a:r>
              <a:rPr lang="en-US" altLang="zh-CN" sz="2200" b="1">
                <a:solidFill>
                  <a:srgbClr val="CC0000"/>
                </a:solidFill>
                <a:latin typeface="Calibri" pitchFamily="34" charset="0"/>
              </a:rPr>
              <a:t>Deciding on the right journal for your paper</a:t>
            </a:r>
          </a:p>
        </p:txBody>
      </p:sp>
      <p:sp>
        <p:nvSpPr>
          <p:cNvPr id="47106"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pic>
        <p:nvPicPr>
          <p:cNvPr id="47107"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538" y="1928813"/>
            <a:ext cx="2605087" cy="1952625"/>
          </a:xfrm>
          <a:prstGeom prst="rect">
            <a:avLst/>
          </a:prstGeom>
          <a:noFill/>
          <a:ln w="9525">
            <a:noFill/>
            <a:miter lim="800000"/>
            <a:headEnd/>
            <a:tailEnd/>
          </a:ln>
        </p:spPr>
      </p:pic>
      <p:sp>
        <p:nvSpPr>
          <p:cNvPr id="2" name="Rectangle 1"/>
          <p:cNvSpPr/>
          <p:nvPr/>
        </p:nvSpPr>
        <p:spPr>
          <a:xfrm>
            <a:off x="3057525" y="1828800"/>
            <a:ext cx="5053013" cy="4064000"/>
          </a:xfrm>
          <a:prstGeom prst="rect">
            <a:avLst/>
          </a:prstGeom>
        </p:spPr>
        <p:txBody>
          <a:bodyPr>
            <a:spAutoFit/>
          </a:bodyPr>
          <a:lstStyle/>
          <a:p>
            <a:pPr marL="3429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First things first:</a:t>
            </a:r>
          </a:p>
          <a:p>
            <a:pPr marL="342900" indent="-342900" fontAlgn="auto">
              <a:spcBef>
                <a:spcPts val="0"/>
              </a:spcBef>
              <a:spcAft>
                <a:spcPts val="0"/>
              </a:spcAft>
              <a:buClr>
                <a:srgbClr val="C20D20"/>
              </a:buClr>
              <a:buSzPct val="100000"/>
              <a:buFont typeface="Arial" pitchFamily="34" charset="0"/>
              <a:buChar char="•"/>
              <a:defRPr/>
            </a:pPr>
            <a:endParaRPr lang="en-GB" sz="2000" dirty="0">
              <a:latin typeface="Calibri" panose="020F0502020204030204" pitchFamily="34" charset="0"/>
              <a:ea typeface="ＭＳ Ｐゴシック" charset="-128"/>
              <a:cs typeface="Calibri" panose="020F0502020204030204" pitchFamily="34" charset="0"/>
            </a:endParaRP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Decide your first-choice journal </a:t>
            </a:r>
            <a:r>
              <a:rPr lang="en-GB" sz="2000" dirty="0">
                <a:solidFill>
                  <a:srgbClr val="C00000"/>
                </a:solidFill>
                <a:latin typeface="Calibri" panose="020F0502020204030204" pitchFamily="34" charset="0"/>
                <a:ea typeface="ＭＳ Ｐゴシック" charset="-128"/>
                <a:cs typeface="Calibri" panose="020F0502020204030204" pitchFamily="34" charset="0"/>
              </a:rPr>
              <a:t>before even writing your paper!</a:t>
            </a:r>
          </a:p>
          <a:p>
            <a:pPr marL="800100" lvl="1" indent="-342900" fontAlgn="auto">
              <a:spcBef>
                <a:spcPts val="0"/>
              </a:spcBef>
              <a:spcAft>
                <a:spcPts val="0"/>
              </a:spcAft>
              <a:buClr>
                <a:srgbClr val="C20D20"/>
              </a:buClr>
              <a:buSzPct val="100000"/>
              <a:buFont typeface="Arial" pitchFamily="34" charset="0"/>
              <a:buChar char="•"/>
              <a:defRPr/>
            </a:pPr>
            <a:endParaRPr lang="en-GB" sz="2000" dirty="0">
              <a:latin typeface="Calibri" panose="020F0502020204030204" pitchFamily="34" charset="0"/>
              <a:ea typeface="ＭＳ Ｐゴシック" charset="-128"/>
              <a:cs typeface="Calibri" panose="020F0502020204030204" pitchFamily="34" charset="0"/>
            </a:endParaRP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Which journal will give you the </a:t>
            </a:r>
            <a:r>
              <a:rPr lang="en-GB" sz="2000" dirty="0">
                <a:solidFill>
                  <a:srgbClr val="C00000"/>
                </a:solidFill>
                <a:latin typeface="Calibri" panose="020F0502020204030204" pitchFamily="34" charset="0"/>
                <a:ea typeface="ＭＳ Ｐゴシック" charset="-128"/>
                <a:cs typeface="Calibri" panose="020F0502020204030204" pitchFamily="34" charset="0"/>
              </a:rPr>
              <a:t>most recognition </a:t>
            </a:r>
            <a:r>
              <a:rPr lang="en-GB" sz="2000" dirty="0">
                <a:latin typeface="Calibri" panose="020F0502020204030204" pitchFamily="34" charset="0"/>
                <a:ea typeface="ＭＳ Ｐゴシック" charset="-128"/>
                <a:cs typeface="Calibri" panose="020F0502020204030204" pitchFamily="34" charset="0"/>
              </a:rPr>
              <a:t>for your work?</a:t>
            </a:r>
          </a:p>
          <a:p>
            <a:pPr marL="800100" lvl="1" indent="-342900" fontAlgn="auto">
              <a:spcBef>
                <a:spcPts val="0"/>
              </a:spcBef>
              <a:spcAft>
                <a:spcPts val="0"/>
              </a:spcAft>
              <a:buClr>
                <a:srgbClr val="C20D20"/>
              </a:buClr>
              <a:buSzPct val="100000"/>
              <a:buFont typeface="Arial" pitchFamily="34" charset="0"/>
              <a:buChar char="•"/>
              <a:defRPr/>
            </a:pPr>
            <a:endParaRPr lang="en-GB" sz="2000" dirty="0">
              <a:latin typeface="Calibri" panose="020F0502020204030204" pitchFamily="34" charset="0"/>
              <a:ea typeface="ＭＳ Ｐゴシック" charset="-128"/>
              <a:cs typeface="Calibri" panose="020F0502020204030204" pitchFamily="34" charset="0"/>
            </a:endParaRP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What is your back up?</a:t>
            </a:r>
          </a:p>
          <a:p>
            <a:pPr marL="800100" lvl="1" indent="-342900" fontAlgn="auto">
              <a:spcBef>
                <a:spcPts val="0"/>
              </a:spcBef>
              <a:spcAft>
                <a:spcPts val="0"/>
              </a:spcAft>
              <a:buClr>
                <a:srgbClr val="C20D20"/>
              </a:buClr>
              <a:buSzPct val="100000"/>
              <a:buFont typeface="Arial" pitchFamily="34" charset="0"/>
              <a:buChar char="•"/>
              <a:defRPr/>
            </a:pPr>
            <a:endParaRPr lang="en-GB" sz="2000" dirty="0">
              <a:latin typeface="Calibri" panose="020F0502020204030204" pitchFamily="34" charset="0"/>
              <a:ea typeface="ＭＳ Ｐゴシック" charset="-128"/>
              <a:cs typeface="Calibri" panose="020F0502020204030204" pitchFamily="34" charset="0"/>
            </a:endParaRP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What other factors do you need to consider?</a:t>
            </a:r>
          </a:p>
          <a:p>
            <a:pPr marL="285750" indent="-285750" fontAlgn="auto">
              <a:spcBef>
                <a:spcPts val="0"/>
              </a:spcBef>
              <a:spcAft>
                <a:spcPts val="0"/>
              </a:spcAft>
              <a:buClr>
                <a:srgbClr val="C20D20"/>
              </a:buClr>
              <a:buSzPct val="100000"/>
              <a:buFont typeface="Arial" pitchFamily="34" charset="0"/>
              <a:buChar char="•"/>
              <a:defRPr/>
            </a:pPr>
            <a:endParaRPr lang="en-GB" sz="1400" dirty="0">
              <a:latin typeface="Calibri" panose="020F0502020204030204" pitchFamily="34" charset="0"/>
              <a:ea typeface="ＭＳ Ｐゴシック" charset="-128"/>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4"/>
          <p:cNvSpPr txBox="1">
            <a:spLocks noChangeArrowheads="1"/>
          </p:cNvSpPr>
          <p:nvPr/>
        </p:nvSpPr>
        <p:spPr bwMode="auto">
          <a:xfrm>
            <a:off x="276225" y="1341438"/>
            <a:ext cx="6856413" cy="431800"/>
          </a:xfrm>
          <a:prstGeom prst="rect">
            <a:avLst/>
          </a:prstGeom>
          <a:noFill/>
          <a:ln w="9525">
            <a:noFill/>
            <a:miter lim="800000"/>
            <a:headEnd/>
            <a:tailEnd/>
          </a:ln>
        </p:spPr>
        <p:txBody>
          <a:bodyPr>
            <a:spAutoFit/>
          </a:bodyPr>
          <a:lstStyle/>
          <a:p>
            <a:r>
              <a:rPr lang="en-US" altLang="zh-CN" sz="2200" b="1">
                <a:solidFill>
                  <a:srgbClr val="CC0000"/>
                </a:solidFill>
                <a:latin typeface="Calibri" pitchFamily="34" charset="0"/>
              </a:rPr>
              <a:t>Deciding on the right journal for your paper</a:t>
            </a:r>
          </a:p>
        </p:txBody>
      </p:sp>
      <p:sp>
        <p:nvSpPr>
          <p:cNvPr id="49154"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pic>
        <p:nvPicPr>
          <p:cNvPr id="49155"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538" y="1928813"/>
            <a:ext cx="2605087" cy="1952625"/>
          </a:xfrm>
          <a:prstGeom prst="rect">
            <a:avLst/>
          </a:prstGeom>
          <a:noFill/>
          <a:ln w="9525">
            <a:noFill/>
            <a:miter lim="800000"/>
            <a:headEnd/>
            <a:tailEnd/>
          </a:ln>
        </p:spPr>
      </p:pic>
      <p:sp>
        <p:nvSpPr>
          <p:cNvPr id="2" name="Rectangle 1"/>
          <p:cNvSpPr/>
          <p:nvPr/>
        </p:nvSpPr>
        <p:spPr>
          <a:xfrm>
            <a:off x="3057525" y="1828800"/>
            <a:ext cx="5372100" cy="3910013"/>
          </a:xfrm>
          <a:prstGeom prst="rect">
            <a:avLst/>
          </a:prstGeom>
        </p:spPr>
        <p:txBody>
          <a:bodyPr>
            <a:spAutoFit/>
          </a:bodyPr>
          <a:lstStyle/>
          <a:p>
            <a:pPr marL="3429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Considerations: </a:t>
            </a: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Audience (peers)</a:t>
            </a: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Scope/relevance</a:t>
            </a: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Reputation</a:t>
            </a: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Quality criteria</a:t>
            </a:r>
          </a:p>
          <a:p>
            <a:pPr marL="800100" lvl="1" indent="-342900" fontAlgn="auto">
              <a:spcBef>
                <a:spcPts val="0"/>
              </a:spcBef>
              <a:spcAft>
                <a:spcPts val="0"/>
              </a:spcAft>
              <a:buClr>
                <a:srgbClr val="C20D20"/>
              </a:buClr>
              <a:buSzPct val="100000"/>
              <a:buFont typeface="Arial" pitchFamily="34" charset="0"/>
              <a:buChar char="•"/>
              <a:defRPr/>
            </a:pPr>
            <a:r>
              <a:rPr lang="en-GB" sz="2000" b="1" dirty="0">
                <a:latin typeface="Calibri" panose="020F0502020204030204" pitchFamily="34" charset="0"/>
                <a:ea typeface="ＭＳ Ｐゴシック" charset="-128"/>
                <a:cs typeface="Calibri" panose="020F0502020204030204" pitchFamily="34" charset="0"/>
              </a:rPr>
              <a:t>Impact/visibility</a:t>
            </a:r>
            <a:r>
              <a:rPr lang="en-GB" sz="2000" dirty="0">
                <a:latin typeface="Calibri" panose="020F0502020204030204" pitchFamily="34" charset="0"/>
                <a:ea typeface="ＭＳ Ｐゴシック" charset="-128"/>
                <a:cs typeface="Calibri" panose="020F0502020204030204" pitchFamily="34" charset="0"/>
              </a:rPr>
              <a:t> </a:t>
            </a: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Speed of publication</a:t>
            </a: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Likelihood of acceptance</a:t>
            </a:r>
          </a:p>
          <a:p>
            <a:pPr marL="800100" lvl="1" indent="-342900" fontAlgn="auto">
              <a:spcBef>
                <a:spcPts val="0"/>
              </a:spcBef>
              <a:spcAft>
                <a:spcPts val="0"/>
              </a:spcAft>
              <a:buClr>
                <a:srgbClr val="C20D20"/>
              </a:buClr>
              <a:buSzPct val="100000"/>
              <a:buFont typeface="Arial" pitchFamily="34" charset="0"/>
              <a:buChar char="•"/>
              <a:defRPr/>
            </a:pPr>
            <a:r>
              <a:rPr lang="en-GB" sz="2000" b="1" dirty="0">
                <a:latin typeface="Calibri" panose="020F0502020204030204" pitchFamily="34" charset="0"/>
                <a:ea typeface="ＭＳ Ｐゴシック" charset="-128"/>
                <a:cs typeface="Calibri" panose="020F0502020204030204" pitchFamily="34" charset="0"/>
              </a:rPr>
              <a:t>Open access or subscription model</a:t>
            </a:r>
          </a:p>
          <a:p>
            <a:pPr marL="8001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Costs (pages/figures/APCs etc.)</a:t>
            </a:r>
          </a:p>
          <a:p>
            <a:pPr marL="285750" indent="-285750" fontAlgn="auto">
              <a:spcBef>
                <a:spcPts val="0"/>
              </a:spcBef>
              <a:spcAft>
                <a:spcPts val="0"/>
              </a:spcAft>
              <a:buClr>
                <a:srgbClr val="C20D20"/>
              </a:buClr>
              <a:buSzPct val="100000"/>
              <a:buFont typeface="Arial" pitchFamily="34" charset="0"/>
              <a:buChar char="•"/>
              <a:defRPr/>
            </a:pPr>
            <a:endParaRPr lang="en-GB" sz="1400" dirty="0">
              <a:latin typeface="Calibri" panose="020F0502020204030204" pitchFamily="34" charset="0"/>
              <a:ea typeface="ＭＳ Ｐゴシック" charset="-128"/>
              <a:cs typeface="Calibri" panose="020F0502020204030204" pitchFamily="34" charset="0"/>
            </a:endParaRPr>
          </a:p>
          <a:p>
            <a:pPr marL="285750" lvl="1" indent="-28575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“Think, Check, Submit!” </a:t>
            </a:r>
            <a:r>
              <a:rPr lang="en-GB" sz="2000" dirty="0">
                <a:latin typeface="Calibri" panose="020F0502020204030204" pitchFamily="34" charset="0"/>
                <a:ea typeface="ＭＳ Ｐゴシック" charset="-128"/>
                <a:cs typeface="Calibri" panose="020F0502020204030204" pitchFamily="34" charset="0"/>
                <a:hlinkClick r:id="rId4"/>
              </a:rPr>
              <a:t>thinkchecksubmit.org</a:t>
            </a:r>
            <a:endParaRPr lang="en-GB" sz="2000" dirty="0">
              <a:latin typeface="Calibri" panose="020F0502020204030204" pitchFamily="34" charset="0"/>
              <a:ea typeface="ＭＳ Ｐゴシック" charset="-128"/>
              <a:cs typeface="Calibri" panose="020F0502020204030204" pitchFamily="34" charset="0"/>
            </a:endParaRPr>
          </a:p>
          <a:p>
            <a:pPr marL="285750" indent="-285750" fontAlgn="auto">
              <a:spcBef>
                <a:spcPts val="0"/>
              </a:spcBef>
              <a:spcAft>
                <a:spcPts val="0"/>
              </a:spcAft>
              <a:buClr>
                <a:srgbClr val="C20D20"/>
              </a:buClr>
              <a:buSzPct val="100000"/>
              <a:buFont typeface="Arial" pitchFamily="34" charset="0"/>
              <a:buChar char="•"/>
              <a:defRPr/>
            </a:pPr>
            <a:endParaRPr lang="en-GB" sz="1400" dirty="0">
              <a:latin typeface="Calibri" panose="020F0502020204030204" pitchFamily="34" charset="0"/>
              <a:ea typeface="ＭＳ Ｐゴシック" charset="-128"/>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TextBox 4"/>
          <p:cNvSpPr txBox="1">
            <a:spLocks noChangeArrowheads="1"/>
          </p:cNvSpPr>
          <p:nvPr/>
        </p:nvSpPr>
        <p:spPr bwMode="auto">
          <a:xfrm>
            <a:off x="647700" y="1341438"/>
            <a:ext cx="6856413" cy="400050"/>
          </a:xfrm>
          <a:prstGeom prst="rect">
            <a:avLst/>
          </a:prstGeom>
          <a:noFill/>
          <a:ln w="9525">
            <a:noFill/>
            <a:miter lim="800000"/>
            <a:headEnd/>
            <a:tailEnd/>
          </a:ln>
        </p:spPr>
        <p:txBody>
          <a:bodyPr>
            <a:spAutoFit/>
          </a:bodyPr>
          <a:lstStyle/>
          <a:p>
            <a:r>
              <a:rPr lang="en-US" altLang="zh-CN" sz="2000" b="1">
                <a:solidFill>
                  <a:srgbClr val="CC0000"/>
                </a:solidFill>
              </a:rPr>
              <a:t>Deciding on the right journal for your paper: Impact</a:t>
            </a:r>
          </a:p>
        </p:txBody>
      </p:sp>
      <p:sp>
        <p:nvSpPr>
          <p:cNvPr id="6" name="TextBox 5"/>
          <p:cNvSpPr txBox="1"/>
          <p:nvPr/>
        </p:nvSpPr>
        <p:spPr>
          <a:xfrm>
            <a:off x="698500" y="1898650"/>
            <a:ext cx="7445375" cy="4229100"/>
          </a:xfrm>
          <a:prstGeom prst="rect">
            <a:avLst/>
          </a:prstGeom>
          <a:noFill/>
        </p:spPr>
        <p:txBody>
          <a:bodyPr>
            <a:spAutoFit/>
          </a:bodyPr>
          <a:lstStyle/>
          <a:p>
            <a:pPr marL="342900" indent="-342900" fontAlgn="auto">
              <a:spcBef>
                <a:spcPts val="0"/>
              </a:spcBef>
              <a:spcAft>
                <a:spcPts val="0"/>
              </a:spcAft>
              <a:buClr>
                <a:srgbClr val="C20D20"/>
              </a:buClr>
              <a:buSzPct val="100000"/>
              <a:buFont typeface="Arial" pitchFamily="34" charset="0"/>
              <a:buChar char="•"/>
              <a:defRPr/>
            </a:pPr>
            <a:r>
              <a:rPr lang="en-GB" sz="2000" dirty="0">
                <a:latin typeface="+mn-lt"/>
                <a:ea typeface="ＭＳ Ｐゴシック" charset="-128"/>
                <a:cs typeface="Arial"/>
              </a:rPr>
              <a:t>Measures of quality: Impact Factor</a:t>
            </a:r>
          </a:p>
          <a:p>
            <a:pPr marL="342900" indent="-342900" fontAlgn="auto">
              <a:spcBef>
                <a:spcPts val="0"/>
              </a:spcBef>
              <a:spcAft>
                <a:spcPts val="0"/>
              </a:spcAft>
              <a:buClr>
                <a:srgbClr val="C20D20"/>
              </a:buClr>
              <a:buSzPct val="100000"/>
              <a:buFont typeface="Arial" pitchFamily="34" charset="0"/>
              <a:buChar char="•"/>
              <a:defRPr/>
            </a:pPr>
            <a:endParaRPr lang="en-GB" sz="2000" dirty="0">
              <a:latin typeface="+mn-lt"/>
              <a:ea typeface="ＭＳ Ｐゴシック" charset="-128"/>
              <a:cs typeface="Arial"/>
            </a:endParaRPr>
          </a:p>
          <a:p>
            <a:pPr fontAlgn="auto">
              <a:spcBef>
                <a:spcPts val="0"/>
              </a:spcBef>
              <a:spcAft>
                <a:spcPts val="0"/>
              </a:spcAft>
              <a:buClr>
                <a:srgbClr val="C20D20"/>
              </a:buClr>
              <a:buSzPct val="100000"/>
              <a:defRPr/>
            </a:pPr>
            <a:r>
              <a:rPr lang="en-GB" sz="1600" dirty="0">
                <a:latin typeface="+mn-lt"/>
                <a:ea typeface="+mn-ea"/>
              </a:rPr>
              <a:t>Impact Factor (2016) = </a:t>
            </a:r>
            <a:r>
              <a:rPr lang="en-GB" sz="1600" dirty="0">
                <a:latin typeface="+mn-lt"/>
                <a:ea typeface="ＭＳ Ｐゴシック" charset="-128"/>
                <a:cs typeface="Arial"/>
              </a:rPr>
              <a:t>No of citations in 2016 to articles published in 2014 and 2015</a:t>
            </a:r>
          </a:p>
          <a:p>
            <a:pPr fontAlgn="auto">
              <a:spcBef>
                <a:spcPts val="0"/>
              </a:spcBef>
              <a:spcAft>
                <a:spcPts val="0"/>
              </a:spcAft>
              <a:buClr>
                <a:srgbClr val="C20D20"/>
              </a:buClr>
              <a:buSzPct val="100000"/>
              <a:defRPr/>
            </a:pPr>
            <a:endParaRPr lang="en-GB" sz="1600" dirty="0">
              <a:latin typeface="+mn-lt"/>
              <a:ea typeface="ＭＳ Ｐゴシック" charset="-128"/>
              <a:cs typeface="Arial"/>
            </a:endParaRPr>
          </a:p>
          <a:p>
            <a:pPr fontAlgn="auto">
              <a:lnSpc>
                <a:spcPct val="80000"/>
              </a:lnSpc>
              <a:spcBef>
                <a:spcPts val="0"/>
              </a:spcBef>
              <a:spcAft>
                <a:spcPts val="0"/>
              </a:spcAft>
              <a:buClr>
                <a:srgbClr val="C20D20"/>
              </a:buClr>
              <a:buSzPct val="100000"/>
              <a:defRPr/>
            </a:pPr>
            <a:r>
              <a:rPr lang="en-GB" sz="1600" dirty="0">
                <a:latin typeface="+mn-lt"/>
                <a:ea typeface="ＭＳ Ｐゴシック" charset="-128"/>
                <a:cs typeface="Arial"/>
              </a:rPr>
              <a:t>                  			  Number of articles published in 2014 and 2015</a:t>
            </a:r>
          </a:p>
          <a:p>
            <a:pPr fontAlgn="auto">
              <a:spcBef>
                <a:spcPts val="0"/>
              </a:spcBef>
              <a:spcAft>
                <a:spcPts val="0"/>
              </a:spcAft>
              <a:defRPr/>
            </a:pPr>
            <a:endParaRPr lang="en-GB" sz="2000" dirty="0">
              <a:latin typeface="+mn-lt"/>
              <a:ea typeface="+mn-ea"/>
            </a:endParaRPr>
          </a:p>
          <a:p>
            <a:pPr fontAlgn="auto">
              <a:spcBef>
                <a:spcPts val="0"/>
              </a:spcBef>
              <a:spcAft>
                <a:spcPts val="0"/>
              </a:spcAft>
              <a:defRPr/>
            </a:pPr>
            <a:r>
              <a:rPr lang="en-GB" sz="1600" dirty="0">
                <a:latin typeface="+mn-lt"/>
                <a:ea typeface="+mn-ea"/>
              </a:rPr>
              <a:t>e.g. </a:t>
            </a:r>
            <a:r>
              <a:rPr lang="en-GB" sz="1600" i="1" dirty="0">
                <a:latin typeface="+mn-lt"/>
                <a:ea typeface="+mn-ea"/>
              </a:rPr>
              <a:t>JPhysD </a:t>
            </a:r>
            <a:r>
              <a:rPr lang="en-GB" sz="1600" dirty="0">
                <a:latin typeface="+mn-lt"/>
                <a:ea typeface="+mn-ea"/>
              </a:rPr>
              <a:t>published </a:t>
            </a:r>
            <a:r>
              <a:rPr lang="en-GB" sz="1600" b="1" dirty="0">
                <a:latin typeface="+mn-lt"/>
                <a:ea typeface="+mn-ea"/>
              </a:rPr>
              <a:t>1681</a:t>
            </a:r>
            <a:r>
              <a:rPr lang="en-GB" sz="1600" dirty="0">
                <a:latin typeface="+mn-lt"/>
                <a:ea typeface="+mn-ea"/>
              </a:rPr>
              <a:t> articles in 2014 and 2015</a:t>
            </a:r>
          </a:p>
          <a:p>
            <a:pPr fontAlgn="auto">
              <a:spcBef>
                <a:spcPts val="0"/>
              </a:spcBef>
              <a:spcAft>
                <a:spcPts val="0"/>
              </a:spcAft>
              <a:defRPr/>
            </a:pPr>
            <a:r>
              <a:rPr lang="en-GB" sz="1600" dirty="0">
                <a:latin typeface="+mn-lt"/>
                <a:ea typeface="+mn-ea"/>
              </a:rPr>
              <a:t>In 2016 it received </a:t>
            </a:r>
            <a:r>
              <a:rPr lang="en-GB" sz="1600" b="1" dirty="0">
                <a:latin typeface="+mn-lt"/>
                <a:ea typeface="+mn-ea"/>
              </a:rPr>
              <a:t>4351</a:t>
            </a:r>
            <a:r>
              <a:rPr lang="en-GB" sz="1600" dirty="0">
                <a:latin typeface="+mn-lt"/>
                <a:ea typeface="+mn-ea"/>
              </a:rPr>
              <a:t> citations to these articles (from across the entire literature)</a:t>
            </a:r>
          </a:p>
          <a:p>
            <a:pPr fontAlgn="auto">
              <a:spcBef>
                <a:spcPts val="0"/>
              </a:spcBef>
              <a:spcAft>
                <a:spcPts val="0"/>
              </a:spcAft>
              <a:defRPr/>
            </a:pPr>
            <a:r>
              <a:rPr lang="en-GB" sz="1600" b="1" dirty="0">
                <a:latin typeface="+mn-lt"/>
                <a:ea typeface="+mn-ea"/>
              </a:rPr>
              <a:t>4351 /1681 =   </a:t>
            </a:r>
            <a:r>
              <a:rPr lang="en-GB" sz="1600" b="1" u="sng" dirty="0">
                <a:latin typeface="+mn-lt"/>
                <a:ea typeface="+mn-ea"/>
              </a:rPr>
              <a:t>2.588</a:t>
            </a:r>
            <a:r>
              <a:rPr lang="en-GB" sz="1600" b="1" dirty="0">
                <a:latin typeface="+mn-lt"/>
                <a:ea typeface="+mn-ea"/>
              </a:rPr>
              <a:t>  </a:t>
            </a:r>
            <a:r>
              <a:rPr lang="en-GB" sz="1600" dirty="0">
                <a:latin typeface="+mn-lt"/>
                <a:ea typeface="+mn-ea"/>
              </a:rPr>
              <a:t>Impact Factor for 2015</a:t>
            </a:r>
          </a:p>
          <a:p>
            <a:pPr fontAlgn="auto">
              <a:spcBef>
                <a:spcPts val="0"/>
              </a:spcBef>
              <a:spcAft>
                <a:spcPts val="0"/>
              </a:spcAft>
              <a:buClr>
                <a:srgbClr val="C20D20"/>
              </a:buClr>
              <a:buSzPct val="100000"/>
              <a:defRPr/>
            </a:pPr>
            <a:r>
              <a:rPr lang="en-GB" sz="1600" dirty="0">
                <a:latin typeface="+mn-lt"/>
                <a:ea typeface="+mn-ea"/>
              </a:rPr>
              <a:t> </a:t>
            </a:r>
          </a:p>
          <a:p>
            <a:pPr marL="1085850" lvl="1" indent="-342900" fontAlgn="auto">
              <a:spcBef>
                <a:spcPts val="0"/>
              </a:spcBef>
              <a:spcAft>
                <a:spcPts val="0"/>
              </a:spcAft>
              <a:buClr>
                <a:srgbClr val="C20D20"/>
              </a:buClr>
              <a:buSzPct val="100000"/>
              <a:buFont typeface="Arial" pitchFamily="34" charset="0"/>
              <a:buChar char="•"/>
              <a:defRPr/>
            </a:pPr>
            <a:r>
              <a:rPr lang="en-GB" sz="2000" dirty="0">
                <a:latin typeface="+mn-lt"/>
                <a:ea typeface="ＭＳ Ｐゴシック" charset="-128"/>
                <a:cs typeface="Arial"/>
              </a:rPr>
              <a:t>Other metrics such as Eigen Factors and H-index becoming more used</a:t>
            </a:r>
          </a:p>
          <a:p>
            <a:pPr marL="1085850" lvl="1" indent="-342900" fontAlgn="auto">
              <a:spcBef>
                <a:spcPts val="0"/>
              </a:spcBef>
              <a:spcAft>
                <a:spcPts val="0"/>
              </a:spcAft>
              <a:buClr>
                <a:srgbClr val="C20D20"/>
              </a:buClr>
              <a:buSzPct val="100000"/>
              <a:buFont typeface="Arial" pitchFamily="34" charset="0"/>
              <a:buChar char="•"/>
              <a:defRPr/>
            </a:pPr>
            <a:r>
              <a:rPr lang="en-GB" sz="2000" dirty="0">
                <a:latin typeface="+mn-lt"/>
                <a:ea typeface="ＭＳ Ｐゴシック" charset="-128"/>
                <a:cs typeface="Arial"/>
              </a:rPr>
              <a:t>Scopus </a:t>
            </a:r>
          </a:p>
          <a:p>
            <a:pPr marL="1085850" lvl="1" indent="-342900" fontAlgn="auto">
              <a:spcBef>
                <a:spcPts val="0"/>
              </a:spcBef>
              <a:spcAft>
                <a:spcPts val="0"/>
              </a:spcAft>
              <a:buClr>
                <a:srgbClr val="C20D20"/>
              </a:buClr>
              <a:buSzPct val="100000"/>
              <a:buFont typeface="Arial" pitchFamily="34" charset="0"/>
              <a:buChar char="•"/>
              <a:defRPr/>
            </a:pPr>
            <a:r>
              <a:rPr lang="en-GB" sz="2000" dirty="0">
                <a:latin typeface="+mn-lt"/>
                <a:ea typeface="ＭＳ Ｐゴシック" charset="-128"/>
                <a:cs typeface="Arial"/>
              </a:rPr>
              <a:t>Downloads</a:t>
            </a:r>
            <a:endParaRPr lang="en-GB" sz="1600" dirty="0">
              <a:latin typeface="+mn-lt"/>
              <a:ea typeface="+mn-ea"/>
            </a:endParaRPr>
          </a:p>
          <a:p>
            <a:pPr marL="342900" indent="-342900" fontAlgn="auto">
              <a:spcBef>
                <a:spcPts val="0"/>
              </a:spcBef>
              <a:spcAft>
                <a:spcPts val="0"/>
              </a:spcAft>
              <a:buClr>
                <a:srgbClr val="C20D20"/>
              </a:buClr>
              <a:buSzPct val="100000"/>
              <a:buFont typeface="Arial" pitchFamily="34" charset="0"/>
              <a:buChar char="•"/>
              <a:defRPr/>
            </a:pPr>
            <a:endParaRPr lang="en-GB" sz="2000" dirty="0">
              <a:latin typeface="+mn-lt"/>
              <a:ea typeface="ＭＳ Ｐゴシック" charset="-128"/>
              <a:cs typeface="Arial"/>
            </a:endParaRPr>
          </a:p>
        </p:txBody>
      </p:sp>
      <p:cxnSp>
        <p:nvCxnSpPr>
          <p:cNvPr id="7" name="Straight Connector 6"/>
          <p:cNvCxnSpPr/>
          <p:nvPr/>
        </p:nvCxnSpPr>
        <p:spPr>
          <a:xfrm>
            <a:off x="2709863" y="2867025"/>
            <a:ext cx="532923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49" name="Picture 4"/>
          <p:cNvPicPr>
            <a:picLocks noChangeAspect="1" noChangeArrowheads="1"/>
          </p:cNvPicPr>
          <p:nvPr/>
        </p:nvPicPr>
        <p:blipFill>
          <a:blip r:embed="rId3"/>
          <a:srcRect/>
          <a:stretch>
            <a:fillRect/>
          </a:stretch>
        </p:blipFill>
        <p:spPr bwMode="auto">
          <a:xfrm>
            <a:off x="438150" y="4848225"/>
            <a:ext cx="1238250" cy="1743075"/>
          </a:xfrm>
          <a:prstGeom prst="rect">
            <a:avLst/>
          </a:prstGeom>
          <a:noFill/>
          <a:ln w="9525">
            <a:noFill/>
            <a:miter lim="800000"/>
            <a:headEnd/>
            <a:tailEnd/>
          </a:ln>
        </p:spPr>
      </p:pic>
      <p:pic>
        <p:nvPicPr>
          <p:cNvPr id="53250" name="Picture 6"/>
          <p:cNvPicPr>
            <a:picLocks noChangeAspect="1" noChangeArrowheads="1"/>
          </p:cNvPicPr>
          <p:nvPr/>
        </p:nvPicPr>
        <p:blipFill>
          <a:blip r:embed="rId4"/>
          <a:srcRect/>
          <a:stretch>
            <a:fillRect/>
          </a:stretch>
        </p:blipFill>
        <p:spPr bwMode="auto">
          <a:xfrm>
            <a:off x="6189663" y="3095625"/>
            <a:ext cx="1238250" cy="1752600"/>
          </a:xfrm>
          <a:prstGeom prst="rect">
            <a:avLst/>
          </a:prstGeom>
          <a:noFill/>
          <a:ln w="9525">
            <a:noFill/>
            <a:miter lim="800000"/>
            <a:headEnd/>
            <a:tailEnd/>
          </a:ln>
        </p:spPr>
      </p:pic>
      <p:pic>
        <p:nvPicPr>
          <p:cNvPr id="53251" name="Picture 7"/>
          <p:cNvPicPr>
            <a:picLocks noChangeAspect="1" noChangeArrowheads="1"/>
          </p:cNvPicPr>
          <p:nvPr/>
        </p:nvPicPr>
        <p:blipFill>
          <a:blip r:embed="rId5"/>
          <a:srcRect/>
          <a:stretch>
            <a:fillRect/>
          </a:stretch>
        </p:blipFill>
        <p:spPr bwMode="auto">
          <a:xfrm>
            <a:off x="457200" y="1276350"/>
            <a:ext cx="1219200" cy="1714500"/>
          </a:xfrm>
          <a:prstGeom prst="rect">
            <a:avLst/>
          </a:prstGeom>
          <a:noFill/>
          <a:ln w="9525">
            <a:noFill/>
            <a:miter lim="800000"/>
            <a:headEnd/>
            <a:tailEnd/>
          </a:ln>
        </p:spPr>
      </p:pic>
      <p:pic>
        <p:nvPicPr>
          <p:cNvPr id="53252" name="Picture 9"/>
          <p:cNvPicPr>
            <a:picLocks noChangeAspect="1" noChangeArrowheads="1"/>
          </p:cNvPicPr>
          <p:nvPr/>
        </p:nvPicPr>
        <p:blipFill>
          <a:blip r:embed="rId6"/>
          <a:srcRect/>
          <a:stretch>
            <a:fillRect/>
          </a:stretch>
        </p:blipFill>
        <p:spPr bwMode="auto">
          <a:xfrm>
            <a:off x="4672013" y="1257300"/>
            <a:ext cx="1247775" cy="1733550"/>
          </a:xfrm>
          <a:prstGeom prst="rect">
            <a:avLst/>
          </a:prstGeom>
          <a:noFill/>
          <a:ln w="9525">
            <a:noFill/>
            <a:miter lim="800000"/>
            <a:headEnd/>
            <a:tailEnd/>
          </a:ln>
        </p:spPr>
      </p:pic>
      <p:sp>
        <p:nvSpPr>
          <p:cNvPr id="53253" name="Rectangle 1"/>
          <p:cNvSpPr>
            <a:spLocks noChangeArrowheads="1"/>
          </p:cNvSpPr>
          <p:nvPr/>
        </p:nvSpPr>
        <p:spPr bwMode="auto">
          <a:xfrm>
            <a:off x="1931988" y="1958975"/>
            <a:ext cx="1323975" cy="400050"/>
          </a:xfrm>
          <a:prstGeom prst="rect">
            <a:avLst/>
          </a:prstGeom>
          <a:noFill/>
          <a:ln w="9525">
            <a:noFill/>
            <a:miter lim="800000"/>
            <a:headEnd/>
            <a:tailEnd/>
          </a:ln>
        </p:spPr>
        <p:txBody>
          <a:bodyPr wrap="none">
            <a:spAutoFit/>
          </a:bodyPr>
          <a:lstStyle/>
          <a:p>
            <a:r>
              <a:rPr lang="en-GB" altLang="zh-CN" sz="2000"/>
              <a:t>IF = 14.311</a:t>
            </a:r>
          </a:p>
        </p:txBody>
      </p:sp>
      <p:sp>
        <p:nvSpPr>
          <p:cNvPr id="53254" name="Rectangle 11"/>
          <p:cNvSpPr>
            <a:spLocks noChangeArrowheads="1"/>
          </p:cNvSpPr>
          <p:nvPr/>
        </p:nvSpPr>
        <p:spPr bwMode="auto">
          <a:xfrm>
            <a:off x="3200400" y="3730625"/>
            <a:ext cx="1195388" cy="400050"/>
          </a:xfrm>
          <a:prstGeom prst="rect">
            <a:avLst/>
          </a:prstGeom>
          <a:noFill/>
          <a:ln w="9525">
            <a:noFill/>
            <a:miter lim="800000"/>
            <a:headEnd/>
            <a:tailEnd/>
          </a:ln>
        </p:spPr>
        <p:txBody>
          <a:bodyPr wrap="none">
            <a:spAutoFit/>
          </a:bodyPr>
          <a:lstStyle/>
          <a:p>
            <a:r>
              <a:rPr lang="en-GB" altLang="zh-CN" sz="2000"/>
              <a:t>IF = 2.588</a:t>
            </a:r>
          </a:p>
        </p:txBody>
      </p:sp>
      <p:sp>
        <p:nvSpPr>
          <p:cNvPr id="53255" name="Rectangle 13"/>
          <p:cNvSpPr>
            <a:spLocks noChangeArrowheads="1"/>
          </p:cNvSpPr>
          <p:nvPr/>
        </p:nvSpPr>
        <p:spPr bwMode="auto">
          <a:xfrm>
            <a:off x="6211888" y="2000250"/>
            <a:ext cx="1193800" cy="400050"/>
          </a:xfrm>
          <a:prstGeom prst="rect">
            <a:avLst/>
          </a:prstGeom>
          <a:noFill/>
          <a:ln w="9525">
            <a:noFill/>
            <a:miter lim="800000"/>
            <a:headEnd/>
            <a:tailEnd/>
          </a:ln>
        </p:spPr>
        <p:txBody>
          <a:bodyPr wrap="none">
            <a:spAutoFit/>
          </a:bodyPr>
          <a:lstStyle/>
          <a:p>
            <a:r>
              <a:rPr lang="en-GB" altLang="zh-CN" sz="2000"/>
              <a:t>IF = 6.937</a:t>
            </a:r>
          </a:p>
        </p:txBody>
      </p:sp>
      <p:sp>
        <p:nvSpPr>
          <p:cNvPr id="53256" name="Rectangle 14"/>
          <p:cNvSpPr>
            <a:spLocks noChangeArrowheads="1"/>
          </p:cNvSpPr>
          <p:nvPr/>
        </p:nvSpPr>
        <p:spPr bwMode="auto">
          <a:xfrm>
            <a:off x="1928813" y="5519738"/>
            <a:ext cx="1193800" cy="400050"/>
          </a:xfrm>
          <a:prstGeom prst="rect">
            <a:avLst/>
          </a:prstGeom>
          <a:noFill/>
          <a:ln w="9525">
            <a:noFill/>
            <a:miter lim="800000"/>
            <a:headEnd/>
            <a:tailEnd/>
          </a:ln>
        </p:spPr>
        <p:txBody>
          <a:bodyPr wrap="none">
            <a:spAutoFit/>
          </a:bodyPr>
          <a:lstStyle/>
          <a:p>
            <a:r>
              <a:rPr lang="en-GB" altLang="zh-CN" sz="2000"/>
              <a:t>IF = 1.068</a:t>
            </a:r>
          </a:p>
        </p:txBody>
      </p:sp>
      <p:sp>
        <p:nvSpPr>
          <p:cNvPr id="53257" name="Rectangle 15"/>
          <p:cNvSpPr>
            <a:spLocks noChangeArrowheads="1"/>
          </p:cNvSpPr>
          <p:nvPr/>
        </p:nvSpPr>
        <p:spPr bwMode="auto">
          <a:xfrm>
            <a:off x="7505700" y="3725863"/>
            <a:ext cx="1195388" cy="400050"/>
          </a:xfrm>
          <a:prstGeom prst="rect">
            <a:avLst/>
          </a:prstGeom>
          <a:noFill/>
          <a:ln w="9525">
            <a:noFill/>
            <a:miter lim="800000"/>
            <a:headEnd/>
            <a:tailEnd/>
          </a:ln>
        </p:spPr>
        <p:txBody>
          <a:bodyPr wrap="none">
            <a:spAutoFit/>
          </a:bodyPr>
          <a:lstStyle/>
          <a:p>
            <a:r>
              <a:rPr lang="en-GB" altLang="zh-CN" sz="2000"/>
              <a:t>IF = 3.786</a:t>
            </a:r>
          </a:p>
        </p:txBody>
      </p:sp>
      <p:pic>
        <p:nvPicPr>
          <p:cNvPr id="53258" name="Picture 2" descr="N:\JPCM journal_cover.gif"/>
          <p:cNvPicPr>
            <a:picLocks noChangeAspect="1" noChangeArrowheads="1"/>
          </p:cNvPicPr>
          <p:nvPr/>
        </p:nvPicPr>
        <p:blipFill>
          <a:blip r:embed="rId7"/>
          <a:srcRect/>
          <a:stretch>
            <a:fillRect/>
          </a:stretch>
        </p:blipFill>
        <p:spPr bwMode="auto">
          <a:xfrm>
            <a:off x="4729163" y="4905375"/>
            <a:ext cx="1190625" cy="1628775"/>
          </a:xfrm>
          <a:prstGeom prst="rect">
            <a:avLst/>
          </a:prstGeom>
          <a:noFill/>
          <a:ln w="9525">
            <a:noFill/>
            <a:miter lim="800000"/>
            <a:headEnd/>
            <a:tailEnd/>
          </a:ln>
        </p:spPr>
      </p:pic>
      <p:sp>
        <p:nvSpPr>
          <p:cNvPr id="53259" name="Rectangle 17"/>
          <p:cNvSpPr>
            <a:spLocks noChangeArrowheads="1"/>
          </p:cNvSpPr>
          <p:nvPr/>
        </p:nvSpPr>
        <p:spPr bwMode="auto">
          <a:xfrm>
            <a:off x="6232525" y="5535613"/>
            <a:ext cx="1195388" cy="400050"/>
          </a:xfrm>
          <a:prstGeom prst="rect">
            <a:avLst/>
          </a:prstGeom>
          <a:noFill/>
          <a:ln w="9525">
            <a:noFill/>
            <a:miter lim="800000"/>
            <a:headEnd/>
            <a:tailEnd/>
          </a:ln>
        </p:spPr>
        <p:txBody>
          <a:bodyPr wrap="none">
            <a:spAutoFit/>
          </a:bodyPr>
          <a:lstStyle/>
          <a:p>
            <a:r>
              <a:rPr lang="en-GB" altLang="zh-CN" sz="2000"/>
              <a:t>IF = 2.649</a:t>
            </a:r>
          </a:p>
        </p:txBody>
      </p:sp>
      <p:pic>
        <p:nvPicPr>
          <p:cNvPr id="53260" name="Picture 2"/>
          <p:cNvPicPr>
            <a:picLocks noChangeAspect="1"/>
          </p:cNvPicPr>
          <p:nvPr/>
        </p:nvPicPr>
        <p:blipFill>
          <a:blip r:embed="rId8"/>
          <a:srcRect/>
          <a:stretch>
            <a:fillRect/>
          </a:stretch>
        </p:blipFill>
        <p:spPr bwMode="auto">
          <a:xfrm>
            <a:off x="1931988" y="3068638"/>
            <a:ext cx="1190625" cy="17145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4"/>
          <p:cNvSpPr txBox="1">
            <a:spLocks noChangeArrowheads="1"/>
          </p:cNvSpPr>
          <p:nvPr/>
        </p:nvSpPr>
        <p:spPr bwMode="auto">
          <a:xfrm>
            <a:off x="706438" y="1341438"/>
            <a:ext cx="6856412" cy="431800"/>
          </a:xfrm>
          <a:prstGeom prst="rect">
            <a:avLst/>
          </a:prstGeom>
          <a:noFill/>
          <a:ln w="9525">
            <a:noFill/>
            <a:miter lim="800000"/>
            <a:headEnd/>
            <a:tailEnd/>
          </a:ln>
        </p:spPr>
        <p:txBody>
          <a:bodyPr>
            <a:spAutoFit/>
          </a:bodyPr>
          <a:lstStyle/>
          <a:p>
            <a:r>
              <a:rPr lang="en-US" altLang="zh-CN" sz="2200" b="1">
                <a:solidFill>
                  <a:srgbClr val="CC0000"/>
                </a:solidFill>
              </a:rPr>
              <a:t>Topics covered in this talk</a:t>
            </a:r>
          </a:p>
        </p:txBody>
      </p:sp>
      <p:sp>
        <p:nvSpPr>
          <p:cNvPr id="18434" name="TextBox 5"/>
          <p:cNvSpPr txBox="1">
            <a:spLocks noChangeArrowheads="1"/>
          </p:cNvSpPr>
          <p:nvPr/>
        </p:nvSpPr>
        <p:spPr bwMode="auto">
          <a:xfrm>
            <a:off x="698500" y="1898650"/>
            <a:ext cx="5664200" cy="2862263"/>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Introduction to IOP</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Why publish at all? </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Choosing your journal</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Writing your paper</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Top 10 tips for getting published</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Peer review process</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Publication ethics</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Post-acceptance</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Post-publication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r>
              <a:rPr lang="en-US" altLang="zh-CN" sz="2000" b="1">
                <a:solidFill>
                  <a:srgbClr val="CC0000"/>
                </a:solidFill>
              </a:rPr>
              <a:t>Deciding on the right journal for your paper: Open Access</a:t>
            </a:r>
          </a:p>
        </p:txBody>
      </p:sp>
      <p:sp>
        <p:nvSpPr>
          <p:cNvPr id="55298" name="TextBox 5"/>
          <p:cNvSpPr txBox="1">
            <a:spLocks noChangeArrowheads="1"/>
          </p:cNvSpPr>
          <p:nvPr/>
        </p:nvSpPr>
        <p:spPr bwMode="auto">
          <a:xfrm>
            <a:off x="698500" y="1898650"/>
            <a:ext cx="6597650" cy="4092575"/>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r>
              <a:rPr lang="en-GB" altLang="zh-CN" sz="2000">
                <a:ea typeface="ＭＳ Ｐゴシック" pitchFamily="34" charset="-128"/>
                <a:cs typeface="Arial" charset="0"/>
              </a:rPr>
              <a:t>Traditionally journals operate the </a:t>
            </a:r>
            <a:r>
              <a:rPr lang="en-GB" altLang="zh-CN" sz="2000">
                <a:solidFill>
                  <a:srgbClr val="FF0000"/>
                </a:solidFill>
                <a:ea typeface="ＭＳ Ｐゴシック" pitchFamily="34" charset="-128"/>
                <a:cs typeface="Arial" charset="0"/>
              </a:rPr>
              <a:t>subscription model</a:t>
            </a:r>
          </a:p>
          <a:p>
            <a:pPr marL="342900" indent="-342900">
              <a:buClr>
                <a:srgbClr val="C20D20"/>
              </a:buClr>
              <a:buSzPct val="100000"/>
              <a:buFont typeface="Arial" charset="0"/>
              <a:buChar char="•"/>
            </a:pPr>
            <a:r>
              <a:rPr lang="en-GB" altLang="zh-CN" sz="2000">
                <a:ea typeface="ＭＳ Ｐゴシック" pitchFamily="34" charset="-128"/>
                <a:cs typeface="Arial" charset="0"/>
              </a:rPr>
              <a:t>(Usually) free to publish, libraries pay for access</a:t>
            </a:r>
          </a:p>
          <a:p>
            <a:pPr marL="342900" indent="-342900">
              <a:buClr>
                <a:srgbClr val="C20D20"/>
              </a:buClr>
              <a:buSzPct val="100000"/>
              <a:buFont typeface="Arial" charset="0"/>
              <a:buChar char="•"/>
            </a:pPr>
            <a:r>
              <a:rPr lang="en-GB" altLang="zh-CN" sz="2000">
                <a:ea typeface="ＭＳ Ｐゴシック" pitchFamily="34" charset="-128"/>
                <a:cs typeface="Arial" charset="0"/>
              </a:rPr>
              <a:t>Authors are generally allowed to self-archive their accepted MS on a public repository (embargo period?) – </a:t>
            </a:r>
            <a:r>
              <a:rPr lang="en-GB" altLang="zh-CN" sz="2000">
                <a:solidFill>
                  <a:srgbClr val="00B050"/>
                </a:solidFill>
                <a:ea typeface="ＭＳ Ｐゴシック" pitchFamily="34" charset="-128"/>
                <a:cs typeface="Arial" charset="0"/>
              </a:rPr>
              <a:t>Green Open Access</a:t>
            </a:r>
            <a:r>
              <a:rPr lang="en-GB" altLang="zh-CN" sz="2000">
                <a:ea typeface="ＭＳ Ｐゴシック" pitchFamily="34" charset="-128"/>
                <a:cs typeface="Arial" charset="0"/>
              </a:rPr>
              <a:t> </a:t>
            </a:r>
            <a:endParaRPr lang="en-GB" altLang="zh-CN" sz="2000">
              <a:solidFill>
                <a:srgbClr val="00B050"/>
              </a:solidFill>
              <a:ea typeface="ＭＳ Ｐゴシック" pitchFamily="34" charset="-128"/>
              <a:cs typeface="Arial" charset="0"/>
            </a:endParaRPr>
          </a:p>
          <a:p>
            <a:pPr marL="342900" indent="-342900">
              <a:buClr>
                <a:srgbClr val="C20D20"/>
              </a:buClr>
              <a:buSzPct val="100000"/>
              <a:buFont typeface="Arial" charset="0"/>
              <a:buChar char="•"/>
            </a:pPr>
            <a:endParaRPr lang="en-GB" altLang="zh-CN" sz="2000">
              <a:ea typeface="ＭＳ Ｐゴシック" pitchFamily="34" charset="-128"/>
              <a:cs typeface="Arial" charset="0"/>
            </a:endParaRPr>
          </a:p>
          <a:p>
            <a:pPr marL="342900" indent="-342900">
              <a:buClr>
                <a:srgbClr val="C20D20"/>
              </a:buClr>
              <a:buSzPct val="100000"/>
              <a:buFont typeface="Arial" charset="0"/>
              <a:buChar char="•"/>
            </a:pPr>
            <a:r>
              <a:rPr lang="en-GB" altLang="zh-CN" sz="2000">
                <a:ea typeface="ＭＳ Ｐゴシック" pitchFamily="34" charset="-128"/>
                <a:cs typeface="Arial" charset="0"/>
              </a:rPr>
              <a:t>Increase in number of </a:t>
            </a:r>
            <a:r>
              <a:rPr lang="en-GB" altLang="zh-CN" sz="2000">
                <a:solidFill>
                  <a:srgbClr val="FFC000"/>
                </a:solidFill>
                <a:ea typeface="ＭＳ Ｐゴシック" pitchFamily="34" charset="-128"/>
                <a:cs typeface="Arial" charset="0"/>
              </a:rPr>
              <a:t>Gold Open Access </a:t>
            </a:r>
            <a:r>
              <a:rPr lang="en-GB" altLang="zh-CN" sz="2000">
                <a:ea typeface="ＭＳ Ｐゴシック" pitchFamily="34" charset="-128"/>
                <a:cs typeface="Arial" charset="0"/>
              </a:rPr>
              <a:t>journals</a:t>
            </a:r>
          </a:p>
          <a:p>
            <a:pPr marL="342900" indent="-342900">
              <a:buClr>
                <a:srgbClr val="C20D20"/>
              </a:buClr>
              <a:buSzPct val="100000"/>
              <a:buFont typeface="Arial" charset="0"/>
              <a:buChar char="•"/>
            </a:pPr>
            <a:r>
              <a:rPr lang="en-GB" altLang="zh-CN" sz="2000">
                <a:ea typeface="ＭＳ Ｐゴシック" pitchFamily="34" charset="-128"/>
                <a:cs typeface="Arial" charset="0"/>
              </a:rPr>
              <a:t>Final published article is made freely available upon payment of an article processing charge (APC)</a:t>
            </a:r>
          </a:p>
          <a:p>
            <a:pPr marL="342900" indent="-342900">
              <a:buClr>
                <a:srgbClr val="C20D20"/>
              </a:buClr>
              <a:buSzPct val="100000"/>
              <a:buFont typeface="Arial" charset="0"/>
              <a:buChar char="•"/>
            </a:pPr>
            <a:r>
              <a:rPr lang="en-GB" altLang="zh-CN" sz="2000">
                <a:ea typeface="ＭＳ Ｐゴシック" pitchFamily="34" charset="-128"/>
                <a:cs typeface="Arial" charset="0"/>
              </a:rPr>
              <a:t>APC paid to the publisher by the author/funder</a:t>
            </a:r>
          </a:p>
          <a:p>
            <a:pPr marL="342900" indent="-342900">
              <a:buClr>
                <a:srgbClr val="C20D20"/>
              </a:buClr>
              <a:buSzPct val="100000"/>
              <a:buFont typeface="Arial" charset="0"/>
              <a:buChar char="•"/>
            </a:pPr>
            <a:endParaRPr lang="en-GB" altLang="zh-CN" sz="2000">
              <a:ea typeface="ＭＳ Ｐゴシック" pitchFamily="34" charset="-128"/>
              <a:cs typeface="Arial" charset="0"/>
            </a:endParaRPr>
          </a:p>
          <a:p>
            <a:pPr marL="342900" indent="-342900">
              <a:buClr>
                <a:srgbClr val="C20D20"/>
              </a:buClr>
              <a:buSzPct val="100000"/>
              <a:buFont typeface="Arial" charset="0"/>
              <a:buChar char="•"/>
            </a:pPr>
            <a:r>
              <a:rPr lang="en-GB" altLang="zh-CN" sz="2000">
                <a:ea typeface="ＭＳ Ｐゴシック" pitchFamily="34" charset="-128"/>
                <a:cs typeface="Arial" charset="0"/>
              </a:rPr>
              <a:t>Many journals (all IOP’s subscription journals) are now “hybrid”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r>
              <a:rPr lang="en-GB" altLang="zh-CN" sz="2000" b="1">
                <a:solidFill>
                  <a:srgbClr val="CC0000"/>
                </a:solidFill>
                <a:latin typeface="Calibri" pitchFamily="34" charset="0"/>
              </a:rPr>
              <a:t>Once you’ve decided you will need to consider:</a:t>
            </a:r>
          </a:p>
        </p:txBody>
      </p:sp>
      <p:sp>
        <p:nvSpPr>
          <p:cNvPr id="6" name="TextBox 5"/>
          <p:cNvSpPr txBox="1"/>
          <p:nvPr/>
        </p:nvSpPr>
        <p:spPr>
          <a:xfrm>
            <a:off x="698500" y="1898650"/>
            <a:ext cx="6207125" cy="4092575"/>
          </a:xfrm>
          <a:prstGeom prst="rect">
            <a:avLst/>
          </a:prstGeom>
          <a:noFill/>
        </p:spPr>
        <p:txBody>
          <a:bodyPr>
            <a:spAutoFit/>
          </a:bodyPr>
          <a:lstStyle/>
          <a:p>
            <a:pPr marL="3429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Submission requirements</a:t>
            </a:r>
          </a:p>
          <a:p>
            <a:pPr marL="9045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File formats </a:t>
            </a:r>
          </a:p>
          <a:p>
            <a:pPr marL="9045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Article info (article type </a:t>
            </a:r>
            <a:r>
              <a:rPr lang="en-GB" sz="2000" dirty="0" err="1">
                <a:latin typeface="Calibri" panose="020F0502020204030204" pitchFamily="34" charset="0"/>
                <a:ea typeface="ＭＳ Ｐゴシック" charset="-128"/>
                <a:cs typeface="Calibri" panose="020F0502020204030204" pitchFamily="34" charset="0"/>
              </a:rPr>
              <a:t>etc</a:t>
            </a:r>
            <a:r>
              <a:rPr lang="en-GB" sz="2000" dirty="0">
                <a:latin typeface="Calibri" panose="020F0502020204030204" pitchFamily="34" charset="0"/>
                <a:ea typeface="ＭＳ Ｐゴシック" charset="-128"/>
                <a:cs typeface="Calibri" panose="020F0502020204030204" pitchFamily="34" charset="0"/>
              </a:rPr>
              <a:t>)</a:t>
            </a:r>
          </a:p>
          <a:p>
            <a:pPr marL="9045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Author details (including co-authors), e.g. ORCID</a:t>
            </a:r>
          </a:p>
          <a:p>
            <a:pPr marL="9045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Keywords</a:t>
            </a:r>
          </a:p>
          <a:p>
            <a:pPr marL="9045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Referee suggestions</a:t>
            </a:r>
          </a:p>
          <a:p>
            <a:pPr marL="9045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Funders</a:t>
            </a:r>
          </a:p>
          <a:p>
            <a:pPr marL="9045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Charges (OA, page charges?)</a:t>
            </a:r>
          </a:p>
          <a:p>
            <a:pPr marL="9045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Other information (cover letter)</a:t>
            </a:r>
          </a:p>
          <a:p>
            <a:pPr marL="9026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Supplementary files, e.g. data</a:t>
            </a:r>
          </a:p>
          <a:p>
            <a:pPr marL="9026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Video files</a:t>
            </a:r>
          </a:p>
          <a:p>
            <a:pPr marL="902600" indent="-342900" fontAlgn="auto">
              <a:spcBef>
                <a:spcPts val="0"/>
              </a:spcBef>
              <a:spcAft>
                <a:spcPts val="0"/>
              </a:spcAft>
              <a:buClr>
                <a:srgbClr val="C20D20"/>
              </a:buClr>
              <a:buSzPct val="100000"/>
              <a:buFont typeface="Arial" pitchFamily="34" charset="0"/>
              <a:buChar char="•"/>
              <a:defRPr/>
            </a:pPr>
            <a:r>
              <a:rPr lang="en-GB" sz="2000" dirty="0" err="1">
                <a:latin typeface="Calibri" panose="020F0502020204030204" pitchFamily="34" charset="0"/>
                <a:ea typeface="ＭＳ Ｐゴシック" charset="-128"/>
                <a:cs typeface="Calibri" panose="020F0502020204030204" pitchFamily="34" charset="0"/>
              </a:rPr>
              <a:t>Anonymization</a:t>
            </a:r>
            <a:r>
              <a:rPr lang="en-GB" sz="2000" dirty="0">
                <a:latin typeface="Calibri" panose="020F0502020204030204" pitchFamily="34" charset="0"/>
                <a:ea typeface="ＭＳ Ｐゴシック" charset="-128"/>
                <a:cs typeface="Calibri" panose="020F0502020204030204" pitchFamily="34" charset="0"/>
              </a:rPr>
              <a:t>? (if required)</a:t>
            </a:r>
          </a:p>
          <a:p>
            <a:pPr marL="342900" indent="-342900" fontAlgn="auto">
              <a:spcBef>
                <a:spcPts val="0"/>
              </a:spcBef>
              <a:spcAft>
                <a:spcPts val="0"/>
              </a:spcAft>
              <a:buClr>
                <a:srgbClr val="C20D20"/>
              </a:buClr>
              <a:buSzPct val="100000"/>
              <a:buFont typeface="Arial" pitchFamily="34" charset="0"/>
              <a:buChar char="•"/>
              <a:defRPr/>
            </a:pPr>
            <a:endParaRPr lang="en-GB" sz="2000" dirty="0">
              <a:latin typeface="Calibri" panose="020F0502020204030204" pitchFamily="34" charset="0"/>
              <a:ea typeface="ＭＳ Ｐゴシック" charset="-128"/>
              <a:cs typeface="Calibri" panose="020F0502020204030204" pitchFamily="34" charset="0"/>
            </a:endParaRPr>
          </a:p>
        </p:txBody>
      </p:sp>
      <p:sp>
        <p:nvSpPr>
          <p:cNvPr id="57347" name="Rectangle 1"/>
          <p:cNvSpPr>
            <a:spLocks noChangeArrowheads="1"/>
          </p:cNvSpPr>
          <p:nvPr/>
        </p:nvSpPr>
        <p:spPr bwMode="auto">
          <a:xfrm>
            <a:off x="774700" y="5807075"/>
            <a:ext cx="5099050" cy="523875"/>
          </a:xfrm>
          <a:prstGeom prst="rect">
            <a:avLst/>
          </a:prstGeom>
          <a:noFill/>
          <a:ln w="9525">
            <a:noFill/>
            <a:miter lim="800000"/>
            <a:headEnd/>
            <a:tailEnd/>
          </a:ln>
        </p:spPr>
        <p:txBody>
          <a:bodyPr wrap="none">
            <a:spAutoFit/>
          </a:bodyPr>
          <a:lstStyle/>
          <a:p>
            <a:pPr marL="558800" algn="ctr">
              <a:buClr>
                <a:srgbClr val="C20D20"/>
              </a:buClr>
              <a:buSzPct val="100000"/>
            </a:pPr>
            <a:r>
              <a:rPr lang="en-GB" altLang="zh-CN" sz="2800">
                <a:solidFill>
                  <a:srgbClr val="FF0000"/>
                </a:solidFill>
                <a:latin typeface="Calibri" pitchFamily="34" charset="0"/>
                <a:ea typeface="ＭＳ Ｐゴシック" pitchFamily="34" charset="-128"/>
                <a:cs typeface="Calibri" pitchFamily="34" charset="0"/>
              </a:rPr>
              <a:t>Check the journal guidelines!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6375" y="1041400"/>
            <a:ext cx="6267450" cy="5557838"/>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pPr>
              <a:spcBef>
                <a:spcPct val="20000"/>
              </a:spcBef>
              <a:buSzPct val="100000"/>
              <a:buFont typeface="Arial" charset="0"/>
              <a:buNone/>
            </a:pPr>
            <a:r>
              <a:rPr lang="en-GB" altLang="zh-CN" sz="2000" b="1">
                <a:solidFill>
                  <a:srgbClr val="CC0000"/>
                </a:solidFill>
                <a:latin typeface="Calibri" pitchFamily="34" charset="0"/>
              </a:rPr>
              <a:t>IOP’s submission requirements</a:t>
            </a:r>
          </a:p>
        </p:txBody>
      </p:sp>
      <p:sp>
        <p:nvSpPr>
          <p:cNvPr id="6" name="TextBox 5"/>
          <p:cNvSpPr txBox="1"/>
          <p:nvPr/>
        </p:nvSpPr>
        <p:spPr>
          <a:xfrm>
            <a:off x="698500" y="1898650"/>
            <a:ext cx="7083425" cy="4400550"/>
          </a:xfrm>
          <a:prstGeom prst="rect">
            <a:avLst/>
          </a:prstGeom>
          <a:noFill/>
        </p:spPr>
        <p:txBody>
          <a:bodyPr>
            <a:spAutoFit/>
          </a:bodyPr>
          <a:lstStyle/>
          <a:p>
            <a:pPr marL="6849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IOP aims to make the submission process as simple as possible for authors:</a:t>
            </a:r>
          </a:p>
          <a:p>
            <a:pPr marL="12446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No set submission format for your manuscript</a:t>
            </a:r>
          </a:p>
          <a:p>
            <a:pPr marL="12446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Any relevant supplementary data allowed</a:t>
            </a:r>
          </a:p>
          <a:p>
            <a:pPr marL="12446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Any received permissions</a:t>
            </a:r>
          </a:p>
          <a:p>
            <a:pPr marL="12446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Can upload a file direct from the </a:t>
            </a:r>
            <a:r>
              <a:rPr lang="en-GB" sz="2000" dirty="0" err="1">
                <a:latin typeface="Calibri" panose="020F0502020204030204" pitchFamily="34" charset="0"/>
                <a:ea typeface="ＭＳ Ｐゴシック" charset="-128"/>
                <a:cs typeface="Calibri" panose="020F0502020204030204" pitchFamily="34" charset="0"/>
              </a:rPr>
              <a:t>arXiv</a:t>
            </a:r>
            <a:endParaRPr lang="en-GB" sz="2000" dirty="0">
              <a:latin typeface="Calibri" panose="020F0502020204030204" pitchFamily="34" charset="0"/>
              <a:ea typeface="ＭＳ Ｐゴシック" charset="-128"/>
              <a:cs typeface="Calibri" panose="020F0502020204030204" pitchFamily="34" charset="0"/>
            </a:endParaRPr>
          </a:p>
          <a:p>
            <a:pPr marL="1244600" indent="-342900" fontAlgn="auto">
              <a:spcBef>
                <a:spcPts val="0"/>
              </a:spcBef>
              <a:spcAft>
                <a:spcPts val="0"/>
              </a:spcAft>
              <a:buClr>
                <a:srgbClr val="C20D20"/>
              </a:buClr>
              <a:buSzPct val="100000"/>
              <a:buFont typeface="Arial" pitchFamily="34" charset="0"/>
              <a:buChar char="•"/>
              <a:defRPr/>
            </a:pPr>
            <a:r>
              <a:rPr lang="en-GB" sz="2000" b="1" dirty="0">
                <a:latin typeface="Calibri" panose="020F0502020204030204" pitchFamily="34" charset="0"/>
                <a:ea typeface="ＭＳ Ｐゴシック" charset="-128"/>
                <a:cs typeface="Calibri" panose="020F0502020204030204" pitchFamily="34" charset="0"/>
              </a:rPr>
              <a:t>PDF only submission</a:t>
            </a:r>
            <a:r>
              <a:rPr lang="en-GB" sz="2000" dirty="0">
                <a:latin typeface="Calibri" panose="020F0502020204030204" pitchFamily="34" charset="0"/>
                <a:ea typeface="ＭＳ Ｐゴシック" charset="-128"/>
                <a:cs typeface="Calibri" panose="020F0502020204030204" pitchFamily="34" charset="0"/>
              </a:rPr>
              <a:t>. Source files (</a:t>
            </a:r>
            <a:r>
              <a:rPr lang="en-GB" sz="2000" dirty="0" err="1">
                <a:latin typeface="Calibri" panose="020F0502020204030204" pitchFamily="34" charset="0"/>
                <a:ea typeface="ＭＳ Ｐゴシック" charset="-128"/>
                <a:cs typeface="Calibri" panose="020F0502020204030204" pitchFamily="34" charset="0"/>
              </a:rPr>
              <a:t>TeX</a:t>
            </a:r>
            <a:r>
              <a:rPr lang="en-GB" sz="2000" dirty="0">
                <a:latin typeface="Calibri" panose="020F0502020204030204" pitchFamily="34" charset="0"/>
                <a:ea typeface="ＭＳ Ｐゴシック" charset="-128"/>
                <a:cs typeface="Calibri" panose="020F0502020204030204" pitchFamily="34" charset="0"/>
              </a:rPr>
              <a:t>/Word) only required after revision</a:t>
            </a:r>
          </a:p>
          <a:p>
            <a:pPr marL="1244600"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Send us your compressed and archived (zip) files</a:t>
            </a:r>
          </a:p>
          <a:p>
            <a:pPr marL="1244600" indent="-342900" fontAlgn="auto">
              <a:spcBef>
                <a:spcPts val="0"/>
              </a:spcBef>
              <a:spcAft>
                <a:spcPts val="0"/>
              </a:spcAft>
              <a:buClr>
                <a:srgbClr val="C20D20"/>
              </a:buClr>
              <a:buSzPct val="100000"/>
              <a:buFont typeface="Arial" pitchFamily="34" charset="0"/>
              <a:buChar char="•"/>
              <a:defRPr/>
            </a:pPr>
            <a:endParaRPr lang="en-GB" sz="2000" dirty="0">
              <a:latin typeface="Calibri" panose="020F0502020204030204" pitchFamily="34" charset="0"/>
              <a:ea typeface="ＭＳ Ｐゴシック" charset="-128"/>
              <a:cs typeface="Calibri" panose="020F0502020204030204" pitchFamily="34" charset="0"/>
            </a:endParaRPr>
          </a:p>
          <a:p>
            <a:pPr marL="684900" lvl="1" indent="-342900" fontAlgn="auto">
              <a:spcBef>
                <a:spcPts val="0"/>
              </a:spcBef>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Full information for JPhysD can be found on our homepage </a:t>
            </a:r>
            <a:r>
              <a:rPr lang="en-GB" sz="2000" dirty="0">
                <a:solidFill>
                  <a:srgbClr val="FF0000"/>
                </a:solidFill>
                <a:latin typeface="Calibri" panose="020F0502020204030204" pitchFamily="34" charset="0"/>
                <a:ea typeface="ＭＳ Ｐゴシック" charset="-128"/>
                <a:cs typeface="Calibri" panose="020F0502020204030204" pitchFamily="34" charset="0"/>
                <a:hlinkClick r:id="rId3"/>
              </a:rPr>
              <a:t>www.iopscience.org/jphysd</a:t>
            </a:r>
            <a:endParaRPr lang="en-GB" sz="2000" dirty="0">
              <a:solidFill>
                <a:srgbClr val="FF0000"/>
              </a:solidFill>
              <a:latin typeface="Calibri" panose="020F0502020204030204" pitchFamily="34" charset="0"/>
              <a:ea typeface="ＭＳ Ｐゴシック" charset="-128"/>
              <a:cs typeface="Calibri" panose="020F0502020204030204" pitchFamily="34" charset="0"/>
            </a:endParaRPr>
          </a:p>
          <a:p>
            <a:pPr marL="342000" lvl="1" fontAlgn="auto">
              <a:spcBef>
                <a:spcPts val="0"/>
              </a:spcBef>
              <a:spcAft>
                <a:spcPts val="0"/>
              </a:spcAft>
              <a:buClr>
                <a:srgbClr val="C20D20"/>
              </a:buClr>
              <a:buSzPct val="100000"/>
              <a:defRPr/>
            </a:pPr>
            <a:endParaRPr lang="en-GB" sz="2000" dirty="0">
              <a:solidFill>
                <a:srgbClr val="FF0000"/>
              </a:solidFill>
              <a:latin typeface="Calibri" panose="020F0502020204030204" pitchFamily="34" charset="0"/>
              <a:ea typeface="ＭＳ Ｐゴシック" charset="-128"/>
              <a:cs typeface="Calibri" panose="020F0502020204030204" pitchFamily="34" charset="0"/>
            </a:endParaRPr>
          </a:p>
          <a:p>
            <a:pPr marL="342900" indent="-342900" fontAlgn="auto">
              <a:spcBef>
                <a:spcPts val="0"/>
              </a:spcBef>
              <a:spcAft>
                <a:spcPts val="0"/>
              </a:spcAft>
              <a:buClr>
                <a:srgbClr val="C20D20"/>
              </a:buClr>
              <a:buSzPct val="100000"/>
              <a:buFont typeface="Arial" pitchFamily="34" charset="0"/>
              <a:buChar char="•"/>
              <a:defRPr/>
            </a:pPr>
            <a:endParaRPr lang="en-GB" sz="2000" dirty="0">
              <a:latin typeface="Calibri" panose="020F0502020204030204" pitchFamily="34" charset="0"/>
              <a:ea typeface="ＭＳ Ｐゴシック" charset="-128"/>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r>
              <a:rPr lang="en-GB" altLang="zh-CN" sz="2000" b="1">
                <a:solidFill>
                  <a:srgbClr val="CC0000"/>
                </a:solidFill>
                <a:cs typeface="Arial" charset="0"/>
              </a:rPr>
              <a:t>IOP Journals use ScholarOne system</a:t>
            </a:r>
          </a:p>
        </p:txBody>
      </p:sp>
      <p:sp>
        <p:nvSpPr>
          <p:cNvPr id="63490"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pic>
        <p:nvPicPr>
          <p:cNvPr id="63491" name="Picture 1"/>
          <p:cNvPicPr>
            <a:picLocks noChangeAspect="1"/>
          </p:cNvPicPr>
          <p:nvPr/>
        </p:nvPicPr>
        <p:blipFill>
          <a:blip r:embed="rId3"/>
          <a:srcRect/>
          <a:stretch>
            <a:fillRect/>
          </a:stretch>
        </p:blipFill>
        <p:spPr bwMode="auto">
          <a:xfrm>
            <a:off x="706438" y="1741488"/>
            <a:ext cx="7594600" cy="4624387"/>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endParaRPr lang="en-US" altLang="zh-CN" sz="2000" b="1">
              <a:solidFill>
                <a:srgbClr val="CC0000"/>
              </a:solidFill>
            </a:endParaRPr>
          </a:p>
        </p:txBody>
      </p:sp>
      <p:sp>
        <p:nvSpPr>
          <p:cNvPr id="65538"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sp>
        <p:nvSpPr>
          <p:cNvPr id="65539" name="Rectangle 1"/>
          <p:cNvSpPr>
            <a:spLocks noChangeArrowheads="1"/>
          </p:cNvSpPr>
          <p:nvPr/>
        </p:nvSpPr>
        <p:spPr bwMode="auto">
          <a:xfrm>
            <a:off x="2476500" y="3244850"/>
            <a:ext cx="4191000" cy="708025"/>
          </a:xfrm>
          <a:prstGeom prst="rect">
            <a:avLst/>
          </a:prstGeom>
          <a:noFill/>
          <a:ln w="9525">
            <a:noFill/>
            <a:miter lim="800000"/>
            <a:headEnd/>
            <a:tailEnd/>
          </a:ln>
        </p:spPr>
        <p:txBody>
          <a:bodyPr wrap="none">
            <a:spAutoFit/>
          </a:bodyPr>
          <a:lstStyle/>
          <a:p>
            <a:pPr algn="ctr">
              <a:spcBef>
                <a:spcPct val="20000"/>
              </a:spcBef>
              <a:buSzPct val="100000"/>
              <a:buFont typeface="Arial" charset="0"/>
              <a:buNone/>
            </a:pPr>
            <a:r>
              <a:rPr lang="en-GB" altLang="zh-CN" sz="4000" b="1">
                <a:solidFill>
                  <a:srgbClr val="CC0000"/>
                </a:solidFill>
                <a:latin typeface="Calibri" pitchFamily="34" charset="0"/>
              </a:rPr>
              <a:t>Writing Your Paper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200" b="1">
                <a:solidFill>
                  <a:srgbClr val="CC0000"/>
                </a:solidFill>
                <a:latin typeface="Calibri" pitchFamily="34" charset="0"/>
                <a:ea typeface="ＭＳ Ｐゴシック" pitchFamily="34" charset="-128"/>
                <a:cs typeface="Arial" charset="0"/>
              </a:rPr>
              <a:t>Writing Your Paper</a:t>
            </a:r>
          </a:p>
        </p:txBody>
      </p:sp>
      <p:pic>
        <p:nvPicPr>
          <p:cNvPr id="6758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88" y="1928813"/>
            <a:ext cx="2746375" cy="1831975"/>
          </a:xfrm>
          <a:prstGeom prst="rect">
            <a:avLst/>
          </a:prstGeom>
          <a:noFill/>
          <a:ln w="9525">
            <a:noFill/>
            <a:miter lim="800000"/>
            <a:headEnd/>
            <a:tailEnd/>
          </a:ln>
        </p:spPr>
      </p:pic>
      <p:sp>
        <p:nvSpPr>
          <p:cNvPr id="67587" name="Rectangle 6"/>
          <p:cNvSpPr txBox="1">
            <a:spLocks noChangeArrowheads="1"/>
          </p:cNvSpPr>
          <p:nvPr/>
        </p:nvSpPr>
        <p:spPr bwMode="auto">
          <a:xfrm>
            <a:off x="3392488" y="1793875"/>
            <a:ext cx="5311775" cy="4673600"/>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Before you start: </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Assess your main results – are they </a:t>
            </a:r>
            <a:r>
              <a:rPr lang="en-GB" altLang="zh-CN" sz="2000">
                <a:solidFill>
                  <a:srgbClr val="CC0000"/>
                </a:solidFill>
                <a:latin typeface="Calibri" pitchFamily="34" charset="0"/>
                <a:ea typeface="ＭＳ Ｐゴシック" pitchFamily="34" charset="-128"/>
                <a:cs typeface="Arial" charset="0"/>
              </a:rPr>
              <a:t>novel and important </a:t>
            </a:r>
            <a:r>
              <a:rPr lang="en-GB" altLang="zh-CN" sz="2000">
                <a:latin typeface="Calibri" pitchFamily="34" charset="0"/>
                <a:ea typeface="ＭＳ Ｐゴシック" pitchFamily="34" charset="-128"/>
                <a:cs typeface="Arial" charset="0"/>
              </a:rPr>
              <a:t>enough? Do they fill a gap in the research?</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Consider what your choice of journal requires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Decide on the key message of your paper</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Prepare an outline/structure: headings, topics, context, significance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txBox="1">
            <a:spLocks noChangeArrowheads="1"/>
          </p:cNvSpPr>
          <p:nvPr/>
        </p:nvSpPr>
        <p:spPr bwMode="auto">
          <a:xfrm>
            <a:off x="3384550" y="1196975"/>
            <a:ext cx="4519613" cy="4333875"/>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Structure should include:</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Title </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Abstract</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Introduction</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Methods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Results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Discussion</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Conclusion</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Acknowledgments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References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Figures</a:t>
            </a: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Optional extra:</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Supplementary material</a:t>
            </a:r>
          </a:p>
        </p:txBody>
      </p:sp>
      <p:sp>
        <p:nvSpPr>
          <p:cNvPr id="69634"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200" b="1">
                <a:solidFill>
                  <a:srgbClr val="CC0000"/>
                </a:solidFill>
                <a:latin typeface="Calibri" pitchFamily="34" charset="0"/>
                <a:ea typeface="ＭＳ Ｐゴシック" pitchFamily="34" charset="-128"/>
                <a:cs typeface="Arial" charset="0"/>
              </a:rPr>
              <a:t>Writing Your Paper</a:t>
            </a:r>
          </a:p>
        </p:txBody>
      </p:sp>
      <p:pic>
        <p:nvPicPr>
          <p:cNvPr id="69635"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88" y="1928813"/>
            <a:ext cx="2746375" cy="18319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endParaRPr lang="en-US" altLang="zh-CN" sz="2000" b="1">
              <a:solidFill>
                <a:srgbClr val="CC0000"/>
              </a:solidFill>
            </a:endParaRPr>
          </a:p>
        </p:txBody>
      </p:sp>
      <p:sp>
        <p:nvSpPr>
          <p:cNvPr id="71682"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a:buClr>
                <a:srgbClr val="C20D20"/>
              </a:buClr>
              <a:buSzPct val="100000"/>
            </a:pPr>
            <a:endParaRPr lang="en-GB" altLang="zh-CN" sz="2000">
              <a:ea typeface="ＭＳ Ｐゴシック" pitchFamily="34" charset="-128"/>
              <a:cs typeface="Arial" charset="0"/>
            </a:endParaRPr>
          </a:p>
        </p:txBody>
      </p:sp>
      <p:sp>
        <p:nvSpPr>
          <p:cNvPr id="71683" name="Rectangle 6"/>
          <p:cNvSpPr txBox="1">
            <a:spLocks noChangeArrowheads="1"/>
          </p:cNvSpPr>
          <p:nvPr/>
        </p:nvSpPr>
        <p:spPr bwMode="auto">
          <a:xfrm>
            <a:off x="3381375" y="1793875"/>
            <a:ext cx="5135563" cy="3600450"/>
          </a:xfrm>
          <a:prstGeom prst="rect">
            <a:avLst/>
          </a:prstGeom>
          <a:noFill/>
          <a:ln w="9525">
            <a:noFill/>
            <a:miter lim="800000"/>
            <a:headEnd/>
            <a:tailEnd/>
          </a:ln>
        </p:spPr>
        <p:txBody>
          <a:bodyPr/>
          <a:lstStyle/>
          <a:p>
            <a:pPr marL="342900" indent="-342900">
              <a:spcBef>
                <a:spcPct val="20000"/>
              </a:spcBef>
              <a:buClr>
                <a:srgbClr val="C20D20"/>
              </a:buClr>
              <a:buSzPct val="100000"/>
              <a:buFont typeface="Lucida Grande"/>
              <a:buChar char="●"/>
            </a:pPr>
            <a:r>
              <a:rPr lang="en-GB" altLang="zh-CN" sz="2000" b="1">
                <a:latin typeface="Calibri" pitchFamily="34" charset="0"/>
                <a:ea typeface="ＭＳ Ｐゴシック" pitchFamily="34" charset="-128"/>
                <a:cs typeface="Arial" charset="0"/>
              </a:rPr>
              <a:t>Title</a:t>
            </a:r>
            <a:r>
              <a:rPr lang="en-GB" altLang="zh-CN" sz="2000">
                <a:latin typeface="Calibri" pitchFamily="34" charset="0"/>
                <a:ea typeface="ＭＳ Ｐゴシック" pitchFamily="34" charset="-128"/>
                <a:cs typeface="Arial" charset="0"/>
              </a:rPr>
              <a:t> :</a:t>
            </a:r>
          </a:p>
          <a:p>
            <a:pPr marL="742950" lvl="1" indent="-285750">
              <a:spcBef>
                <a:spcPct val="20000"/>
              </a:spcBef>
              <a:buClr>
                <a:srgbClr val="C20D20"/>
              </a:buClr>
              <a:buSzPct val="100000"/>
              <a:buFont typeface="Lucida Grande"/>
              <a:buChar char="●"/>
            </a:pPr>
            <a:r>
              <a:rPr lang="en-GB" altLang="zh-CN" sz="2000">
                <a:latin typeface="Calibri" pitchFamily="34" charset="0"/>
                <a:ea typeface="ＭＳ Ｐゴシック" pitchFamily="34" charset="-128"/>
                <a:cs typeface="Arial" charset="0"/>
              </a:rPr>
              <a:t>The </a:t>
            </a:r>
            <a:r>
              <a:rPr lang="en-GB" altLang="zh-CN" sz="2000">
                <a:solidFill>
                  <a:srgbClr val="C00000"/>
                </a:solidFill>
                <a:latin typeface="Calibri" pitchFamily="34" charset="0"/>
                <a:ea typeface="ＭＳ Ｐゴシック" pitchFamily="34" charset="-128"/>
                <a:cs typeface="Arial" charset="0"/>
              </a:rPr>
              <a:t>most visible </a:t>
            </a:r>
            <a:r>
              <a:rPr lang="en-GB" altLang="zh-CN" sz="2000">
                <a:latin typeface="Calibri" pitchFamily="34" charset="0"/>
                <a:ea typeface="ＭＳ Ｐゴシック" pitchFamily="34" charset="-128"/>
                <a:cs typeface="Arial" charset="0"/>
              </a:rPr>
              <a:t>part of your paper</a:t>
            </a:r>
          </a:p>
          <a:p>
            <a:pPr marL="742950" lvl="1" indent="-285750">
              <a:spcBef>
                <a:spcPct val="20000"/>
              </a:spcBef>
              <a:buClr>
                <a:srgbClr val="C20D20"/>
              </a:buClr>
              <a:buSzPct val="100000"/>
              <a:buFont typeface="Lucida Grande"/>
              <a:buChar char="●"/>
            </a:pPr>
            <a:r>
              <a:rPr lang="en-GB" altLang="zh-CN" sz="2000">
                <a:solidFill>
                  <a:srgbClr val="C00000"/>
                </a:solidFill>
                <a:latin typeface="Calibri" pitchFamily="34" charset="0"/>
                <a:ea typeface="ＭＳ Ｐゴシック" pitchFamily="34" charset="-128"/>
                <a:cs typeface="Arial" charset="0"/>
              </a:rPr>
              <a:t>Title</a:t>
            </a:r>
            <a:r>
              <a:rPr lang="en-GB" altLang="zh-CN" sz="2000">
                <a:latin typeface="Calibri" pitchFamily="34" charset="0"/>
                <a:ea typeface="ＭＳ Ｐゴシック" pitchFamily="34" charset="-128"/>
                <a:cs typeface="Arial" charset="0"/>
              </a:rPr>
              <a:t>: Concise yet informative; draws attention of the reader</a:t>
            </a:r>
          </a:p>
        </p:txBody>
      </p:sp>
      <p:sp>
        <p:nvSpPr>
          <p:cNvPr id="71684"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200" b="1">
                <a:solidFill>
                  <a:srgbClr val="CC0000"/>
                </a:solidFill>
                <a:latin typeface="Calibri" pitchFamily="34" charset="0"/>
                <a:ea typeface="ＭＳ Ｐゴシック" pitchFamily="34" charset="-128"/>
                <a:cs typeface="Arial" charset="0"/>
              </a:rPr>
              <a:t>Writing Your Paper</a:t>
            </a:r>
          </a:p>
        </p:txBody>
      </p:sp>
      <p:pic>
        <p:nvPicPr>
          <p:cNvPr id="71685"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88" y="1928813"/>
            <a:ext cx="2746375" cy="1831975"/>
          </a:xfrm>
          <a:prstGeom prst="rect">
            <a:avLst/>
          </a:prstGeom>
          <a:noFill/>
          <a:ln w="9525">
            <a:noFill/>
            <a:miter lim="800000"/>
            <a:headEnd/>
            <a:tailEnd/>
          </a:ln>
        </p:spPr>
      </p:pic>
      <p:graphicFrame>
        <p:nvGraphicFramePr>
          <p:cNvPr id="9" name="Table 8"/>
          <p:cNvGraphicFramePr>
            <a:graphicFrameLocks noGrp="1"/>
          </p:cNvGraphicFramePr>
          <p:nvPr/>
        </p:nvGraphicFramePr>
        <p:xfrm>
          <a:off x="1400175" y="4311650"/>
          <a:ext cx="6096000" cy="175260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latin typeface="Calibri" panose="020F0502020204030204" pitchFamily="34" charset="0"/>
                          <a:cs typeface="Calibri" panose="020F0502020204030204" pitchFamily="34" charset="0"/>
                        </a:rPr>
                        <a:t>Do</a:t>
                      </a:r>
                    </a:p>
                  </a:txBody>
                  <a:tcPr/>
                </a:tc>
                <a:tc>
                  <a:txBody>
                    <a:bodyPr/>
                    <a:lstStyle/>
                    <a:p>
                      <a:r>
                        <a:rPr lang="en-GB" dirty="0">
                          <a:latin typeface="Calibri" panose="020F0502020204030204" pitchFamily="34" charset="0"/>
                          <a:cs typeface="Calibri" panose="020F0502020204030204" pitchFamily="34" charset="0"/>
                        </a:rPr>
                        <a:t>Don’t</a:t>
                      </a:r>
                    </a:p>
                  </a:txBody>
                  <a:tcPr/>
                </a:tc>
                <a:extLst>
                  <a:ext uri="{0D108BD9-81ED-4DB2-BD59-A6C34878D82A}">
                    <a16:rowId xmlns:a16="http://schemas.microsoft.com/office/drawing/2014/main" val="10000"/>
                  </a:ext>
                </a:extLst>
              </a:tr>
              <a:tr h="370840">
                <a:tc>
                  <a:txBody>
                    <a:bodyPr/>
                    <a:lstStyle/>
                    <a:p>
                      <a:r>
                        <a:rPr lang="en-GB" dirty="0">
                          <a:latin typeface="Calibri" panose="020F0502020204030204" pitchFamily="34" charset="0"/>
                          <a:cs typeface="Calibri" panose="020F0502020204030204" pitchFamily="34" charset="0"/>
                        </a:rPr>
                        <a:t>Keep it simple</a:t>
                      </a:r>
                    </a:p>
                  </a:txBody>
                  <a:tcPr/>
                </a:tc>
                <a:tc>
                  <a:txBody>
                    <a:bodyPr/>
                    <a:lstStyle/>
                    <a:p>
                      <a:r>
                        <a:rPr lang="en-GB" dirty="0">
                          <a:latin typeface="Calibri" panose="020F0502020204030204" pitchFamily="34" charset="0"/>
                          <a:cs typeface="Calibri" panose="020F0502020204030204" pitchFamily="34" charset="0"/>
                        </a:rPr>
                        <a:t>Be</a:t>
                      </a:r>
                      <a:r>
                        <a:rPr lang="en-GB" baseline="0" dirty="0">
                          <a:latin typeface="Calibri" panose="020F0502020204030204" pitchFamily="34" charset="0"/>
                          <a:cs typeface="Calibri" panose="020F0502020204030204" pitchFamily="34" charset="0"/>
                        </a:rPr>
                        <a:t> ambiguous</a:t>
                      </a:r>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GB" dirty="0">
                          <a:latin typeface="Calibri" panose="020F0502020204030204" pitchFamily="34" charset="0"/>
                          <a:cs typeface="Calibri" panose="020F0502020204030204" pitchFamily="34" charset="0"/>
                        </a:rPr>
                        <a:t>Be clear and descriptive</a:t>
                      </a:r>
                    </a:p>
                  </a:txBody>
                  <a:tcPr/>
                </a:tc>
                <a:tc>
                  <a:txBody>
                    <a:bodyPr/>
                    <a:lstStyle/>
                    <a:p>
                      <a:r>
                        <a:rPr lang="en-GB" dirty="0">
                          <a:latin typeface="Calibri" panose="020F0502020204030204" pitchFamily="34" charset="0"/>
                          <a:cs typeface="Calibri" panose="020F0502020204030204" pitchFamily="34" charset="0"/>
                        </a:rPr>
                        <a:t>Use phrases or “jokes” that may not translate</a:t>
                      </a:r>
                    </a:p>
                  </a:txBody>
                  <a:tcPr/>
                </a:tc>
                <a:extLst>
                  <a:ext uri="{0D108BD9-81ED-4DB2-BD59-A6C34878D82A}">
                    <a16:rowId xmlns:a16="http://schemas.microsoft.com/office/drawing/2014/main" val="10002"/>
                  </a:ext>
                </a:extLst>
              </a:tr>
              <a:tr h="370840">
                <a:tc>
                  <a:txBody>
                    <a:bodyPr/>
                    <a:lstStyle/>
                    <a:p>
                      <a:r>
                        <a:rPr lang="en-GB" dirty="0">
                          <a:latin typeface="Calibri" panose="020F0502020204030204" pitchFamily="34" charset="0"/>
                          <a:cs typeface="Calibri" panose="020F0502020204030204" pitchFamily="34" charset="0"/>
                        </a:rPr>
                        <a:t>Use key terms</a:t>
                      </a:r>
                    </a:p>
                  </a:txBody>
                  <a:tcPr/>
                </a:tc>
                <a:tc>
                  <a:txBody>
                    <a:bodyPr/>
                    <a:lstStyle/>
                    <a:p>
                      <a:r>
                        <a:rPr lang="en-GB" dirty="0">
                          <a:latin typeface="Calibri" panose="020F0502020204030204" pitchFamily="34" charset="0"/>
                          <a:cs typeface="Calibri" panose="020F0502020204030204" pitchFamily="34" charset="0"/>
                        </a:rPr>
                        <a:t>Use acronyms</a:t>
                      </a:r>
                    </a:p>
                  </a:txBody>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endParaRPr lang="en-US" altLang="zh-CN" sz="2000" b="1">
              <a:solidFill>
                <a:srgbClr val="CC0000"/>
              </a:solidFill>
            </a:endParaRPr>
          </a:p>
        </p:txBody>
      </p:sp>
      <p:sp>
        <p:nvSpPr>
          <p:cNvPr id="73730"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graphicFrame>
        <p:nvGraphicFramePr>
          <p:cNvPr id="4" name="Table 3"/>
          <p:cNvGraphicFramePr>
            <a:graphicFrameLocks noGrp="1"/>
          </p:cNvGraphicFramePr>
          <p:nvPr/>
        </p:nvGraphicFramePr>
        <p:xfrm>
          <a:off x="706438" y="4171950"/>
          <a:ext cx="7366000" cy="2022475"/>
        </p:xfrm>
        <a:graphic>
          <a:graphicData uri="http://schemas.openxmlformats.org/drawingml/2006/table">
            <a:tbl>
              <a:tblPr firstRow="1" bandRow="1">
                <a:tableStyleId>{21E4AEA4-8DFA-4A89-87EB-49C32662AFE0}</a:tableStyleId>
              </a:tblPr>
              <a:tblGrid>
                <a:gridCol w="3683124">
                  <a:extLst>
                    <a:ext uri="{9D8B030D-6E8A-4147-A177-3AD203B41FA5}">
                      <a16:colId xmlns:a16="http://schemas.microsoft.com/office/drawing/2014/main" val="20000"/>
                    </a:ext>
                  </a:extLst>
                </a:gridCol>
                <a:gridCol w="3683124">
                  <a:extLst>
                    <a:ext uri="{9D8B030D-6E8A-4147-A177-3AD203B41FA5}">
                      <a16:colId xmlns:a16="http://schemas.microsoft.com/office/drawing/2014/main" val="20001"/>
                    </a:ext>
                  </a:extLst>
                </a:gridCol>
              </a:tblGrid>
              <a:tr h="370840">
                <a:tc>
                  <a:txBody>
                    <a:bodyPr/>
                    <a:lstStyle/>
                    <a:p>
                      <a:r>
                        <a:rPr lang="en-GB" dirty="0">
                          <a:latin typeface="Calibri" panose="020F0502020204030204" pitchFamily="34" charset="0"/>
                          <a:cs typeface="Calibri" panose="020F0502020204030204" pitchFamily="34" charset="0"/>
                        </a:rPr>
                        <a:t>Do</a:t>
                      </a:r>
                    </a:p>
                  </a:txBody>
                  <a:tcPr/>
                </a:tc>
                <a:tc>
                  <a:txBody>
                    <a:bodyPr/>
                    <a:lstStyle/>
                    <a:p>
                      <a:r>
                        <a:rPr lang="en-GB" dirty="0">
                          <a:latin typeface="Calibri" panose="020F0502020204030204" pitchFamily="34" charset="0"/>
                          <a:cs typeface="Calibri" panose="020F0502020204030204" pitchFamily="34" charset="0"/>
                        </a:rPr>
                        <a:t>Don’t</a:t>
                      </a:r>
                    </a:p>
                  </a:txBody>
                  <a:tcPr/>
                </a:tc>
                <a:extLst>
                  <a:ext uri="{0D108BD9-81ED-4DB2-BD59-A6C34878D82A}">
                    <a16:rowId xmlns:a16="http://schemas.microsoft.com/office/drawing/2014/main" val="10000"/>
                  </a:ext>
                </a:extLst>
              </a:tr>
              <a:tr h="370840">
                <a:tc>
                  <a:txBody>
                    <a:bodyPr/>
                    <a:lstStyle/>
                    <a:p>
                      <a:r>
                        <a:rPr lang="en-GB" dirty="0">
                          <a:latin typeface="Calibri" panose="020F0502020204030204" pitchFamily="34" charset="0"/>
                          <a:cs typeface="Calibri" panose="020F0502020204030204" pitchFamily="34" charset="0"/>
                        </a:rPr>
                        <a:t>Include key words and phrases</a:t>
                      </a:r>
                    </a:p>
                  </a:txBody>
                  <a:tcPr/>
                </a:tc>
                <a:tc>
                  <a:txBody>
                    <a:bodyPr/>
                    <a:lstStyle/>
                    <a:p>
                      <a:r>
                        <a:rPr lang="en-GB" dirty="0">
                          <a:latin typeface="Calibri" panose="020F0502020204030204" pitchFamily="34" charset="0"/>
                          <a:cs typeface="Calibri" panose="020F0502020204030204" pitchFamily="34" charset="0"/>
                        </a:rPr>
                        <a:t>Copy your introduction</a:t>
                      </a:r>
                    </a:p>
                  </a:txBody>
                  <a:tcPr/>
                </a:tc>
                <a:extLst>
                  <a:ext uri="{0D108BD9-81ED-4DB2-BD59-A6C34878D82A}">
                    <a16:rowId xmlns:a16="http://schemas.microsoft.com/office/drawing/2014/main" val="10001"/>
                  </a:ext>
                </a:extLst>
              </a:tr>
              <a:tr h="370840">
                <a:tc>
                  <a:txBody>
                    <a:bodyPr/>
                    <a:lstStyle/>
                    <a:p>
                      <a:r>
                        <a:rPr lang="en-GB" dirty="0">
                          <a:latin typeface="Calibri" panose="020F0502020204030204" pitchFamily="34" charset="0"/>
                          <a:cs typeface="Calibri" panose="020F0502020204030204" pitchFamily="34" charset="0"/>
                        </a:rPr>
                        <a:t>Be clear about what makes this paper worth reading</a:t>
                      </a:r>
                    </a:p>
                  </a:txBody>
                  <a:tcPr/>
                </a:tc>
                <a:tc>
                  <a:txBody>
                    <a:bodyPr/>
                    <a:lstStyle/>
                    <a:p>
                      <a:r>
                        <a:rPr lang="en-GB" dirty="0">
                          <a:latin typeface="Calibri" panose="020F0502020204030204" pitchFamily="34" charset="0"/>
                          <a:cs typeface="Calibri" panose="020F0502020204030204" pitchFamily="34" charset="0"/>
                        </a:rPr>
                        <a:t>Use jargon, undefined acronyms or words</a:t>
                      </a:r>
                      <a:r>
                        <a:rPr lang="en-GB" baseline="0" dirty="0">
                          <a:latin typeface="Calibri" panose="020F0502020204030204" pitchFamily="34" charset="0"/>
                          <a:cs typeface="Calibri" panose="020F0502020204030204" pitchFamily="34" charset="0"/>
                        </a:rPr>
                        <a:t> not commonly used</a:t>
                      </a:r>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GB" dirty="0">
                          <a:latin typeface="Calibri" panose="020F0502020204030204" pitchFamily="34" charset="0"/>
                          <a:cs typeface="Calibri" panose="020F0502020204030204" pitchFamily="34" charset="0"/>
                        </a:rPr>
                        <a:t>Summarise aims, methodology and findings</a:t>
                      </a:r>
                    </a:p>
                  </a:txBody>
                  <a:tcPr/>
                </a:tc>
                <a:tc>
                  <a:txBody>
                    <a:bodyPr/>
                    <a:lstStyle/>
                    <a:p>
                      <a:r>
                        <a:rPr lang="en-GB" dirty="0">
                          <a:latin typeface="Calibri" panose="020F0502020204030204" pitchFamily="34" charset="0"/>
                          <a:cs typeface="Calibri" panose="020F0502020204030204" pitchFamily="34" charset="0"/>
                        </a:rPr>
                        <a:t>Exaggerate</a:t>
                      </a:r>
                      <a:r>
                        <a:rPr lang="en-GB" baseline="0" dirty="0">
                          <a:latin typeface="Calibri" panose="020F0502020204030204" pitchFamily="34" charset="0"/>
                          <a:cs typeface="Calibri" panose="020F0502020204030204" pitchFamily="34" charset="0"/>
                        </a:rPr>
                        <a:t> or m</a:t>
                      </a:r>
                      <a:r>
                        <a:rPr lang="en-GB" dirty="0">
                          <a:latin typeface="Calibri" panose="020F0502020204030204" pitchFamily="34" charset="0"/>
                          <a:cs typeface="Calibri" panose="020F0502020204030204" pitchFamily="34" charset="0"/>
                        </a:rPr>
                        <a:t>islead</a:t>
                      </a:r>
                    </a:p>
                  </a:txBody>
                  <a:tcPr/>
                </a:tc>
                <a:extLst>
                  <a:ext uri="{0D108BD9-81ED-4DB2-BD59-A6C34878D82A}">
                    <a16:rowId xmlns:a16="http://schemas.microsoft.com/office/drawing/2014/main" val="10003"/>
                  </a:ext>
                </a:extLst>
              </a:tr>
            </a:tbl>
          </a:graphicData>
        </a:graphic>
      </p:graphicFrame>
      <p:sp>
        <p:nvSpPr>
          <p:cNvPr id="73748"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Writing Your Paper</a:t>
            </a:r>
          </a:p>
        </p:txBody>
      </p:sp>
      <p:pic>
        <p:nvPicPr>
          <p:cNvPr id="7374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925" y="2038350"/>
            <a:ext cx="4610100" cy="1647825"/>
          </a:xfrm>
          <a:prstGeom prst="rect">
            <a:avLst/>
          </a:prstGeom>
          <a:noFill/>
          <a:ln w="9525">
            <a:noFill/>
            <a:miter lim="800000"/>
            <a:headEnd/>
            <a:tailEnd/>
          </a:ln>
        </p:spPr>
      </p:pic>
      <p:sp>
        <p:nvSpPr>
          <p:cNvPr id="73750" name="Rectangle 1"/>
          <p:cNvSpPr>
            <a:spLocks noChangeArrowheads="1"/>
          </p:cNvSpPr>
          <p:nvPr/>
        </p:nvSpPr>
        <p:spPr bwMode="auto">
          <a:xfrm>
            <a:off x="4691063" y="1695450"/>
            <a:ext cx="4286250" cy="2124075"/>
          </a:xfrm>
          <a:prstGeom prst="rect">
            <a:avLst/>
          </a:prstGeom>
          <a:noFill/>
          <a:ln w="9525">
            <a:noFill/>
            <a:miter lim="800000"/>
            <a:headEnd/>
            <a:tailEnd/>
          </a:ln>
        </p:spPr>
        <p:txBody>
          <a:bodyPr>
            <a:spAutoFit/>
          </a:bodyPr>
          <a:lstStyle/>
          <a:p>
            <a:pPr marL="342900" indent="-342900">
              <a:spcBef>
                <a:spcPct val="20000"/>
              </a:spcBef>
              <a:buClr>
                <a:srgbClr val="C20D20"/>
              </a:buClr>
              <a:buSzPct val="100000"/>
              <a:buFont typeface="Arial" charset="0"/>
              <a:buChar char="•"/>
            </a:pPr>
            <a:r>
              <a:rPr lang="en-GB" altLang="zh-CN" sz="2000" b="1">
                <a:latin typeface="Calibri" pitchFamily="34" charset="0"/>
              </a:rPr>
              <a:t>Abstract</a:t>
            </a:r>
            <a:r>
              <a:rPr lang="en-GB" altLang="zh-CN" sz="2000">
                <a:latin typeface="Calibri" pitchFamily="34" charset="0"/>
              </a:rPr>
              <a:t>:</a:t>
            </a:r>
          </a:p>
          <a:p>
            <a:pPr marL="800100" lvl="1" indent="-342900">
              <a:spcBef>
                <a:spcPct val="20000"/>
              </a:spcBef>
              <a:buClr>
                <a:srgbClr val="C20D20"/>
              </a:buClr>
              <a:buSzPct val="100000"/>
              <a:buFont typeface="Arial" charset="0"/>
              <a:buChar char="•"/>
            </a:pPr>
            <a:r>
              <a:rPr lang="en-GB" altLang="zh-CN" sz="2000">
                <a:latin typeface="Calibri" pitchFamily="34" charset="0"/>
              </a:rPr>
              <a:t>Your shop window!</a:t>
            </a:r>
          </a:p>
          <a:p>
            <a:pPr marL="800100" lvl="1" indent="-342900">
              <a:spcBef>
                <a:spcPct val="20000"/>
              </a:spcBef>
              <a:buClr>
                <a:srgbClr val="C20D20"/>
              </a:buClr>
              <a:buSzPct val="100000"/>
              <a:buFont typeface="Arial" charset="0"/>
              <a:buChar char="•"/>
            </a:pPr>
            <a:r>
              <a:rPr lang="en-GB" altLang="zh-CN" sz="2000">
                <a:solidFill>
                  <a:srgbClr val="CC0000"/>
                </a:solidFill>
                <a:latin typeface="Calibri" pitchFamily="34" charset="0"/>
              </a:rPr>
              <a:t>Summarises paper </a:t>
            </a:r>
            <a:r>
              <a:rPr lang="en-GB" altLang="zh-CN" sz="2000">
                <a:latin typeface="Calibri" pitchFamily="34" charset="0"/>
              </a:rPr>
              <a:t>into one paragraph (&lt;300 words)</a:t>
            </a:r>
          </a:p>
          <a:p>
            <a:pPr marL="800100" lvl="1" indent="-342900">
              <a:spcBef>
                <a:spcPct val="20000"/>
              </a:spcBef>
              <a:buClr>
                <a:srgbClr val="C20D20"/>
              </a:buClr>
              <a:buSzPct val="100000"/>
              <a:buFont typeface="Arial" charset="0"/>
              <a:buChar char="•"/>
            </a:pPr>
            <a:r>
              <a:rPr lang="en-GB" altLang="zh-CN" sz="2000">
                <a:latin typeface="Calibri" pitchFamily="34" charset="0"/>
              </a:rPr>
              <a:t>Should include your key result: </a:t>
            </a:r>
            <a:br>
              <a:rPr lang="en-GB" altLang="zh-CN" sz="2000">
                <a:latin typeface="Calibri" pitchFamily="34" charset="0"/>
              </a:rPr>
            </a:br>
            <a:r>
              <a:rPr lang="en-GB" altLang="zh-CN" sz="2000" b="1">
                <a:latin typeface="Calibri" pitchFamily="34" charset="0"/>
              </a:rPr>
              <a:t>What did you achieve?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432050" y="3244850"/>
            <a:ext cx="4279900" cy="708025"/>
          </a:xfrm>
          <a:prstGeom prst="rect">
            <a:avLst/>
          </a:prstGeom>
          <a:noFill/>
          <a:ln w="9525">
            <a:noFill/>
            <a:miter lim="800000"/>
            <a:headEnd/>
            <a:tailEnd/>
          </a:ln>
        </p:spPr>
        <p:txBody>
          <a:bodyPr wrap="none">
            <a:spAutoFit/>
          </a:bodyPr>
          <a:lstStyle/>
          <a:p>
            <a:pPr algn="ctr">
              <a:spcBef>
                <a:spcPct val="20000"/>
              </a:spcBef>
              <a:buSzPct val="100000"/>
              <a:buFont typeface="Arial" charset="0"/>
              <a:buNone/>
            </a:pPr>
            <a:r>
              <a:rPr lang="en-GB" altLang="zh-CN" sz="4000" b="1">
                <a:solidFill>
                  <a:srgbClr val="CC0000"/>
                </a:solidFill>
                <a:latin typeface="Calibri" pitchFamily="34" charset="0"/>
              </a:rPr>
              <a:t>Introduction to IOP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7"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endParaRPr lang="en-US" altLang="zh-CN" sz="2000" b="1">
              <a:solidFill>
                <a:srgbClr val="CC0000"/>
              </a:solidFill>
            </a:endParaRPr>
          </a:p>
        </p:txBody>
      </p:sp>
      <p:sp>
        <p:nvSpPr>
          <p:cNvPr id="75778"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sp>
        <p:nvSpPr>
          <p:cNvPr id="75779" name="Rectangle 6"/>
          <p:cNvSpPr txBox="1">
            <a:spLocks noChangeArrowheads="1"/>
          </p:cNvSpPr>
          <p:nvPr/>
        </p:nvSpPr>
        <p:spPr bwMode="auto">
          <a:xfrm>
            <a:off x="3416300" y="1779588"/>
            <a:ext cx="5157788" cy="3600450"/>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The </a:t>
            </a:r>
            <a:r>
              <a:rPr lang="en-GB" altLang="zh-CN" sz="2000" b="1">
                <a:latin typeface="Calibri" pitchFamily="34" charset="0"/>
                <a:ea typeface="ＭＳ Ｐゴシック" pitchFamily="34" charset="-128"/>
                <a:cs typeface="Arial" charset="0"/>
              </a:rPr>
              <a:t>introduction</a:t>
            </a:r>
            <a:r>
              <a:rPr lang="en-GB" altLang="zh-CN" sz="2000">
                <a:latin typeface="Calibri" pitchFamily="34" charset="0"/>
                <a:ea typeface="ＭＳ Ｐゴシック" pitchFamily="34" charset="-128"/>
                <a:cs typeface="Arial" charset="0"/>
              </a:rPr>
              <a:t> should:</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Describe the </a:t>
            </a:r>
            <a:r>
              <a:rPr lang="en-GB" altLang="zh-CN" sz="2000">
                <a:solidFill>
                  <a:srgbClr val="C00000"/>
                </a:solidFill>
                <a:latin typeface="Calibri" pitchFamily="34" charset="0"/>
                <a:ea typeface="ＭＳ Ｐゴシック" pitchFamily="34" charset="-128"/>
                <a:cs typeface="Arial" charset="0"/>
              </a:rPr>
              <a:t>main goals </a:t>
            </a:r>
            <a:r>
              <a:rPr lang="en-GB" altLang="zh-CN" sz="2000">
                <a:latin typeface="Calibri" pitchFamily="34" charset="0"/>
                <a:ea typeface="ＭＳ Ｐゴシック" pitchFamily="34" charset="-128"/>
                <a:cs typeface="Arial" charset="0"/>
              </a:rPr>
              <a:t>and advances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Give an overview of methods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Set the work in the </a:t>
            </a:r>
            <a:r>
              <a:rPr lang="en-GB" altLang="zh-CN" sz="2000">
                <a:solidFill>
                  <a:srgbClr val="C00000"/>
                </a:solidFill>
                <a:latin typeface="Calibri" pitchFamily="34" charset="0"/>
                <a:ea typeface="ＭＳ Ｐゴシック" pitchFamily="34" charset="-128"/>
                <a:cs typeface="Arial" charset="0"/>
              </a:rPr>
              <a:t>context </a:t>
            </a:r>
            <a:r>
              <a:rPr lang="en-GB" altLang="zh-CN" sz="2000">
                <a:latin typeface="Calibri" pitchFamily="34" charset="0"/>
                <a:ea typeface="ＭＳ Ｐゴシック" pitchFamily="34" charset="-128"/>
                <a:cs typeface="Arial" charset="0"/>
              </a:rPr>
              <a:t>of previous research</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Cite all </a:t>
            </a:r>
            <a:r>
              <a:rPr lang="en-GB" altLang="zh-CN" sz="2000">
                <a:solidFill>
                  <a:srgbClr val="C00000"/>
                </a:solidFill>
                <a:latin typeface="Calibri" pitchFamily="34" charset="0"/>
                <a:ea typeface="ＭＳ Ｐゴシック" pitchFamily="34" charset="-128"/>
                <a:cs typeface="Arial" charset="0"/>
              </a:rPr>
              <a:t>relevant</a:t>
            </a:r>
            <a:r>
              <a:rPr lang="en-GB" altLang="zh-CN" sz="2000">
                <a:latin typeface="Calibri" pitchFamily="34" charset="0"/>
                <a:ea typeface="ＭＳ Ｐゴシック" pitchFamily="34" charset="-128"/>
                <a:cs typeface="Arial" charset="0"/>
              </a:rPr>
              <a:t> references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rPr>
              <a:t>For JPhysD, it is important you specify any applications relevant to your research</a:t>
            </a:r>
          </a:p>
        </p:txBody>
      </p:sp>
      <p:sp>
        <p:nvSpPr>
          <p:cNvPr id="75780"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200" b="1">
                <a:solidFill>
                  <a:srgbClr val="CC0000"/>
                </a:solidFill>
                <a:latin typeface="Calibri" pitchFamily="34" charset="0"/>
                <a:ea typeface="ＭＳ Ｐゴシック" pitchFamily="34" charset="-128"/>
                <a:cs typeface="Arial" charset="0"/>
              </a:rPr>
              <a:t>Writing Your Paper</a:t>
            </a:r>
          </a:p>
        </p:txBody>
      </p:sp>
      <p:pic>
        <p:nvPicPr>
          <p:cNvPr id="75781"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88" y="1928813"/>
            <a:ext cx="2746375" cy="1831975"/>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3392488" y="1793875"/>
            <a:ext cx="5246687" cy="4186238"/>
          </a:xfrm>
          <a:prstGeom prst="rect">
            <a:avLst/>
          </a:prstGeom>
          <a:noFill/>
          <a:ln>
            <a:noFill/>
          </a:ln>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ct val="20000"/>
              </a:spcBef>
              <a:spcAft>
                <a:spcPts val="0"/>
              </a:spcAft>
              <a:buClr>
                <a:srgbClr val="C20D20"/>
              </a:buClr>
              <a:buSzPct val="100000"/>
              <a:buFont typeface="Arial" pitchFamily="34" charset="0"/>
              <a:buChar char="•"/>
              <a:defRPr/>
            </a:pPr>
            <a:r>
              <a:rPr lang="en-GB" sz="2000" b="1" dirty="0">
                <a:cs typeface="Arial" charset="0"/>
              </a:rPr>
              <a:t>Methods</a:t>
            </a:r>
            <a:r>
              <a:rPr lang="en-GB" sz="2000" dirty="0">
                <a:cs typeface="Arial" charset="0"/>
              </a:rPr>
              <a:t> need to:</a:t>
            </a:r>
          </a:p>
          <a:p>
            <a:pPr marL="800100" lvl="1" indent="-342900" fontAlgn="auto">
              <a:spcBef>
                <a:spcPct val="20000"/>
              </a:spcBef>
              <a:spcAft>
                <a:spcPts val="0"/>
              </a:spcAft>
              <a:buClr>
                <a:srgbClr val="C20D20"/>
              </a:buClr>
              <a:buSzPct val="100000"/>
              <a:buFont typeface="Arial" pitchFamily="34" charset="0"/>
              <a:buChar char="•"/>
              <a:defRPr/>
            </a:pPr>
            <a:r>
              <a:rPr lang="en-GB" sz="2000" dirty="0">
                <a:cs typeface="Arial" charset="0"/>
              </a:rPr>
              <a:t>Give enough information to allow </a:t>
            </a:r>
            <a:r>
              <a:rPr lang="en-GB" sz="2000" dirty="0">
                <a:solidFill>
                  <a:srgbClr val="C00000"/>
                </a:solidFill>
                <a:cs typeface="Arial" charset="0"/>
              </a:rPr>
              <a:t>duplication</a:t>
            </a:r>
            <a:r>
              <a:rPr lang="en-GB" sz="2000" dirty="0">
                <a:cs typeface="Arial" charset="0"/>
              </a:rPr>
              <a:t> of your results</a:t>
            </a:r>
          </a:p>
          <a:p>
            <a:pPr marL="800100" lvl="1" indent="-342900" fontAlgn="auto">
              <a:spcBef>
                <a:spcPct val="20000"/>
              </a:spcBef>
              <a:spcAft>
                <a:spcPts val="0"/>
              </a:spcAft>
              <a:buClr>
                <a:srgbClr val="C20D20"/>
              </a:buClr>
              <a:buSzPct val="100000"/>
              <a:buFont typeface="Arial" pitchFamily="34" charset="0"/>
              <a:buChar char="•"/>
              <a:defRPr/>
            </a:pPr>
            <a:endParaRPr lang="en-GB" sz="2000" dirty="0">
              <a:cs typeface="Arial" charset="0"/>
            </a:endParaRPr>
          </a:p>
          <a:p>
            <a:pPr marL="342900" lvl="1" indent="-342900" fontAlgn="auto">
              <a:spcBef>
                <a:spcPct val="20000"/>
              </a:spcBef>
              <a:spcAft>
                <a:spcPts val="0"/>
              </a:spcAft>
              <a:buClr>
                <a:srgbClr val="C20D20"/>
              </a:buClr>
              <a:buSzPct val="100000"/>
              <a:buFont typeface="Arial" pitchFamily="34" charset="0"/>
              <a:buChar char="•"/>
              <a:defRPr/>
            </a:pPr>
            <a:r>
              <a:rPr lang="en-GB" sz="2000" b="1" dirty="0">
                <a:cs typeface="Arial" charset="0"/>
              </a:rPr>
              <a:t>Results and discussion</a:t>
            </a:r>
            <a:r>
              <a:rPr lang="en-GB" sz="2000" dirty="0">
                <a:cs typeface="Arial" charset="0"/>
              </a:rPr>
              <a:t> need to:</a:t>
            </a:r>
            <a:endParaRPr lang="en-GB" sz="2000" b="1" dirty="0">
              <a:cs typeface="Arial" charset="0"/>
            </a:endParaRPr>
          </a:p>
          <a:p>
            <a:pPr marL="800100" lvl="1" indent="-342900" fontAlgn="auto">
              <a:spcBef>
                <a:spcPct val="20000"/>
              </a:spcBef>
              <a:spcAft>
                <a:spcPts val="0"/>
              </a:spcAft>
              <a:buClr>
                <a:srgbClr val="C20D20"/>
              </a:buClr>
              <a:buSzPct val="100000"/>
              <a:buFont typeface="Arial" pitchFamily="34" charset="0"/>
              <a:buChar char="•"/>
              <a:defRPr/>
            </a:pPr>
            <a:r>
              <a:rPr lang="en-GB" sz="2000" dirty="0">
                <a:cs typeface="Arial" charset="0"/>
              </a:rPr>
              <a:t>Show the </a:t>
            </a:r>
            <a:r>
              <a:rPr lang="en-GB" sz="2000" dirty="0">
                <a:solidFill>
                  <a:srgbClr val="C00000"/>
                </a:solidFill>
                <a:cs typeface="Arial" charset="0"/>
              </a:rPr>
              <a:t>significance and impact</a:t>
            </a:r>
            <a:r>
              <a:rPr lang="en-GB" sz="2000" dirty="0">
                <a:cs typeface="Arial" charset="0"/>
              </a:rPr>
              <a:t> of your results</a:t>
            </a:r>
          </a:p>
          <a:p>
            <a:pPr marL="800100" lvl="1" indent="-342900" fontAlgn="auto">
              <a:spcBef>
                <a:spcPct val="20000"/>
              </a:spcBef>
              <a:spcAft>
                <a:spcPts val="0"/>
              </a:spcAft>
              <a:buClr>
                <a:srgbClr val="C20D20"/>
              </a:buClr>
              <a:buSzPct val="100000"/>
              <a:buFont typeface="Arial" pitchFamily="34" charset="0"/>
              <a:buChar char="•"/>
              <a:defRPr/>
            </a:pPr>
            <a:r>
              <a:rPr lang="en-GB" sz="2000" dirty="0">
                <a:solidFill>
                  <a:srgbClr val="C00000"/>
                </a:solidFill>
                <a:cs typeface="Arial" charset="0"/>
              </a:rPr>
              <a:t>Compare</a:t>
            </a:r>
            <a:r>
              <a:rPr lang="en-GB" sz="2000" dirty="0">
                <a:cs typeface="Arial" charset="0"/>
              </a:rPr>
              <a:t> with other published work</a:t>
            </a:r>
          </a:p>
          <a:p>
            <a:pPr marL="800100" lvl="1" indent="-342900" fontAlgn="auto">
              <a:spcBef>
                <a:spcPct val="20000"/>
              </a:spcBef>
              <a:spcAft>
                <a:spcPts val="0"/>
              </a:spcAft>
              <a:buClr>
                <a:srgbClr val="C20D20"/>
              </a:buClr>
              <a:buSzPct val="100000"/>
              <a:buFont typeface="Arial" pitchFamily="34" charset="0"/>
              <a:buChar char="•"/>
              <a:defRPr/>
            </a:pPr>
            <a:r>
              <a:rPr lang="en-GB" sz="2000" dirty="0">
                <a:cs typeface="Arial" charset="0"/>
              </a:rPr>
              <a:t>Discuss the </a:t>
            </a:r>
            <a:r>
              <a:rPr lang="en-GB" sz="2000" dirty="0">
                <a:solidFill>
                  <a:srgbClr val="C00000"/>
                </a:solidFill>
                <a:cs typeface="Arial" charset="0"/>
              </a:rPr>
              <a:t>implications and applications</a:t>
            </a:r>
          </a:p>
        </p:txBody>
      </p:sp>
      <p:sp>
        <p:nvSpPr>
          <p:cNvPr id="77826"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200" b="1">
                <a:solidFill>
                  <a:srgbClr val="CC0000"/>
                </a:solidFill>
                <a:latin typeface="Calibri" pitchFamily="34" charset="0"/>
                <a:ea typeface="ＭＳ Ｐゴシック" pitchFamily="34" charset="-128"/>
                <a:cs typeface="Arial" charset="0"/>
              </a:rPr>
              <a:t>Writing Your Paper</a:t>
            </a:r>
          </a:p>
        </p:txBody>
      </p:sp>
      <p:pic>
        <p:nvPicPr>
          <p:cNvPr id="7782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88" y="1928813"/>
            <a:ext cx="2746375" cy="1831975"/>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Rectangle 6"/>
          <p:cNvSpPr txBox="1">
            <a:spLocks noChangeArrowheads="1"/>
          </p:cNvSpPr>
          <p:nvPr/>
        </p:nvSpPr>
        <p:spPr bwMode="auto">
          <a:xfrm>
            <a:off x="3392488" y="1789113"/>
            <a:ext cx="5070475" cy="3600450"/>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Your </a:t>
            </a:r>
            <a:r>
              <a:rPr lang="en-GB" altLang="zh-CN" sz="2000" b="1">
                <a:latin typeface="Calibri" pitchFamily="34" charset="0"/>
                <a:ea typeface="ＭＳ Ｐゴシック" pitchFamily="34" charset="-128"/>
                <a:cs typeface="Arial" charset="0"/>
              </a:rPr>
              <a:t>conclusion</a:t>
            </a:r>
            <a:r>
              <a:rPr lang="en-GB" altLang="zh-CN" sz="2000">
                <a:latin typeface="Calibri" pitchFamily="34" charset="0"/>
                <a:ea typeface="ＭＳ Ｐゴシック" pitchFamily="34" charset="-128"/>
                <a:cs typeface="Arial" charset="0"/>
              </a:rPr>
              <a:t> needs to:</a:t>
            </a:r>
          </a:p>
          <a:p>
            <a:pPr marL="800100" lvl="1" indent="-342900">
              <a:spcBef>
                <a:spcPct val="20000"/>
              </a:spcBef>
              <a:buClr>
                <a:srgbClr val="C20D20"/>
              </a:buClr>
              <a:buSzPct val="100000"/>
              <a:buFont typeface="Arial" charset="0"/>
              <a:buChar char="•"/>
            </a:pPr>
            <a:r>
              <a:rPr lang="en-GB" altLang="zh-CN" sz="2000">
                <a:solidFill>
                  <a:srgbClr val="C00000"/>
                </a:solidFill>
                <a:latin typeface="Calibri" pitchFamily="34" charset="0"/>
                <a:ea typeface="ＭＳ Ｐゴシック" pitchFamily="34" charset="-128"/>
                <a:cs typeface="Arial" charset="0"/>
              </a:rPr>
              <a:t>Summarize</a:t>
            </a:r>
            <a:r>
              <a:rPr lang="en-GB" altLang="zh-CN" sz="2000">
                <a:latin typeface="Calibri" pitchFamily="34" charset="0"/>
                <a:ea typeface="ＭＳ Ｐゴシック" pitchFamily="34" charset="-128"/>
                <a:cs typeface="Arial" charset="0"/>
              </a:rPr>
              <a:t> your major points</a:t>
            </a:r>
          </a:p>
          <a:p>
            <a:pPr marL="800100" lvl="1" indent="-342900">
              <a:spcBef>
                <a:spcPct val="20000"/>
              </a:spcBef>
              <a:buClr>
                <a:srgbClr val="C20D20"/>
              </a:buClr>
              <a:buSzPct val="100000"/>
              <a:buFont typeface="Arial" charset="0"/>
              <a:buChar char="•"/>
            </a:pPr>
            <a:r>
              <a:rPr lang="en-GB" altLang="zh-CN" sz="2000">
                <a:solidFill>
                  <a:srgbClr val="C00000"/>
                </a:solidFill>
                <a:latin typeface="Calibri" pitchFamily="34" charset="0"/>
                <a:ea typeface="ＭＳ Ｐゴシック" pitchFamily="34" charset="-128"/>
                <a:cs typeface="Arial" charset="0"/>
              </a:rPr>
              <a:t>Highlight </a:t>
            </a:r>
            <a:r>
              <a:rPr lang="en-GB" altLang="zh-CN" sz="2000">
                <a:latin typeface="Calibri" pitchFamily="34" charset="0"/>
                <a:ea typeface="ＭＳ Ｐゴシック" pitchFamily="34" charset="-128"/>
                <a:cs typeface="Arial" charset="0"/>
              </a:rPr>
              <a:t>the novelty and  significance of your work</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Answer questions put in the Introduction</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Include your </a:t>
            </a:r>
            <a:r>
              <a:rPr lang="en-GB" altLang="zh-CN" sz="2000">
                <a:solidFill>
                  <a:srgbClr val="C00000"/>
                </a:solidFill>
                <a:latin typeface="Calibri" pitchFamily="34" charset="0"/>
                <a:ea typeface="ＭＳ Ｐゴシック" pitchFamily="34" charset="-128"/>
                <a:cs typeface="Arial" charset="0"/>
              </a:rPr>
              <a:t>plans</a:t>
            </a:r>
            <a:r>
              <a:rPr lang="en-GB" altLang="zh-CN" sz="2000">
                <a:latin typeface="Calibri" pitchFamily="34" charset="0"/>
                <a:ea typeface="ＭＳ Ｐゴシック" pitchFamily="34" charset="-128"/>
                <a:cs typeface="Arial" charset="0"/>
              </a:rPr>
              <a:t> for future work</a:t>
            </a:r>
            <a:endParaRPr lang="en-GB" altLang="zh-CN" sz="2000">
              <a:solidFill>
                <a:srgbClr val="C00000"/>
              </a:solidFill>
              <a:latin typeface="Calibri" pitchFamily="34" charset="0"/>
              <a:ea typeface="ＭＳ Ｐゴシック" pitchFamily="34" charset="-128"/>
              <a:cs typeface="Arial" charset="0"/>
            </a:endParaRPr>
          </a:p>
        </p:txBody>
      </p:sp>
      <p:sp>
        <p:nvSpPr>
          <p:cNvPr id="79874"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pPr>
            <a:r>
              <a:rPr lang="en-GB" altLang="zh-CN" sz="2200" b="1">
                <a:solidFill>
                  <a:srgbClr val="B70F20"/>
                </a:solidFill>
                <a:latin typeface="Calibri" pitchFamily="34" charset="0"/>
                <a:ea typeface="ＭＳ Ｐゴシック" pitchFamily="34" charset="-128"/>
                <a:cs typeface="Arial" charset="0"/>
              </a:rPr>
              <a:t>Writing Your Paper</a:t>
            </a:r>
          </a:p>
        </p:txBody>
      </p:sp>
      <p:pic>
        <p:nvPicPr>
          <p:cNvPr id="79875"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88" y="1928813"/>
            <a:ext cx="2746375" cy="1831975"/>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Rectangle 6"/>
          <p:cNvSpPr txBox="1">
            <a:spLocks noChangeArrowheads="1"/>
          </p:cNvSpPr>
          <p:nvPr/>
        </p:nvSpPr>
        <p:spPr bwMode="auto">
          <a:xfrm>
            <a:off x="273050" y="1781175"/>
            <a:ext cx="5235575" cy="3600450"/>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b="1">
                <a:latin typeface="Calibri" pitchFamily="34" charset="0"/>
                <a:ea typeface="ＭＳ Ｐゴシック" pitchFamily="34" charset="-128"/>
                <a:cs typeface="Arial" charset="0"/>
              </a:rPr>
              <a:t>Acknowledgements</a:t>
            </a:r>
            <a:r>
              <a:rPr lang="en-GB" altLang="zh-CN" sz="2000">
                <a:latin typeface="Calibri" pitchFamily="34" charset="0"/>
                <a:ea typeface="ＭＳ Ｐゴシック" pitchFamily="34" charset="-128"/>
                <a:cs typeface="Arial" charset="0"/>
              </a:rPr>
              <a:t>:</a:t>
            </a:r>
          </a:p>
          <a:p>
            <a:pPr marL="742950" lvl="2"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Recognize the </a:t>
            </a:r>
            <a:r>
              <a:rPr lang="en-GB" altLang="zh-CN" sz="2000">
                <a:solidFill>
                  <a:srgbClr val="C00000"/>
                </a:solidFill>
                <a:latin typeface="Calibri" pitchFamily="34" charset="0"/>
                <a:ea typeface="ＭＳ Ｐゴシック" pitchFamily="34" charset="-128"/>
                <a:cs typeface="Arial" charset="0"/>
              </a:rPr>
              <a:t>contribution</a:t>
            </a:r>
            <a:r>
              <a:rPr lang="en-GB" altLang="zh-CN" sz="2000">
                <a:latin typeface="Calibri" pitchFamily="34" charset="0"/>
                <a:ea typeface="ＭＳ Ｐゴシック" pitchFamily="34" charset="-128"/>
                <a:cs typeface="Arial" charset="0"/>
              </a:rPr>
              <a:t> of funders or other assistance</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b="1">
                <a:latin typeface="Calibri" pitchFamily="34" charset="0"/>
                <a:ea typeface="ＭＳ Ｐゴシック" pitchFamily="34" charset="-128"/>
                <a:cs typeface="Arial" charset="0"/>
              </a:rPr>
              <a:t>References:</a:t>
            </a:r>
            <a:endParaRPr lang="en-GB" altLang="zh-CN" sz="2000">
              <a:latin typeface="Calibri" pitchFamily="34" charset="0"/>
              <a:ea typeface="ＭＳ Ｐゴシック" pitchFamily="34" charset="-128"/>
              <a:cs typeface="Arial" charset="0"/>
            </a:endParaRP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Cite the </a:t>
            </a:r>
            <a:r>
              <a:rPr lang="en-GB" altLang="zh-CN" sz="2000">
                <a:solidFill>
                  <a:srgbClr val="C00000"/>
                </a:solidFill>
                <a:latin typeface="Calibri" pitchFamily="34" charset="0"/>
                <a:ea typeface="ＭＳ Ｐゴシック" pitchFamily="34" charset="-128"/>
                <a:cs typeface="Arial" charset="0"/>
              </a:rPr>
              <a:t>right </a:t>
            </a:r>
            <a:r>
              <a:rPr lang="en-GB" altLang="zh-CN" sz="2000">
                <a:latin typeface="Calibri" pitchFamily="34" charset="0"/>
                <a:ea typeface="ＭＳ Ｐゴシック" pitchFamily="34" charset="-128"/>
                <a:cs typeface="Arial" charset="0"/>
              </a:rPr>
              <a:t>references (relevant to the work and the journal you are submitting to)</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Original works both historical and recent</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Check for </a:t>
            </a:r>
            <a:r>
              <a:rPr lang="en-GB" altLang="zh-CN" sz="2000">
                <a:solidFill>
                  <a:srgbClr val="C00000"/>
                </a:solidFill>
                <a:latin typeface="Calibri" pitchFamily="34" charset="0"/>
                <a:ea typeface="ＭＳ Ｐゴシック" pitchFamily="34" charset="-128"/>
                <a:cs typeface="Arial" charset="0"/>
              </a:rPr>
              <a:t>accuracy</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Follow the reference </a:t>
            </a:r>
            <a:r>
              <a:rPr lang="en-GB" altLang="zh-CN" sz="2000">
                <a:solidFill>
                  <a:srgbClr val="C00000"/>
                </a:solidFill>
                <a:latin typeface="Calibri" pitchFamily="34" charset="0"/>
                <a:ea typeface="ＭＳ Ｐゴシック" pitchFamily="34" charset="-128"/>
                <a:cs typeface="Arial" charset="0"/>
              </a:rPr>
              <a:t>style</a:t>
            </a:r>
            <a:r>
              <a:rPr lang="en-GB" altLang="zh-CN" sz="2000">
                <a:latin typeface="Calibri" pitchFamily="34" charset="0"/>
                <a:ea typeface="ＭＳ Ｐゴシック" pitchFamily="34" charset="-128"/>
                <a:cs typeface="Arial" charset="0"/>
              </a:rPr>
              <a:t> of the journal; if there isn't one, just be consistent</a:t>
            </a:r>
          </a:p>
        </p:txBody>
      </p:sp>
      <p:sp>
        <p:nvSpPr>
          <p:cNvPr id="81922"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pPr>
            <a:r>
              <a:rPr lang="en-GB" altLang="zh-CN" sz="2000" b="1">
                <a:solidFill>
                  <a:srgbClr val="CC0000"/>
                </a:solidFill>
                <a:latin typeface="Calibri" pitchFamily="34" charset="0"/>
                <a:ea typeface="ＭＳ Ｐゴシック" pitchFamily="34" charset="-128"/>
                <a:cs typeface="Arial" charset="0"/>
              </a:rPr>
              <a:t>Writing Your Paper</a:t>
            </a:r>
          </a:p>
        </p:txBody>
      </p:sp>
      <p:pic>
        <p:nvPicPr>
          <p:cNvPr id="8192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9138" y="2625725"/>
            <a:ext cx="2322512" cy="1549400"/>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Writing Your Paper</a:t>
            </a:r>
          </a:p>
        </p:txBody>
      </p:sp>
      <p:sp>
        <p:nvSpPr>
          <p:cNvPr id="8" name="Rectangle 6"/>
          <p:cNvSpPr txBox="1">
            <a:spLocks noChangeArrowheads="1"/>
          </p:cNvSpPr>
          <p:nvPr/>
        </p:nvSpPr>
        <p:spPr bwMode="auto">
          <a:xfrm>
            <a:off x="3392488" y="1793875"/>
            <a:ext cx="5311775" cy="4673600"/>
          </a:xfrm>
          <a:prstGeom prst="rect">
            <a:avLst/>
          </a:prstGeom>
          <a:noFill/>
          <a:ln>
            <a:noFill/>
          </a:ln>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ct val="20000"/>
              </a:spcBef>
              <a:spcAft>
                <a:spcPts val="0"/>
              </a:spcAft>
              <a:buClr>
                <a:srgbClr val="C20D20"/>
              </a:buClr>
              <a:buSzPct val="100000"/>
              <a:buFont typeface="Arial" pitchFamily="34" charset="0"/>
              <a:buChar char="•"/>
              <a:defRPr/>
            </a:pPr>
            <a:r>
              <a:rPr lang="en-GB" sz="2000" b="1" dirty="0">
                <a:cs typeface="Arial" charset="0"/>
              </a:rPr>
              <a:t>Figures, tables, diagrams, charts</a:t>
            </a:r>
            <a:r>
              <a:rPr lang="en-GB" sz="2000" dirty="0">
                <a:cs typeface="Arial" charset="0"/>
              </a:rPr>
              <a:t>: </a:t>
            </a:r>
          </a:p>
          <a:p>
            <a:pPr marL="800100" lvl="1" indent="-342900" fontAlgn="auto">
              <a:spcBef>
                <a:spcPct val="20000"/>
              </a:spcBef>
              <a:spcAft>
                <a:spcPts val="0"/>
              </a:spcAft>
              <a:buClr>
                <a:srgbClr val="C20D20"/>
              </a:buClr>
              <a:buSzPct val="100000"/>
              <a:buFont typeface="Arial" pitchFamily="34" charset="0"/>
              <a:buChar char="•"/>
              <a:defRPr/>
            </a:pPr>
            <a:r>
              <a:rPr lang="en-GB" sz="2000" dirty="0">
                <a:cs typeface="Arial" charset="0"/>
              </a:rPr>
              <a:t>Representative, clear, well designed</a:t>
            </a:r>
          </a:p>
          <a:p>
            <a:pPr marL="800100" lvl="1" indent="-342900" fontAlgn="auto">
              <a:spcBef>
                <a:spcPct val="20000"/>
              </a:spcBef>
              <a:spcAft>
                <a:spcPts val="0"/>
              </a:spcAft>
              <a:buClr>
                <a:srgbClr val="C20D20"/>
              </a:buClr>
              <a:buSzPct val="100000"/>
              <a:buFont typeface="Arial" pitchFamily="34" charset="0"/>
              <a:buChar char="•"/>
              <a:defRPr/>
            </a:pPr>
            <a:r>
              <a:rPr lang="en-GB" sz="2000" dirty="0">
                <a:cs typeface="Arial" charset="0"/>
              </a:rPr>
              <a:t>Use caption to ensure figures are </a:t>
            </a:r>
            <a:r>
              <a:rPr lang="en-GB" sz="2000" b="1" dirty="0">
                <a:cs typeface="Arial" charset="0"/>
              </a:rPr>
              <a:t>self-contained</a:t>
            </a:r>
            <a:r>
              <a:rPr lang="en-GB" sz="2000" dirty="0">
                <a:cs typeface="Arial" charset="0"/>
              </a:rPr>
              <a:t>. Include key terms and avoid acronyms if possible.</a:t>
            </a:r>
          </a:p>
          <a:p>
            <a:pPr marL="457200" lvl="1" indent="0" fontAlgn="auto">
              <a:spcBef>
                <a:spcPct val="20000"/>
              </a:spcBef>
              <a:spcAft>
                <a:spcPts val="0"/>
              </a:spcAft>
              <a:buClr>
                <a:srgbClr val="C20D20"/>
              </a:buClr>
              <a:buSzPct val="100000"/>
              <a:defRPr/>
            </a:pPr>
            <a:r>
              <a:rPr lang="en-GB" sz="2000" b="1" dirty="0">
                <a:solidFill>
                  <a:srgbClr val="C00000"/>
                </a:solidFill>
                <a:cs typeface="Arial" charset="0"/>
              </a:rPr>
              <a:t>TOP TIP </a:t>
            </a:r>
            <a:r>
              <a:rPr lang="en-GB" sz="2000" dirty="0">
                <a:cs typeface="Arial" charset="0"/>
              </a:rPr>
              <a:t>– consider how the figures could be used post-publication</a:t>
            </a:r>
          </a:p>
          <a:p>
            <a:pPr marL="1200150" lvl="2" indent="-342900" fontAlgn="auto">
              <a:spcBef>
                <a:spcPct val="20000"/>
              </a:spcBef>
              <a:spcAft>
                <a:spcPts val="0"/>
              </a:spcAft>
              <a:buClr>
                <a:srgbClr val="C20D20"/>
              </a:buClr>
              <a:buSzPct val="100000"/>
              <a:buFont typeface="Arial" pitchFamily="34" charset="0"/>
              <a:buChar char="•"/>
              <a:defRPr/>
            </a:pPr>
            <a:r>
              <a:rPr lang="en-GB" sz="2000" dirty="0">
                <a:cs typeface="Arial" charset="0"/>
              </a:rPr>
              <a:t>Possible journal cover image</a:t>
            </a:r>
          </a:p>
          <a:p>
            <a:pPr marL="1200150" lvl="2" indent="-342900" fontAlgn="auto">
              <a:spcBef>
                <a:spcPct val="20000"/>
              </a:spcBef>
              <a:spcAft>
                <a:spcPts val="0"/>
              </a:spcAft>
              <a:buClr>
                <a:srgbClr val="C20D20"/>
              </a:buClr>
              <a:buSzPct val="100000"/>
              <a:buFont typeface="Arial" pitchFamily="34" charset="0"/>
              <a:buChar char="•"/>
              <a:defRPr/>
            </a:pPr>
            <a:r>
              <a:rPr lang="en-GB" sz="2000" dirty="0">
                <a:cs typeface="Arial" charset="0"/>
              </a:rPr>
              <a:t>To illustrate a news item</a:t>
            </a:r>
          </a:p>
          <a:p>
            <a:pPr marL="1200150" lvl="2" indent="-342900" fontAlgn="auto">
              <a:spcBef>
                <a:spcPct val="20000"/>
              </a:spcBef>
              <a:spcAft>
                <a:spcPts val="0"/>
              </a:spcAft>
              <a:buClr>
                <a:srgbClr val="C20D20"/>
              </a:buClr>
              <a:buSzPct val="100000"/>
              <a:buFont typeface="Arial" pitchFamily="34" charset="0"/>
              <a:buChar char="•"/>
              <a:defRPr/>
            </a:pPr>
            <a:r>
              <a:rPr lang="en-GB" sz="2000" dirty="0">
                <a:cs typeface="Arial" charset="0"/>
              </a:rPr>
              <a:t>On Twitter, Facebook, blog</a:t>
            </a:r>
          </a:p>
          <a:p>
            <a:pPr marL="1200150" lvl="2" indent="-342900" fontAlgn="auto">
              <a:spcBef>
                <a:spcPct val="20000"/>
              </a:spcBef>
              <a:spcAft>
                <a:spcPts val="0"/>
              </a:spcAft>
              <a:buClr>
                <a:srgbClr val="C20D20"/>
              </a:buClr>
              <a:buSzPct val="100000"/>
              <a:buFont typeface="Arial" pitchFamily="34" charset="0"/>
              <a:buChar char="•"/>
              <a:defRPr/>
            </a:pPr>
            <a:r>
              <a:rPr lang="en-GB" sz="2000" dirty="0">
                <a:cs typeface="Arial" charset="0"/>
              </a:rPr>
              <a:t>Posters and marketing materials</a:t>
            </a:r>
          </a:p>
        </p:txBody>
      </p:sp>
      <p:pic>
        <p:nvPicPr>
          <p:cNvPr id="83971" name="Picture 14" descr="Figure 8."/>
          <p:cNvPicPr>
            <a:picLocks noChangeAspect="1" noChangeArrowheads="1"/>
          </p:cNvPicPr>
          <p:nvPr/>
        </p:nvPicPr>
        <p:blipFill>
          <a:blip r:embed="rId3"/>
          <a:srcRect/>
          <a:stretch>
            <a:fillRect/>
          </a:stretch>
        </p:blipFill>
        <p:spPr bwMode="auto">
          <a:xfrm>
            <a:off x="1947863" y="4283075"/>
            <a:ext cx="1781175" cy="1400175"/>
          </a:xfrm>
          <a:prstGeom prst="rect">
            <a:avLst/>
          </a:prstGeom>
          <a:noFill/>
          <a:ln w="9525">
            <a:solidFill>
              <a:schemeClr val="accent1"/>
            </a:solidFill>
            <a:miter lim="800000"/>
            <a:headEnd/>
            <a:tailEnd/>
          </a:ln>
        </p:spPr>
      </p:pic>
      <p:pic>
        <p:nvPicPr>
          <p:cNvPr id="83972" name="Picture 18" descr="Figure 4."/>
          <p:cNvPicPr>
            <a:picLocks noChangeAspect="1" noChangeArrowheads="1"/>
          </p:cNvPicPr>
          <p:nvPr/>
        </p:nvPicPr>
        <p:blipFill>
          <a:blip r:embed="rId4"/>
          <a:srcRect/>
          <a:stretch>
            <a:fillRect/>
          </a:stretch>
        </p:blipFill>
        <p:spPr bwMode="auto">
          <a:xfrm>
            <a:off x="887413" y="2749550"/>
            <a:ext cx="2260600" cy="1766888"/>
          </a:xfrm>
          <a:prstGeom prst="rect">
            <a:avLst/>
          </a:prstGeom>
          <a:noFill/>
          <a:ln w="9525">
            <a:solidFill>
              <a:schemeClr val="accent1"/>
            </a:solidFill>
            <a:miter lim="800000"/>
            <a:headEnd/>
            <a:tailEnd/>
          </a:ln>
        </p:spPr>
      </p:pic>
      <p:pic>
        <p:nvPicPr>
          <p:cNvPr id="83973" name="Picture 20" descr="Fig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500" y="1631950"/>
            <a:ext cx="1674813" cy="1674813"/>
          </a:xfrm>
          <a:prstGeom prst="rect">
            <a:avLst/>
          </a:prstGeom>
          <a:noFill/>
          <a:ln w="9525">
            <a:solidFill>
              <a:schemeClr val="accent1"/>
            </a:solidFill>
            <a:miter lim="800000"/>
            <a:headEnd/>
            <a:tailEnd/>
          </a:ln>
        </p:spPr>
      </p:pic>
    </p:spTree>
  </p:cSld>
  <p:clrMapOvr>
    <a:masterClrMapping/>
  </p:clrMapOvr>
  <p:transition spd="slow" advTm="63247"/>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6"/>
          <p:cNvSpPr txBox="1">
            <a:spLocks noChangeArrowheads="1"/>
          </p:cNvSpPr>
          <p:nvPr/>
        </p:nvSpPr>
        <p:spPr bwMode="auto">
          <a:xfrm>
            <a:off x="3395663" y="1789113"/>
            <a:ext cx="4959350" cy="3600450"/>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b="1">
                <a:latin typeface="Calibri" pitchFamily="34" charset="0"/>
                <a:ea typeface="ＭＳ Ｐゴシック" pitchFamily="34" charset="-128"/>
                <a:cs typeface="Arial" charset="0"/>
              </a:rPr>
              <a:t>Get feedback and comments on your paper before submission</a:t>
            </a:r>
          </a:p>
          <a:p>
            <a:pPr marL="74295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Your supervisor</a:t>
            </a:r>
          </a:p>
          <a:p>
            <a:pPr marL="74295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Other colleagues</a:t>
            </a:r>
          </a:p>
          <a:p>
            <a:pPr marL="74295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Internal review</a:t>
            </a: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Make changes following their input</a:t>
            </a: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Get help from a fluent English speaker if you need it</a:t>
            </a:r>
          </a:p>
        </p:txBody>
      </p:sp>
      <p:sp>
        <p:nvSpPr>
          <p:cNvPr id="86018"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pPr>
            <a:r>
              <a:rPr lang="en-GB" altLang="zh-CN" sz="2000" b="1">
                <a:solidFill>
                  <a:srgbClr val="CC0000"/>
                </a:solidFill>
                <a:latin typeface="Calibri" pitchFamily="34" charset="0"/>
                <a:ea typeface="ＭＳ Ｐゴシック" pitchFamily="34" charset="-128"/>
                <a:cs typeface="Arial" charset="0"/>
              </a:rPr>
              <a:t>Writing Your Paper</a:t>
            </a:r>
          </a:p>
        </p:txBody>
      </p:sp>
      <p:pic>
        <p:nvPicPr>
          <p:cNvPr id="86019" name="Picture 7"/>
          <p:cNvPicPr>
            <a:picLocks noChangeAspect="1"/>
          </p:cNvPicPr>
          <p:nvPr/>
        </p:nvPicPr>
        <p:blipFill>
          <a:blip r:embed="rId3"/>
          <a:srcRect/>
          <a:stretch>
            <a:fillRect/>
          </a:stretch>
        </p:blipFill>
        <p:spPr bwMode="auto">
          <a:xfrm>
            <a:off x="357188" y="1928813"/>
            <a:ext cx="2468562" cy="1851025"/>
          </a:xfrm>
          <a:prstGeom prst="rect">
            <a:avLst/>
          </a:prstGeom>
          <a:noFill/>
          <a:ln w="9525">
            <a:noFill/>
            <a:miter lim="800000"/>
            <a:headEnd/>
            <a:tailEnd/>
          </a:ln>
        </p:spPr>
      </p:pic>
      <p:pic>
        <p:nvPicPr>
          <p:cNvPr id="86020" name="Picture 8"/>
          <p:cNvPicPr>
            <a:picLocks noChangeAspect="1" noChangeArrowheads="1"/>
          </p:cNvPicPr>
          <p:nvPr/>
        </p:nvPicPr>
        <p:blipFill>
          <a:blip r:embed="rId4"/>
          <a:srcRect/>
          <a:stretch>
            <a:fillRect/>
          </a:stretch>
        </p:blipFill>
        <p:spPr bwMode="auto">
          <a:xfrm>
            <a:off x="6654800" y="5003800"/>
            <a:ext cx="1562100" cy="7715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txBox="1">
            <a:spLocks noChangeArrowheads="1"/>
          </p:cNvSpPr>
          <p:nvPr/>
        </p:nvSpPr>
        <p:spPr bwMode="auto">
          <a:xfrm>
            <a:off x="3181350" y="1524000"/>
            <a:ext cx="2724150" cy="1190625"/>
          </a:xfrm>
          <a:prstGeom prst="rect">
            <a:avLst/>
          </a:prstGeom>
          <a:noFill/>
          <a:ln w="9525">
            <a:noFill/>
            <a:miter lim="800000"/>
            <a:headEnd/>
            <a:tailEnd/>
          </a:ln>
        </p:spPr>
        <p:txBody>
          <a:bodyPr/>
          <a:lstStyle/>
          <a:p>
            <a:pPr algn="ctr">
              <a:spcBef>
                <a:spcPct val="20000"/>
              </a:spcBef>
              <a:buSzPct val="100000"/>
              <a:buFont typeface="Arial" charset="0"/>
              <a:buNone/>
            </a:pPr>
            <a:r>
              <a:rPr lang="en-GB" altLang="zh-CN" sz="4000" b="1">
                <a:solidFill>
                  <a:srgbClr val="B70F20"/>
                </a:solidFill>
                <a:latin typeface="Calibri" pitchFamily="34" charset="0"/>
                <a:ea typeface="ＭＳ Ｐゴシック" pitchFamily="34" charset="-128"/>
                <a:cs typeface="Arial" charset="0"/>
              </a:rPr>
              <a:t>IOP’s</a:t>
            </a:r>
          </a:p>
        </p:txBody>
      </p:sp>
      <p:pic>
        <p:nvPicPr>
          <p:cNvPr id="8806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62288" y="2270125"/>
            <a:ext cx="2676525" cy="2676525"/>
          </a:xfrm>
          <a:prstGeom prst="rect">
            <a:avLst/>
          </a:prstGeom>
          <a:noFill/>
          <a:ln w="9525">
            <a:noFill/>
            <a:miter lim="800000"/>
            <a:headEnd/>
            <a:tailEnd/>
          </a:ln>
        </p:spPr>
      </p:pic>
      <p:sp>
        <p:nvSpPr>
          <p:cNvPr id="88067" name="TextBox 7"/>
          <p:cNvSpPr txBox="1">
            <a:spLocks noChangeArrowheads="1"/>
          </p:cNvSpPr>
          <p:nvPr/>
        </p:nvSpPr>
        <p:spPr bwMode="auto">
          <a:xfrm>
            <a:off x="1376363" y="5133975"/>
            <a:ext cx="6280150" cy="708025"/>
          </a:xfrm>
          <a:prstGeom prst="rect">
            <a:avLst/>
          </a:prstGeom>
          <a:noFill/>
          <a:ln w="9525">
            <a:noFill/>
            <a:miter lim="800000"/>
            <a:headEnd/>
            <a:tailEnd/>
          </a:ln>
        </p:spPr>
        <p:txBody>
          <a:bodyPr>
            <a:spAutoFit/>
          </a:bodyPr>
          <a:lstStyle/>
          <a:p>
            <a:pPr algn="ctr"/>
            <a:r>
              <a:rPr lang="en-GB" altLang="zh-CN" sz="2200" b="1">
                <a:solidFill>
                  <a:srgbClr val="B70F20"/>
                </a:solidFill>
                <a:latin typeface="Calibri" pitchFamily="34" charset="0"/>
              </a:rPr>
              <a:t>Tips for successfully writing up your research</a:t>
            </a:r>
          </a:p>
          <a:p>
            <a:endParaRPr lang="en-GB" altLang="zh-CN">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txBox="1">
            <a:spLocks noChangeArrowheads="1"/>
          </p:cNvSpPr>
          <p:nvPr/>
        </p:nvSpPr>
        <p:spPr bwMode="auto">
          <a:xfrm>
            <a:off x="273050" y="1781175"/>
            <a:ext cx="8324850" cy="4859338"/>
          </a:xfrm>
          <a:prstGeom prst="rect">
            <a:avLst/>
          </a:prstGeom>
          <a:noFill/>
          <a:ln w="9525">
            <a:noFill/>
            <a:miter lim="800000"/>
            <a:headEnd/>
            <a:tailEnd/>
          </a:ln>
        </p:spPr>
        <p:txBody>
          <a:bodyPr/>
          <a:lstStyle/>
          <a:p>
            <a:pPr marL="457200" indent="-457200">
              <a:buClr>
                <a:srgbClr val="C00000"/>
              </a:buClr>
              <a:buFont typeface="Arial" charset="0"/>
              <a:buAutoNum type="arabicPeriod"/>
            </a:pPr>
            <a:r>
              <a:rPr lang="en-GB" altLang="zh-CN" sz="2000">
                <a:solidFill>
                  <a:srgbClr val="C00000"/>
                </a:solidFill>
                <a:latin typeface="Calibri" pitchFamily="34" charset="0"/>
                <a:ea typeface="ＭＳ Ｐゴシック" pitchFamily="34" charset="-128"/>
              </a:rPr>
              <a:t>Check</a:t>
            </a:r>
            <a:r>
              <a:rPr lang="en-GB" altLang="zh-CN" sz="2000">
                <a:latin typeface="Calibri" pitchFamily="34" charset="0"/>
                <a:ea typeface="ＭＳ Ｐゴシック" pitchFamily="34" charset="-128"/>
              </a:rPr>
              <a:t> the literature for similar results in your field</a:t>
            </a:r>
            <a:br>
              <a:rPr lang="en-GB" altLang="zh-CN" sz="2000">
                <a:latin typeface="Calibri" pitchFamily="34" charset="0"/>
                <a:ea typeface="ＭＳ Ｐゴシック" pitchFamily="34" charset="-128"/>
              </a:rPr>
            </a:br>
            <a:endParaRPr lang="en-GB" altLang="zh-CN" sz="2000">
              <a:latin typeface="Calibri" pitchFamily="34" charset="0"/>
              <a:ea typeface="ＭＳ Ｐゴシック" pitchFamily="34" charset="-128"/>
            </a:endParaRPr>
          </a:p>
          <a:p>
            <a:pPr marL="457200" indent="-457200">
              <a:buClr>
                <a:srgbClr val="C00000"/>
              </a:buClr>
              <a:buFont typeface="Arial" charset="0"/>
              <a:buAutoNum type="arabicPeriod"/>
            </a:pPr>
            <a:r>
              <a:rPr lang="en-GB" altLang="zh-CN" sz="2000">
                <a:latin typeface="Calibri" pitchFamily="34" charset="0"/>
                <a:ea typeface="ＭＳ Ｐゴシック" pitchFamily="34" charset="-128"/>
              </a:rPr>
              <a:t>Use </a:t>
            </a:r>
            <a:r>
              <a:rPr lang="en-GB" altLang="zh-CN" sz="2000">
                <a:solidFill>
                  <a:srgbClr val="C00000"/>
                </a:solidFill>
                <a:latin typeface="Calibri" pitchFamily="34" charset="0"/>
                <a:ea typeface="ＭＳ Ｐゴシック" pitchFamily="34" charset="-128"/>
              </a:rPr>
              <a:t>references</a:t>
            </a:r>
            <a:r>
              <a:rPr lang="en-GB" altLang="zh-CN" sz="2000">
                <a:latin typeface="Calibri" pitchFamily="34" charset="0"/>
                <a:ea typeface="ＭＳ Ｐゴシック" pitchFamily="34" charset="-128"/>
              </a:rPr>
              <a:t> that show context of your work and why it is new and significant </a:t>
            </a:r>
            <a:br>
              <a:rPr lang="en-GB" altLang="zh-CN" sz="2000">
                <a:latin typeface="Calibri" pitchFamily="34" charset="0"/>
                <a:ea typeface="ＭＳ Ｐゴシック" pitchFamily="34" charset="-128"/>
              </a:rPr>
            </a:br>
            <a:endParaRPr lang="en-GB" altLang="zh-CN" sz="2000">
              <a:latin typeface="Calibri" pitchFamily="34" charset="0"/>
              <a:ea typeface="ＭＳ Ｐゴシック" pitchFamily="34" charset="-128"/>
            </a:endParaRPr>
          </a:p>
          <a:p>
            <a:pPr marL="457200" indent="-457200">
              <a:buClr>
                <a:srgbClr val="C00000"/>
              </a:buClr>
              <a:buFont typeface="Arial" charset="0"/>
              <a:buAutoNum type="arabicPeriod"/>
            </a:pPr>
            <a:r>
              <a:rPr lang="en-GB" altLang="zh-CN" sz="2000">
                <a:latin typeface="Calibri" pitchFamily="34" charset="0"/>
                <a:ea typeface="ＭＳ Ｐゴシック" pitchFamily="34" charset="-128"/>
              </a:rPr>
              <a:t>Decide whether you are  writing for a specialist or non-specialist </a:t>
            </a:r>
            <a:r>
              <a:rPr lang="en-GB" altLang="zh-CN" sz="2000">
                <a:solidFill>
                  <a:srgbClr val="C00000"/>
                </a:solidFill>
                <a:latin typeface="Calibri" pitchFamily="34" charset="0"/>
                <a:ea typeface="ＭＳ Ｐゴシック" pitchFamily="34" charset="-128"/>
              </a:rPr>
              <a:t>audience </a:t>
            </a:r>
            <a:r>
              <a:rPr lang="en-GB" altLang="zh-CN" sz="2000">
                <a:latin typeface="Calibri" pitchFamily="34" charset="0"/>
                <a:ea typeface="ＭＳ Ｐゴシック" pitchFamily="34" charset="-128"/>
              </a:rPr>
              <a:t>(your paper must be easy for that audience to understand)</a:t>
            </a:r>
            <a:br>
              <a:rPr lang="en-GB" altLang="zh-CN" sz="2000">
                <a:solidFill>
                  <a:srgbClr val="C00000"/>
                </a:solidFill>
                <a:latin typeface="Calibri" pitchFamily="34" charset="0"/>
                <a:ea typeface="ＭＳ Ｐゴシック" pitchFamily="34" charset="-128"/>
              </a:rPr>
            </a:br>
            <a:endParaRPr lang="en-GB" altLang="zh-CN" sz="2000">
              <a:solidFill>
                <a:srgbClr val="C00000"/>
              </a:solidFill>
              <a:latin typeface="Calibri" pitchFamily="34" charset="0"/>
              <a:ea typeface="ＭＳ Ｐゴシック" pitchFamily="34" charset="-128"/>
            </a:endParaRPr>
          </a:p>
          <a:p>
            <a:pPr marL="457200" indent="-457200">
              <a:buClr>
                <a:srgbClr val="C00000"/>
              </a:buClr>
              <a:buFont typeface="Arial" charset="0"/>
              <a:buAutoNum type="arabicPeriod"/>
            </a:pPr>
            <a:r>
              <a:rPr lang="en-GB" altLang="zh-CN" sz="2000">
                <a:solidFill>
                  <a:srgbClr val="000000"/>
                </a:solidFill>
                <a:latin typeface="Calibri" pitchFamily="34" charset="0"/>
                <a:ea typeface="ＭＳ Ｐゴシック" pitchFamily="34" charset="-128"/>
              </a:rPr>
              <a:t>Choose which journal you want to publish in </a:t>
            </a:r>
            <a:r>
              <a:rPr lang="en-GB" altLang="zh-CN" sz="2000">
                <a:solidFill>
                  <a:srgbClr val="C00000"/>
                </a:solidFill>
                <a:latin typeface="Calibri" pitchFamily="34" charset="0"/>
                <a:ea typeface="ＭＳ Ｐゴシック" pitchFamily="34" charset="-128"/>
              </a:rPr>
              <a:t>before</a:t>
            </a:r>
            <a:r>
              <a:rPr lang="en-GB" altLang="zh-CN" sz="2000">
                <a:solidFill>
                  <a:srgbClr val="000000"/>
                </a:solidFill>
                <a:latin typeface="Calibri" pitchFamily="34" charset="0"/>
                <a:ea typeface="ＭＳ Ｐゴシック" pitchFamily="34" charset="-128"/>
              </a:rPr>
              <a:t> writing your paper</a:t>
            </a:r>
            <a:br>
              <a:rPr lang="en-GB" altLang="zh-CN" sz="2000">
                <a:solidFill>
                  <a:srgbClr val="000000"/>
                </a:solidFill>
                <a:latin typeface="Calibri" pitchFamily="34" charset="0"/>
                <a:ea typeface="ＭＳ Ｐゴシック" pitchFamily="34" charset="-128"/>
              </a:rPr>
            </a:b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AutoNum type="arabicPeriod"/>
            </a:pPr>
            <a:r>
              <a:rPr lang="en-GB" altLang="zh-CN" sz="2000">
                <a:latin typeface="Calibri" pitchFamily="34" charset="0"/>
                <a:ea typeface="ＭＳ Ｐゴシック" pitchFamily="34" charset="-128"/>
              </a:rPr>
              <a:t>Spend a lot of time on your </a:t>
            </a:r>
            <a:r>
              <a:rPr lang="en-GB" altLang="zh-CN" sz="2000">
                <a:solidFill>
                  <a:srgbClr val="C00000"/>
                </a:solidFill>
                <a:latin typeface="Calibri" pitchFamily="34" charset="0"/>
                <a:ea typeface="ＭＳ Ｐゴシック" pitchFamily="34" charset="-128"/>
              </a:rPr>
              <a:t>title and abstract </a:t>
            </a:r>
            <a:r>
              <a:rPr lang="en-GB" altLang="zh-CN" sz="2000">
                <a:latin typeface="Calibri" pitchFamily="34" charset="0"/>
                <a:ea typeface="ＭＳ Ｐゴシック" pitchFamily="34" charset="-128"/>
              </a:rPr>
              <a:t>– this will be what most people will see first. And judge your work on!</a:t>
            </a:r>
          </a:p>
        </p:txBody>
      </p:sp>
      <p:sp>
        <p:nvSpPr>
          <p:cNvPr id="90114"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Do…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txBox="1">
            <a:spLocks noChangeArrowheads="1"/>
          </p:cNvSpPr>
          <p:nvPr/>
        </p:nvSpPr>
        <p:spPr bwMode="auto">
          <a:xfrm>
            <a:off x="273050" y="1781175"/>
            <a:ext cx="8324850" cy="4600575"/>
          </a:xfrm>
          <a:prstGeom prst="rect">
            <a:avLst/>
          </a:prstGeom>
          <a:noFill/>
          <a:ln w="9525">
            <a:noFill/>
            <a:miter lim="800000"/>
            <a:headEnd/>
            <a:tailEnd/>
          </a:ln>
        </p:spPr>
        <p:txBody>
          <a:bodyPr/>
          <a:lstStyle/>
          <a:p>
            <a:pPr marL="457200" indent="-457200">
              <a:buClr>
                <a:srgbClr val="C00000"/>
              </a:buClr>
              <a:buFont typeface="Arial" charset="0"/>
              <a:buAutoNum type="arabicPeriod" startAt="6"/>
            </a:pPr>
            <a:r>
              <a:rPr lang="en-GB" altLang="zh-CN" sz="2000">
                <a:latin typeface="Calibri" pitchFamily="34" charset="0"/>
                <a:ea typeface="ＭＳ Ｐゴシック" pitchFamily="34" charset="-128"/>
              </a:rPr>
              <a:t>Keep </a:t>
            </a:r>
            <a:r>
              <a:rPr lang="en-GB" altLang="zh-CN" sz="2000">
                <a:solidFill>
                  <a:srgbClr val="C00000"/>
                </a:solidFill>
                <a:latin typeface="Calibri" pitchFamily="34" charset="0"/>
                <a:ea typeface="ＭＳ Ｐゴシック" pitchFamily="34" charset="-128"/>
              </a:rPr>
              <a:t>abbreviations</a:t>
            </a:r>
            <a:r>
              <a:rPr lang="en-GB" altLang="zh-CN" sz="2000">
                <a:latin typeface="Calibri" pitchFamily="34" charset="0"/>
                <a:ea typeface="ＭＳ Ｐゴシック" pitchFamily="34" charset="-128"/>
              </a:rPr>
              <a:t> or technical terms to a minimum or clearly define them at first use</a:t>
            </a:r>
          </a:p>
          <a:p>
            <a:pPr marL="457200" indent="-457200">
              <a:buClr>
                <a:srgbClr val="C00000"/>
              </a:buClr>
              <a:buFont typeface="Arial" charset="0"/>
              <a:buAutoNum type="arabicPeriod" startAt="6"/>
            </a:pPr>
            <a:endParaRPr lang="en-GB" altLang="zh-CN" sz="2000">
              <a:latin typeface="Calibri" pitchFamily="34" charset="0"/>
              <a:ea typeface="ＭＳ Ｐゴシック" pitchFamily="34" charset="-128"/>
            </a:endParaRPr>
          </a:p>
          <a:p>
            <a:pPr marL="457200" indent="-457200">
              <a:buClr>
                <a:srgbClr val="C00000"/>
              </a:buClr>
              <a:buFont typeface="Arial" charset="0"/>
              <a:buAutoNum type="arabicPeriod" startAt="6"/>
            </a:pPr>
            <a:r>
              <a:rPr lang="en-GB" altLang="zh-CN" sz="2000">
                <a:solidFill>
                  <a:srgbClr val="C00000"/>
                </a:solidFill>
                <a:latin typeface="Calibri" pitchFamily="34" charset="0"/>
                <a:ea typeface="ＭＳ Ｐゴシック" pitchFamily="34" charset="-128"/>
              </a:rPr>
              <a:t>Avoid speculation</a:t>
            </a:r>
            <a:r>
              <a:rPr lang="en-GB" altLang="zh-CN" sz="2000">
                <a:latin typeface="Calibri" pitchFamily="34" charset="0"/>
                <a:ea typeface="ＭＳ Ｐゴシック" pitchFamily="34" charset="-128"/>
              </a:rPr>
              <a:t>, exaggeration </a:t>
            </a:r>
            <a:r>
              <a:rPr lang="en-GB" altLang="zh-CN" sz="2000">
                <a:solidFill>
                  <a:srgbClr val="000000"/>
                </a:solidFill>
                <a:latin typeface="Calibri" pitchFamily="34" charset="0"/>
                <a:ea typeface="ＭＳ Ｐゴシック" pitchFamily="34" charset="-128"/>
              </a:rPr>
              <a:t>or anecdotes – keep to the facts and clearly state your conclusions</a:t>
            </a:r>
            <a:br>
              <a:rPr lang="en-GB" altLang="zh-CN" sz="2000">
                <a:solidFill>
                  <a:srgbClr val="000000"/>
                </a:solidFill>
                <a:latin typeface="Calibri" pitchFamily="34" charset="0"/>
                <a:ea typeface="ＭＳ Ｐゴシック" pitchFamily="34" charset="-128"/>
              </a:rPr>
            </a:b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AutoNum type="arabicPeriod" startAt="6"/>
            </a:pPr>
            <a:r>
              <a:rPr lang="en-GB" altLang="zh-CN" sz="2000">
                <a:solidFill>
                  <a:srgbClr val="000000"/>
                </a:solidFill>
                <a:latin typeface="Calibri" pitchFamily="34" charset="0"/>
                <a:ea typeface="ＭＳ Ｐゴシック" pitchFamily="34" charset="-128"/>
              </a:rPr>
              <a:t>Keep it clear and </a:t>
            </a:r>
            <a:r>
              <a:rPr lang="en-GB" altLang="zh-CN" sz="2000">
                <a:solidFill>
                  <a:srgbClr val="C00000"/>
                </a:solidFill>
                <a:latin typeface="Calibri" pitchFamily="34" charset="0"/>
                <a:ea typeface="ＭＳ Ｐゴシック" pitchFamily="34" charset="-128"/>
              </a:rPr>
              <a:t>concise</a:t>
            </a:r>
            <a:r>
              <a:rPr lang="en-GB" altLang="zh-CN" sz="2000">
                <a:solidFill>
                  <a:srgbClr val="000000"/>
                </a:solidFill>
                <a:latin typeface="Calibri" pitchFamily="34" charset="0"/>
                <a:ea typeface="ＭＳ Ｐゴシック" pitchFamily="34" charset="-128"/>
              </a:rPr>
              <a:t> – even when there are no word limits – and </a:t>
            </a:r>
            <a:r>
              <a:rPr lang="en-GB" altLang="zh-CN" sz="2000">
                <a:solidFill>
                  <a:srgbClr val="C00000"/>
                </a:solidFill>
                <a:latin typeface="Calibri" pitchFamily="34" charset="0"/>
                <a:ea typeface="ＭＳ Ｐゴシック" pitchFamily="34" charset="-128"/>
              </a:rPr>
              <a:t>use your own words</a:t>
            </a:r>
            <a:br>
              <a:rPr lang="en-GB" altLang="zh-CN" sz="2000">
                <a:solidFill>
                  <a:srgbClr val="000000"/>
                </a:solidFill>
                <a:latin typeface="Calibri" pitchFamily="34" charset="0"/>
                <a:ea typeface="ＭＳ Ｐゴシック" pitchFamily="34" charset="-128"/>
              </a:rPr>
            </a:b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AutoNum type="arabicPeriod" startAt="6"/>
            </a:pPr>
            <a:r>
              <a:rPr lang="en-GB" altLang="zh-CN" sz="2000">
                <a:latin typeface="Calibri" pitchFamily="34" charset="0"/>
                <a:ea typeface="ＭＳ Ｐゴシック" pitchFamily="34" charset="-128"/>
              </a:rPr>
              <a:t>Allow plenty of time for </a:t>
            </a:r>
            <a:r>
              <a:rPr lang="en-GB" altLang="zh-CN" sz="2000">
                <a:solidFill>
                  <a:srgbClr val="C00000"/>
                </a:solidFill>
                <a:latin typeface="Calibri" pitchFamily="34" charset="0"/>
                <a:ea typeface="ＭＳ Ｐゴシック" pitchFamily="34" charset="-128"/>
              </a:rPr>
              <a:t>rewriting</a:t>
            </a:r>
            <a:r>
              <a:rPr lang="en-GB" altLang="zh-CN" sz="2000">
                <a:latin typeface="Calibri" pitchFamily="34" charset="0"/>
                <a:ea typeface="ＭＳ Ｐゴシック" pitchFamily="34" charset="-128"/>
              </a:rPr>
              <a:t> </a:t>
            </a:r>
          </a:p>
          <a:p>
            <a:pPr marL="457200" indent="-457200">
              <a:buClr>
                <a:srgbClr val="C00000"/>
              </a:buClr>
              <a:buFont typeface="Arial" charset="0"/>
              <a:buAutoNum type="arabicPeriod" startAt="6"/>
            </a:pPr>
            <a:endParaRPr lang="en-GB" altLang="zh-CN" sz="2000">
              <a:latin typeface="Calibri" pitchFamily="34" charset="0"/>
              <a:ea typeface="ＭＳ Ｐゴシック" pitchFamily="34" charset="-128"/>
            </a:endParaRPr>
          </a:p>
          <a:p>
            <a:pPr marL="457200" indent="-457200">
              <a:buClr>
                <a:srgbClr val="C00000"/>
              </a:buClr>
              <a:buFont typeface="Arial" charset="0"/>
              <a:buAutoNum type="arabicPeriod" startAt="6"/>
            </a:pPr>
            <a:r>
              <a:rPr lang="en-GB" altLang="zh-CN" sz="2000">
                <a:solidFill>
                  <a:srgbClr val="000000"/>
                </a:solidFill>
                <a:latin typeface="Calibri" pitchFamily="34" charset="0"/>
                <a:ea typeface="ＭＳ Ｐゴシック" pitchFamily="34" charset="-128"/>
              </a:rPr>
              <a:t>Get </a:t>
            </a:r>
            <a:r>
              <a:rPr lang="en-GB" altLang="zh-CN" sz="2000">
                <a:solidFill>
                  <a:srgbClr val="C00000"/>
                </a:solidFill>
                <a:latin typeface="Calibri" pitchFamily="34" charset="0"/>
                <a:ea typeface="ＭＳ Ｐゴシック" pitchFamily="34" charset="-128"/>
              </a:rPr>
              <a:t>feedback</a:t>
            </a:r>
            <a:r>
              <a:rPr lang="en-GB" altLang="zh-CN" sz="2000">
                <a:solidFill>
                  <a:srgbClr val="000000"/>
                </a:solidFill>
                <a:latin typeface="Calibri" pitchFamily="34" charset="0"/>
                <a:ea typeface="ＭＳ Ｐゴシック" pitchFamily="34" charset="-128"/>
              </a:rPr>
              <a:t> from colleagues before submitting your article</a:t>
            </a:r>
            <a:endParaRPr lang="en-GB" altLang="zh-CN" sz="2000">
              <a:latin typeface="Calibri" pitchFamily="34" charset="0"/>
              <a:ea typeface="ＭＳ Ｐゴシック" pitchFamily="34" charset="-128"/>
            </a:endParaRPr>
          </a:p>
        </p:txBody>
      </p:sp>
      <p:sp>
        <p:nvSpPr>
          <p:cNvPr id="92162"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Do…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2308225" y="3244850"/>
            <a:ext cx="4527550" cy="708025"/>
          </a:xfrm>
          <a:prstGeom prst="rect">
            <a:avLst/>
          </a:prstGeom>
          <a:noFill/>
          <a:ln w="9525">
            <a:noFill/>
            <a:miter lim="800000"/>
            <a:headEnd/>
            <a:tailEnd/>
          </a:ln>
        </p:spPr>
        <p:txBody>
          <a:bodyPr wrap="none">
            <a:spAutoFit/>
          </a:bodyPr>
          <a:lstStyle/>
          <a:p>
            <a:pPr algn="ctr">
              <a:spcBef>
                <a:spcPct val="20000"/>
              </a:spcBef>
              <a:buSzPct val="100000"/>
              <a:buFont typeface="Arial" charset="0"/>
              <a:buNone/>
            </a:pPr>
            <a:r>
              <a:rPr lang="en-GB" altLang="zh-CN" sz="4000" b="1">
                <a:solidFill>
                  <a:srgbClr val="CC0000"/>
                </a:solidFill>
                <a:latin typeface="Calibri" pitchFamily="34" charset="0"/>
              </a:rPr>
              <a:t>Peer Review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4"/>
          <p:cNvSpPr txBox="1">
            <a:spLocks noChangeArrowheads="1"/>
          </p:cNvSpPr>
          <p:nvPr/>
        </p:nvSpPr>
        <p:spPr bwMode="auto">
          <a:xfrm>
            <a:off x="276225" y="1341438"/>
            <a:ext cx="6856413" cy="431800"/>
          </a:xfrm>
          <a:prstGeom prst="rect">
            <a:avLst/>
          </a:prstGeom>
          <a:noFill/>
          <a:ln w="9525">
            <a:noFill/>
            <a:miter lim="800000"/>
            <a:headEnd/>
            <a:tailEnd/>
          </a:ln>
        </p:spPr>
        <p:txBody>
          <a:bodyPr>
            <a:spAutoFit/>
          </a:bodyPr>
          <a:lstStyle/>
          <a:p>
            <a:r>
              <a:rPr lang="en-US" altLang="zh-CN" sz="2200" b="1">
                <a:solidFill>
                  <a:srgbClr val="CC0000"/>
                </a:solidFill>
                <a:latin typeface="Calibri" pitchFamily="34" charset="0"/>
              </a:rPr>
              <a:t>About IOP Publishing</a:t>
            </a:r>
          </a:p>
        </p:txBody>
      </p:sp>
      <p:sp>
        <p:nvSpPr>
          <p:cNvPr id="22530"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pic>
        <p:nvPicPr>
          <p:cNvPr id="22531" name="Picture 3" descr="Temple Circus with sky.jpg"/>
          <p:cNvPicPr>
            <a:picLocks noChangeAspect="1"/>
          </p:cNvPicPr>
          <p:nvPr/>
        </p:nvPicPr>
        <p:blipFill>
          <a:blip r:embed="rId3"/>
          <a:srcRect/>
          <a:stretch>
            <a:fillRect/>
          </a:stretch>
        </p:blipFill>
        <p:spPr bwMode="auto">
          <a:xfrm>
            <a:off x="363538" y="1893888"/>
            <a:ext cx="2986087" cy="2097087"/>
          </a:xfrm>
          <a:prstGeom prst="rect">
            <a:avLst/>
          </a:prstGeom>
          <a:noFill/>
          <a:ln w="9525">
            <a:noFill/>
            <a:miter lim="800000"/>
            <a:headEnd/>
            <a:tailEnd/>
          </a:ln>
        </p:spPr>
      </p:pic>
      <p:pic>
        <p:nvPicPr>
          <p:cNvPr id="22532" name="Picture 6" descr="IOP-reception.jpg"/>
          <p:cNvPicPr>
            <a:picLocks noChangeAspect="1"/>
          </p:cNvPicPr>
          <p:nvPr/>
        </p:nvPicPr>
        <p:blipFill>
          <a:blip r:embed="rId4"/>
          <a:srcRect/>
          <a:stretch>
            <a:fillRect/>
          </a:stretch>
        </p:blipFill>
        <p:spPr bwMode="auto">
          <a:xfrm>
            <a:off x="363538" y="4195763"/>
            <a:ext cx="2997200" cy="2251075"/>
          </a:xfrm>
          <a:prstGeom prst="rect">
            <a:avLst/>
          </a:prstGeom>
          <a:noFill/>
          <a:ln w="9525">
            <a:noFill/>
            <a:miter lim="800000"/>
            <a:headEnd/>
            <a:tailEnd/>
          </a:ln>
        </p:spPr>
      </p:pic>
      <p:sp>
        <p:nvSpPr>
          <p:cNvPr id="22533" name="Rectangle 1"/>
          <p:cNvSpPr>
            <a:spLocks noChangeArrowheads="1"/>
          </p:cNvSpPr>
          <p:nvPr/>
        </p:nvSpPr>
        <p:spPr bwMode="auto">
          <a:xfrm>
            <a:off x="3530600" y="1733550"/>
            <a:ext cx="5446713" cy="5262563"/>
          </a:xfrm>
          <a:prstGeom prst="rect">
            <a:avLst/>
          </a:prstGeom>
          <a:noFill/>
          <a:ln w="9525">
            <a:noFill/>
            <a:miter lim="800000"/>
            <a:headEnd/>
            <a:tailEnd/>
          </a:ln>
        </p:spPr>
        <p:txBody>
          <a:bodyPr>
            <a:spAutoFit/>
          </a:bodyPr>
          <a:lstStyle/>
          <a:p>
            <a:pPr marL="342900" lvl="1" indent="-342900">
              <a:spcBef>
                <a:spcPct val="20000"/>
              </a:spcBef>
              <a:buClr>
                <a:srgbClr val="C20D20"/>
              </a:buClr>
              <a:buSzPct val="100000"/>
              <a:buFont typeface="Arial" charset="0"/>
              <a:buChar char="•"/>
            </a:pPr>
            <a:r>
              <a:rPr lang="en-GB" altLang="zh-CN" sz="2000">
                <a:latin typeface="Calibri" pitchFamily="34" charset="0"/>
              </a:rPr>
              <a:t>The wholly-owned for-profit publishing subsidiary of the Institute of Physics</a:t>
            </a:r>
          </a:p>
          <a:p>
            <a:pPr marL="342900" lvl="1" indent="-342900">
              <a:spcBef>
                <a:spcPct val="20000"/>
              </a:spcBef>
              <a:buClr>
                <a:srgbClr val="C20D20"/>
              </a:buClr>
              <a:buSzPct val="100000"/>
              <a:buFont typeface="Arial" charset="0"/>
              <a:buChar char="•"/>
            </a:pPr>
            <a:r>
              <a:rPr lang="en-GB" altLang="zh-CN" sz="2000">
                <a:latin typeface="Calibri" pitchFamily="34" charset="0"/>
              </a:rPr>
              <a:t>A society publisher embedded in the community we serve</a:t>
            </a:r>
          </a:p>
          <a:p>
            <a:pPr marL="342900" lvl="1" indent="-342900">
              <a:spcBef>
                <a:spcPct val="20000"/>
              </a:spcBef>
              <a:buClr>
                <a:srgbClr val="C20D20"/>
              </a:buClr>
              <a:buSzPct val="100000"/>
              <a:buFont typeface="Arial" charset="0"/>
              <a:buChar char="•"/>
            </a:pPr>
            <a:r>
              <a:rPr lang="en-GB" altLang="zh-CN" sz="2000">
                <a:latin typeface="Calibri" pitchFamily="34" charset="0"/>
              </a:rPr>
              <a:t>Mission: to deliver </a:t>
            </a:r>
            <a:r>
              <a:rPr lang="en-GB" altLang="zh-CN" sz="2000" b="1">
                <a:latin typeface="Calibri" pitchFamily="34" charset="0"/>
              </a:rPr>
              <a:t>impact, recognition and value </a:t>
            </a:r>
            <a:r>
              <a:rPr lang="en-GB" altLang="zh-CN" sz="2000">
                <a:latin typeface="Calibri" pitchFamily="34" charset="0"/>
              </a:rPr>
              <a:t>to the scientific community</a:t>
            </a:r>
          </a:p>
          <a:p>
            <a:pPr marL="342900" lvl="1" indent="-342900">
              <a:spcBef>
                <a:spcPct val="20000"/>
              </a:spcBef>
              <a:buClr>
                <a:srgbClr val="C20D20"/>
              </a:buClr>
              <a:buSzPct val="100000"/>
              <a:buFont typeface="Arial" charset="0"/>
              <a:buChar char="•"/>
            </a:pPr>
            <a:r>
              <a:rPr lang="en-GB" altLang="zh-CN" sz="2000">
                <a:latin typeface="Calibri" pitchFamily="34" charset="0"/>
              </a:rPr>
              <a:t>Over 300 staff worldwide (HQ in Bristol, UK)</a:t>
            </a:r>
          </a:p>
          <a:p>
            <a:pPr marL="342900" lvl="1" indent="-342900">
              <a:spcBef>
                <a:spcPct val="20000"/>
              </a:spcBef>
              <a:buClr>
                <a:srgbClr val="C20D20"/>
              </a:buClr>
              <a:buSzPct val="100000"/>
              <a:buFont typeface="Arial" charset="0"/>
              <a:buChar char="•"/>
            </a:pPr>
            <a:r>
              <a:rPr lang="en-GB" altLang="zh-CN" sz="2000">
                <a:latin typeface="Calibri" pitchFamily="34" charset="0"/>
              </a:rPr>
              <a:t>Provides high-quality publishing services to the global scientific community</a:t>
            </a:r>
          </a:p>
          <a:p>
            <a:pPr marL="342900" lvl="1" indent="-342900">
              <a:spcBef>
                <a:spcPct val="20000"/>
              </a:spcBef>
              <a:buClr>
                <a:srgbClr val="C20D20"/>
              </a:buClr>
              <a:buSzPct val="100000"/>
              <a:buFont typeface="Arial" charset="0"/>
              <a:buChar char="•"/>
            </a:pPr>
            <a:r>
              <a:rPr lang="en-GB" altLang="zh-CN" sz="2000">
                <a:latin typeface="Calibri" pitchFamily="34" charset="0"/>
              </a:rPr>
              <a:t>Publisher of 75 physical science journals</a:t>
            </a:r>
          </a:p>
          <a:p>
            <a:pPr marL="342900" lvl="1" indent="-342900">
              <a:spcBef>
                <a:spcPct val="20000"/>
              </a:spcBef>
              <a:buClr>
                <a:srgbClr val="C20D20"/>
              </a:buClr>
              <a:buSzPct val="100000"/>
              <a:buFont typeface="Arial" charset="0"/>
              <a:buChar char="•"/>
            </a:pPr>
            <a:r>
              <a:rPr lang="en-GB" altLang="zh-CN" sz="2000">
                <a:latin typeface="Calibri" pitchFamily="34" charset="0"/>
              </a:rPr>
              <a:t>eBooks programme</a:t>
            </a:r>
          </a:p>
          <a:p>
            <a:pPr marL="342900" lvl="1" indent="-342900">
              <a:spcBef>
                <a:spcPct val="20000"/>
              </a:spcBef>
              <a:buClr>
                <a:srgbClr val="C20D20"/>
              </a:buClr>
              <a:buSzPct val="100000"/>
              <a:buFont typeface="Arial" charset="0"/>
              <a:buChar char="•"/>
            </a:pPr>
            <a:r>
              <a:rPr lang="en-GB" altLang="zh-CN" sz="2000">
                <a:latin typeface="Calibri" pitchFamily="34" charset="0"/>
              </a:rPr>
              <a:t>Award-winning science journalism (including </a:t>
            </a:r>
            <a:r>
              <a:rPr lang="en-GB" altLang="zh-CN" sz="2000" i="1">
                <a:latin typeface="Calibri" pitchFamily="34" charset="0"/>
              </a:rPr>
              <a:t>Physics World</a:t>
            </a:r>
            <a:r>
              <a:rPr lang="en-GB" altLang="zh-CN" sz="2000">
                <a:latin typeface="Calibri" pitchFamily="34" charset="0"/>
              </a:rPr>
              <a:t>)</a:t>
            </a:r>
            <a:endParaRPr lang="en-GB" altLang="zh-CN" sz="2000" b="1">
              <a:solidFill>
                <a:srgbClr val="C00000"/>
              </a:solidFill>
              <a:latin typeface="Calibri" pitchFamily="34" charset="0"/>
            </a:endParaRPr>
          </a:p>
          <a:p>
            <a:pPr marL="342900" lvl="1" indent="-342900">
              <a:spcBef>
                <a:spcPct val="20000"/>
              </a:spcBef>
              <a:buClr>
                <a:srgbClr val="C20D20"/>
              </a:buClr>
              <a:buSzPct val="100000"/>
              <a:buFont typeface="Arial" charset="0"/>
              <a:buChar char="•"/>
            </a:pPr>
            <a:r>
              <a:rPr lang="en-GB" altLang="zh-CN" sz="2000" b="1">
                <a:solidFill>
                  <a:srgbClr val="C00000"/>
                </a:solidFill>
                <a:latin typeface="Calibri" pitchFamily="34" charset="0"/>
              </a:rPr>
              <a:t>iopscience.iop.org</a:t>
            </a:r>
          </a:p>
          <a:p>
            <a:pPr marL="342900" lvl="1" indent="-342900">
              <a:spcBef>
                <a:spcPct val="20000"/>
              </a:spcBef>
              <a:buClr>
                <a:srgbClr val="C20D20"/>
              </a:buClr>
              <a:buSzPct val="100000"/>
              <a:buFont typeface="MS Reference Sans Serif" pitchFamily="34" charset="0"/>
              <a:buChar char="●"/>
            </a:pPr>
            <a:endParaRPr lang="en-GB" altLang="zh-CN" sz="2000" b="1">
              <a:solidFill>
                <a:srgbClr val="C00000"/>
              </a:solidFill>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endParaRPr lang="en-US" altLang="zh-CN" sz="2000" b="1">
              <a:solidFill>
                <a:srgbClr val="CC0000"/>
              </a:solidFill>
            </a:endParaRPr>
          </a:p>
        </p:txBody>
      </p:sp>
      <p:sp>
        <p:nvSpPr>
          <p:cNvPr id="96258" name="Rectangle 6"/>
          <p:cNvSpPr txBox="1">
            <a:spLocks noChangeArrowheads="1"/>
          </p:cNvSpPr>
          <p:nvPr/>
        </p:nvSpPr>
        <p:spPr bwMode="auto">
          <a:xfrm>
            <a:off x="3394075" y="1797050"/>
            <a:ext cx="5475288" cy="3881438"/>
          </a:xfrm>
          <a:prstGeom prst="rect">
            <a:avLst/>
          </a:prstGeom>
          <a:noFill/>
          <a:ln w="9525">
            <a:solidFill>
              <a:schemeClr val="bg1"/>
            </a:solidFill>
            <a:miter lim="800000"/>
            <a:headEnd/>
            <a:tailEnd/>
          </a:ln>
        </p:spPr>
        <p:txBody>
          <a:bodyPr/>
          <a:lstStyle/>
          <a:p>
            <a:pPr marL="342900" indent="-342900">
              <a:spcBef>
                <a:spcPct val="20000"/>
              </a:spcBef>
              <a:buClr>
                <a:srgbClr val="C20D20"/>
              </a:buClr>
              <a:buSzPct val="100000"/>
              <a:buFont typeface="Arial" charset="0"/>
              <a:buChar char="•"/>
            </a:pPr>
            <a:r>
              <a:rPr lang="en-US" altLang="zh-CN" sz="2000" i="1">
                <a:latin typeface="Calibri" pitchFamily="34" charset="0"/>
                <a:ea typeface="ＭＳ Ｐゴシック" pitchFamily="34" charset="-128"/>
              </a:rPr>
              <a:t>The process whereby experts in the field assess an academic paper before deciding whether or not it should be published</a:t>
            </a:r>
            <a:endParaRPr lang="en-GB" altLang="zh-CN" sz="2000" i="1">
              <a:solidFill>
                <a:srgbClr val="FF0000"/>
              </a:solidFill>
              <a:latin typeface="Calibri" pitchFamily="34" charset="0"/>
              <a:ea typeface="ＭＳ Ｐゴシック" pitchFamily="34" charset="-128"/>
              <a:cs typeface="Arial" charset="0"/>
            </a:endParaRPr>
          </a:p>
          <a:p>
            <a:pPr marL="800100" lvl="1" indent="-342900">
              <a:spcBef>
                <a:spcPct val="20000"/>
              </a:spcBef>
              <a:buClr>
                <a:srgbClr val="C20D20"/>
              </a:buClr>
              <a:buSzPct val="100000"/>
              <a:buFont typeface="Arial" charset="0"/>
              <a:buChar char="•"/>
            </a:pPr>
            <a:r>
              <a:rPr lang="en-GB" altLang="zh-CN" sz="2000">
                <a:solidFill>
                  <a:srgbClr val="CC0000"/>
                </a:solidFill>
                <a:latin typeface="Calibri" pitchFamily="34" charset="0"/>
                <a:ea typeface="ＭＳ Ｐゴシック" pitchFamily="34" charset="-128"/>
                <a:cs typeface="Arial" charset="0"/>
              </a:rPr>
              <a:t>Vital</a:t>
            </a:r>
            <a:r>
              <a:rPr lang="en-GB" altLang="zh-CN" sz="2000">
                <a:latin typeface="Calibri" pitchFamily="34" charset="0"/>
                <a:ea typeface="ＭＳ Ｐゴシック" pitchFamily="34" charset="-128"/>
                <a:cs typeface="Arial" charset="0"/>
              </a:rPr>
              <a:t> part of publishing</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Critical filter for millions of research papers written every year</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rPr>
              <a:t>Gives the scientific community and the public a </a:t>
            </a:r>
            <a:r>
              <a:rPr lang="en-GB" altLang="zh-CN" sz="2000">
                <a:solidFill>
                  <a:srgbClr val="CC0000"/>
                </a:solidFill>
                <a:latin typeface="Calibri" pitchFamily="34" charset="0"/>
                <a:ea typeface="ＭＳ Ｐゴシック" pitchFamily="34" charset="-128"/>
              </a:rPr>
              <a:t>reliable</a:t>
            </a:r>
            <a:r>
              <a:rPr lang="en-GB" altLang="zh-CN" sz="2000">
                <a:latin typeface="Calibri" pitchFamily="34" charset="0"/>
                <a:ea typeface="ＭＳ Ｐゴシック" pitchFamily="34" charset="-128"/>
              </a:rPr>
              <a:t> </a:t>
            </a:r>
            <a:r>
              <a:rPr lang="en-GB" altLang="zh-CN" sz="2000">
                <a:solidFill>
                  <a:srgbClr val="CC0000"/>
                </a:solidFill>
                <a:latin typeface="Calibri" pitchFamily="34" charset="0"/>
                <a:ea typeface="ＭＳ Ｐゴシック" pitchFamily="34" charset="-128"/>
              </a:rPr>
              <a:t>indicator</a:t>
            </a:r>
            <a:r>
              <a:rPr lang="en-GB" altLang="zh-CN" sz="2000">
                <a:latin typeface="Calibri" pitchFamily="34" charset="0"/>
                <a:ea typeface="ＭＳ Ｐゴシック" pitchFamily="34" charset="-128"/>
              </a:rPr>
              <a:t> on what to believe</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rPr>
              <a:t>Gives authors feedback that can help to improve a paper</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rPr>
              <a:t>Helps editors decide what to publish </a:t>
            </a:r>
          </a:p>
          <a:p>
            <a:pPr marL="342900" indent="-342900">
              <a:spcBef>
                <a:spcPct val="20000"/>
              </a:spcBef>
              <a:buClr>
                <a:srgbClr val="C20D20"/>
              </a:buClr>
              <a:buSzPct val="100000"/>
              <a:buFont typeface="Lucida Grande"/>
              <a:buChar char="●"/>
            </a:pPr>
            <a:endParaRPr lang="en-GB" altLang="zh-CN" sz="2200">
              <a:latin typeface="Calibri" pitchFamily="34" charset="0"/>
              <a:ea typeface="ＭＳ Ｐゴシック" pitchFamily="34" charset="-128"/>
            </a:endParaRPr>
          </a:p>
        </p:txBody>
      </p:sp>
      <p:sp>
        <p:nvSpPr>
          <p:cNvPr id="96259"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Peer Review</a:t>
            </a:r>
          </a:p>
        </p:txBody>
      </p:sp>
      <p:pic>
        <p:nvPicPr>
          <p:cNvPr id="9626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88" y="1928813"/>
            <a:ext cx="2428875" cy="18224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Peer review models</a:t>
            </a:r>
          </a:p>
        </p:txBody>
      </p:sp>
      <p:sp>
        <p:nvSpPr>
          <p:cNvPr id="7" name="Rectangle 6"/>
          <p:cNvSpPr txBox="1">
            <a:spLocks noChangeArrowheads="1"/>
          </p:cNvSpPr>
          <p:nvPr/>
        </p:nvSpPr>
        <p:spPr bwMode="auto">
          <a:xfrm>
            <a:off x="273050" y="1782763"/>
            <a:ext cx="8324850" cy="4664075"/>
          </a:xfrm>
          <a:prstGeom prst="rect">
            <a:avLst/>
          </a:prstGeom>
          <a:noFill/>
          <a:ex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Clr>
                <a:srgbClr val="C20D20"/>
              </a:buClr>
              <a:buSzPct val="100000"/>
              <a:buFont typeface="Arial"/>
              <a:buNone/>
              <a:defRPr/>
            </a:pPr>
            <a:r>
              <a:rPr lang="en-GB" sz="2000" b="1" dirty="0">
                <a:latin typeface="Calibri" panose="020F0502020204030204" pitchFamily="34" charset="0"/>
                <a:ea typeface="ＭＳ Ｐゴシック" charset="-128"/>
                <a:cs typeface="Calibri" panose="020F0502020204030204" pitchFamily="34" charset="0"/>
              </a:rPr>
              <a:t>Different types of peer review</a:t>
            </a:r>
          </a:p>
          <a:p>
            <a:pPr fontAlgn="auto">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Single-blind (most common)</a:t>
            </a:r>
          </a:p>
          <a:p>
            <a:pPr fontAlgn="auto">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Double-blind</a:t>
            </a:r>
          </a:p>
          <a:p>
            <a:pPr fontAlgn="auto">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Open</a:t>
            </a:r>
          </a:p>
          <a:p>
            <a:pPr fontAlgn="auto">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Collaborative</a:t>
            </a:r>
          </a:p>
          <a:p>
            <a:pPr fontAlgn="auto">
              <a:spcAft>
                <a:spcPts val="0"/>
              </a:spcAft>
              <a:buClr>
                <a:srgbClr val="C20D20"/>
              </a:buClr>
              <a:buSzPct val="100000"/>
              <a:buFont typeface="Arial" pitchFamily="34" charset="0"/>
              <a:buChar char="•"/>
              <a:defRPr/>
            </a:pPr>
            <a:r>
              <a:rPr lang="en-GB" sz="2000" dirty="0">
                <a:latin typeface="Calibri" panose="020F0502020204030204" pitchFamily="34" charset="0"/>
                <a:ea typeface="ＭＳ Ｐゴシック" charset="-128"/>
                <a:cs typeface="Calibri" panose="020F0502020204030204" pitchFamily="34" charset="0"/>
              </a:rPr>
              <a:t>Post-publication</a:t>
            </a:r>
          </a:p>
          <a:p>
            <a:pPr marL="342000" indent="-342000" fontAlgn="auto">
              <a:spcAft>
                <a:spcPts val="0"/>
              </a:spcAft>
              <a:buClr>
                <a:srgbClr val="C20D20"/>
              </a:buClr>
              <a:buSzPct val="100000"/>
              <a:buFont typeface="Lucida Grande"/>
              <a:buChar char="●"/>
              <a:defRPr/>
            </a:pPr>
            <a:endParaRPr lang="en-GB" sz="2000" b="1" dirty="0">
              <a:latin typeface="Calibri" panose="020F0502020204030204" pitchFamily="34" charset="0"/>
              <a:ea typeface="ＭＳ Ｐゴシック" charset="-128"/>
              <a:cs typeface="Calibri" panose="020F0502020204030204" pitchFamily="34" charset="0"/>
            </a:endParaRPr>
          </a:p>
          <a:p>
            <a:pPr marL="0" indent="0" algn="ctr" fontAlgn="auto">
              <a:spcAft>
                <a:spcPts val="0"/>
              </a:spcAft>
              <a:buClr>
                <a:srgbClr val="C20D20"/>
              </a:buClr>
              <a:buSzPct val="100000"/>
              <a:buFont typeface="Arial"/>
              <a:buNone/>
              <a:defRPr/>
            </a:pPr>
            <a:r>
              <a:rPr lang="en-GB" sz="2000" b="1" dirty="0">
                <a:latin typeface="Calibri" panose="020F0502020204030204" pitchFamily="34" charset="0"/>
                <a:ea typeface="ＭＳ Ｐゴシック" charset="-128"/>
                <a:cs typeface="Calibri" panose="020F0502020204030204" pitchFamily="34" charset="0"/>
              </a:rPr>
              <a:t>Check what type of peer review your chosen journal offers!</a:t>
            </a:r>
          </a:p>
          <a:p>
            <a:pPr marL="0" indent="0" fontAlgn="auto">
              <a:spcAft>
                <a:spcPts val="0"/>
              </a:spcAft>
              <a:buClr>
                <a:srgbClr val="C20D20"/>
              </a:buClr>
              <a:buSzPct val="100000"/>
              <a:buFont typeface="Arial"/>
              <a:buNone/>
              <a:defRPr/>
            </a:pPr>
            <a:endParaRPr lang="en-GB" sz="2200" dirty="0">
              <a:latin typeface="Calibri" panose="020F0502020204030204" pitchFamily="34" charset="0"/>
              <a:ea typeface="ＭＳ Ｐゴシック" charset="-128"/>
              <a:cs typeface="Calibri" panose="020F0502020204030204" pitchFamily="34" charset="0"/>
            </a:endParaRPr>
          </a:p>
          <a:p>
            <a:pPr marL="342000" indent="-342000" fontAlgn="auto">
              <a:spcAft>
                <a:spcPts val="0"/>
              </a:spcAft>
              <a:buClr>
                <a:srgbClr val="C20D20"/>
              </a:buClr>
              <a:buSzPct val="100000"/>
              <a:buFont typeface="Lucida Grande"/>
              <a:buChar char="●"/>
              <a:defRPr/>
            </a:pPr>
            <a:endParaRPr lang="en-GB" sz="2200" dirty="0">
              <a:latin typeface="Calibri" panose="020F0502020204030204" pitchFamily="34" charset="0"/>
              <a:ea typeface="ＭＳ Ｐゴシック" charset="-128"/>
              <a:cs typeface="Calibri" panose="020F0502020204030204" pitchFamily="34" charset="0"/>
            </a:endParaRPr>
          </a:p>
          <a:p>
            <a:pPr marL="0" indent="0" fontAlgn="auto">
              <a:spcAft>
                <a:spcPts val="0"/>
              </a:spcAft>
              <a:buClr>
                <a:srgbClr val="C20D20"/>
              </a:buClr>
              <a:buSzPct val="100000"/>
              <a:buFont typeface="Arial"/>
              <a:buNone/>
              <a:defRPr/>
            </a:pPr>
            <a:endParaRPr lang="en-GB" sz="2200" dirty="0">
              <a:latin typeface="Calibri" panose="020F0502020204030204" pitchFamily="34" charset="0"/>
              <a:ea typeface="ＭＳ Ｐゴシック" charset="-128"/>
              <a:cs typeface="Calibri" panose="020F0502020204030204" pitchFamily="34" charset="0"/>
            </a:endParaRPr>
          </a:p>
          <a:p>
            <a:pPr marL="0" indent="0" fontAlgn="auto">
              <a:spcAft>
                <a:spcPts val="0"/>
              </a:spcAft>
              <a:buClr>
                <a:srgbClr val="C20D20"/>
              </a:buClr>
              <a:buSzPct val="100000"/>
              <a:buFont typeface="Arial"/>
              <a:buNone/>
              <a:defRPr/>
            </a:pPr>
            <a:endParaRPr lang="en-GB" sz="2200" b="1" dirty="0">
              <a:latin typeface="Calibri" panose="020F0502020204030204" pitchFamily="34" charset="0"/>
              <a:ea typeface="ＭＳ Ｐゴシック" charset="-128"/>
              <a:cs typeface="Calibri" panose="020F0502020204030204" pitchFamily="34" charset="0"/>
            </a:endParaRPr>
          </a:p>
          <a:p>
            <a:pPr marL="0" indent="0" fontAlgn="auto">
              <a:spcAft>
                <a:spcPts val="0"/>
              </a:spcAft>
              <a:buClr>
                <a:srgbClr val="C20D20"/>
              </a:buClr>
              <a:buSzPct val="100000"/>
              <a:buFont typeface="Arial"/>
              <a:buNone/>
              <a:defRPr/>
            </a:pPr>
            <a:endParaRPr lang="en-GB" sz="2200" dirty="0">
              <a:latin typeface="Calibri" panose="020F0502020204030204" pitchFamily="34" charset="0"/>
              <a:ea typeface="ＭＳ Ｐゴシック" charset="-128"/>
              <a:cs typeface="Calibri" panose="020F050202020403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B70F20"/>
                </a:solidFill>
                <a:latin typeface="Calibri" pitchFamily="34" charset="0"/>
                <a:ea typeface="ＭＳ Ｐゴシック" pitchFamily="34" charset="-128"/>
                <a:cs typeface="Arial" charset="0"/>
              </a:rPr>
              <a:t>Peer review process</a:t>
            </a:r>
          </a:p>
        </p:txBody>
      </p:sp>
      <p:pic>
        <p:nvPicPr>
          <p:cNvPr id="100354" name="Picture 2"/>
          <p:cNvPicPr>
            <a:picLocks noChangeAspect="1"/>
          </p:cNvPicPr>
          <p:nvPr/>
        </p:nvPicPr>
        <p:blipFill>
          <a:blip r:embed="rId3"/>
          <a:srcRect/>
          <a:stretch>
            <a:fillRect/>
          </a:stretch>
        </p:blipFill>
        <p:spPr bwMode="auto">
          <a:xfrm>
            <a:off x="352425" y="2143125"/>
            <a:ext cx="8070850" cy="37750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Rectangle 6"/>
          <p:cNvSpPr txBox="1">
            <a:spLocks noChangeArrowheads="1"/>
          </p:cNvSpPr>
          <p:nvPr/>
        </p:nvSpPr>
        <p:spPr bwMode="auto">
          <a:xfrm>
            <a:off x="273050" y="1814513"/>
            <a:ext cx="7818438" cy="2946400"/>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The IOP editorial team review </a:t>
            </a:r>
            <a:r>
              <a:rPr lang="en-GB" altLang="zh-CN" sz="2000" b="1">
                <a:latin typeface="Calibri" pitchFamily="34" charset="0"/>
                <a:ea typeface="ＭＳ Ｐゴシック" pitchFamily="34" charset="-128"/>
                <a:cs typeface="Arial" charset="0"/>
              </a:rPr>
              <a:t>all</a:t>
            </a:r>
            <a:r>
              <a:rPr lang="en-GB" altLang="zh-CN" sz="2000">
                <a:latin typeface="Calibri" pitchFamily="34" charset="0"/>
                <a:ea typeface="ＭＳ Ｐゴシック" pitchFamily="34" charset="-128"/>
                <a:cs typeface="Arial" charset="0"/>
              </a:rPr>
              <a:t> submissions first</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Check for scope, quality of content and novelty (incremental?) </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Use                          to detect plagiarism or duplication</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Consult the journal’s Editorial Board if necessary</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If the paper is not suitable it will be rejected (or a transfer offered) at this stage</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Otherwise it will be sent to referees</a:t>
            </a:r>
          </a:p>
          <a:p>
            <a:pPr marL="800100" lvl="1"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p:txBody>
      </p:sp>
      <p:sp>
        <p:nvSpPr>
          <p:cNvPr id="102402"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Peer review:  ‘Pre-refereeing’</a:t>
            </a:r>
          </a:p>
        </p:txBody>
      </p:sp>
      <p:pic>
        <p:nvPicPr>
          <p:cNvPr id="102403" name="Picture 2" descr="http://cdn2.hubspot.net/hub/92785/file-293973767-png/templates/v1/img/ith-logo.png?t=140441426385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5750" y="2628900"/>
            <a:ext cx="1443038" cy="239713"/>
          </a:xfrm>
          <a:prstGeom prst="rect">
            <a:avLst/>
          </a:prstGeom>
          <a:noFill/>
          <a:ln w="9525">
            <a:noFill/>
            <a:miter lim="800000"/>
            <a:headEnd/>
            <a:tailEnd/>
          </a:ln>
        </p:spPr>
      </p:pic>
      <p:sp>
        <p:nvSpPr>
          <p:cNvPr id="102404" name="Rectangle 8"/>
          <p:cNvSpPr>
            <a:spLocks noChangeArrowheads="1"/>
          </p:cNvSpPr>
          <p:nvPr/>
        </p:nvSpPr>
        <p:spPr bwMode="auto">
          <a:xfrm>
            <a:off x="1127125" y="4413250"/>
            <a:ext cx="3554413" cy="1554163"/>
          </a:xfrm>
          <a:prstGeom prst="rect">
            <a:avLst/>
          </a:prstGeom>
          <a:gradFill rotWithShape="1">
            <a:gsLst>
              <a:gs pos="0">
                <a:srgbClr val="3F91EB"/>
              </a:gs>
              <a:gs pos="100000">
                <a:srgbClr val="BAD2FF"/>
              </a:gs>
              <a:gs pos="100000">
                <a:srgbClr val="DDE9FF"/>
              </a:gs>
            </a:gsLst>
            <a:lin ang="16200000" scaled="1"/>
          </a:gradFill>
          <a:ln w="12700" algn="ctr">
            <a:noFill/>
            <a:round/>
            <a:headEnd/>
            <a:tailEnd/>
          </a:ln>
        </p:spPr>
        <p:txBody>
          <a:bodyPr/>
          <a:lstStyle/>
          <a:p>
            <a:pPr defTabSz="914400" eaLnBrk="0" hangingPunct="0"/>
            <a:endParaRPr lang="en-GB" altLang="zh-CN" sz="3200" i="1"/>
          </a:p>
        </p:txBody>
      </p:sp>
      <p:pic>
        <p:nvPicPr>
          <p:cNvPr id="102405" name="Picture 2"/>
          <p:cNvPicPr>
            <a:picLocks noChangeAspect="1" noChangeArrowheads="1"/>
          </p:cNvPicPr>
          <p:nvPr/>
        </p:nvPicPr>
        <p:blipFill>
          <a:blip r:embed="rId4"/>
          <a:srcRect/>
          <a:stretch>
            <a:fillRect/>
          </a:stretch>
        </p:blipFill>
        <p:spPr bwMode="auto">
          <a:xfrm>
            <a:off x="1108075" y="4552950"/>
            <a:ext cx="7108825" cy="1470025"/>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Rectangle 6"/>
          <p:cNvSpPr txBox="1">
            <a:spLocks noChangeArrowheads="1"/>
          </p:cNvSpPr>
          <p:nvPr/>
        </p:nvSpPr>
        <p:spPr bwMode="auto">
          <a:xfrm>
            <a:off x="273050" y="3621088"/>
            <a:ext cx="8048625" cy="406400"/>
          </a:xfrm>
          <a:prstGeom prst="rect">
            <a:avLst/>
          </a:prstGeom>
          <a:noFill/>
          <a:ln w="9525">
            <a:noFill/>
            <a:miter lim="800000"/>
            <a:headEnd/>
            <a:tailEnd/>
          </a:ln>
        </p:spPr>
        <p:txBody>
          <a:bodyPr/>
          <a:lstStyle/>
          <a:p>
            <a:pPr marL="285750" indent="-285750">
              <a:buClr>
                <a:srgbClr val="C00000"/>
              </a:buClr>
              <a:buSzPct val="100000"/>
              <a:buFont typeface="Arial" charset="0"/>
              <a:buChar char="•"/>
            </a:pPr>
            <a:r>
              <a:rPr lang="en-GB" altLang="zh-CN">
                <a:latin typeface="Calibri" pitchFamily="34" charset="0"/>
              </a:rPr>
              <a:t>Referees are chosen based on:</a:t>
            </a:r>
          </a:p>
        </p:txBody>
      </p:sp>
      <p:sp>
        <p:nvSpPr>
          <p:cNvPr id="104450"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Peer review: referee selection</a:t>
            </a:r>
          </a:p>
        </p:txBody>
      </p:sp>
      <p:sp>
        <p:nvSpPr>
          <p:cNvPr id="15" name="TextBox 14"/>
          <p:cNvSpPr txBox="1"/>
          <p:nvPr/>
        </p:nvSpPr>
        <p:spPr>
          <a:xfrm>
            <a:off x="273050" y="3916363"/>
            <a:ext cx="4184650" cy="1477962"/>
          </a:xfrm>
          <a:prstGeom prst="rect">
            <a:avLst/>
          </a:prstGeom>
          <a:noFill/>
        </p:spPr>
        <p:txBody>
          <a:bodyPr>
            <a:spAutoFit/>
          </a:bodyPr>
          <a:lstStyle/>
          <a:p>
            <a:pPr marL="742500" lvl="1" indent="-342900" fontAlgn="auto">
              <a:spcBef>
                <a:spcPts val="0"/>
              </a:spcBef>
              <a:spcAft>
                <a:spcPts val="0"/>
              </a:spcAft>
              <a:buClr>
                <a:srgbClr val="C00000"/>
              </a:buClr>
              <a:buSzPct val="100000"/>
              <a:buFont typeface="Arial" pitchFamily="34" charset="0"/>
              <a:buChar char="•"/>
              <a:defRPr/>
            </a:pPr>
            <a:r>
              <a:rPr lang="en-GB" altLang="zh-CN" dirty="0">
                <a:latin typeface="Calibri" panose="020F0502020204030204" pitchFamily="34" charset="0"/>
                <a:ea typeface="SimSun" pitchFamily="2" charset="-122"/>
                <a:cs typeface="Calibri" panose="020F0502020204030204" pitchFamily="34" charset="0"/>
              </a:rPr>
              <a:t>Subject expertise</a:t>
            </a:r>
          </a:p>
          <a:p>
            <a:pPr marL="742500" lvl="1" indent="-342900" fontAlgn="auto">
              <a:spcBef>
                <a:spcPts val="0"/>
              </a:spcBef>
              <a:spcAft>
                <a:spcPts val="0"/>
              </a:spcAft>
              <a:buClr>
                <a:srgbClr val="C00000"/>
              </a:buClr>
              <a:buSzPct val="100000"/>
              <a:buFont typeface="Arial" pitchFamily="34" charset="0"/>
              <a:buChar char="•"/>
              <a:defRPr/>
            </a:pPr>
            <a:r>
              <a:rPr lang="en-GB" altLang="zh-CN" dirty="0">
                <a:latin typeface="Calibri" panose="020F0502020204030204" pitchFamily="34" charset="0"/>
                <a:ea typeface="SimSun" pitchFamily="2" charset="-122"/>
                <a:cs typeface="Calibri" panose="020F0502020204030204" pitchFamily="34" charset="0"/>
              </a:rPr>
              <a:t>Independence</a:t>
            </a:r>
          </a:p>
          <a:p>
            <a:pPr marL="742500" lvl="1" indent="-342900" fontAlgn="auto">
              <a:spcBef>
                <a:spcPts val="0"/>
              </a:spcBef>
              <a:spcAft>
                <a:spcPts val="0"/>
              </a:spcAft>
              <a:buClr>
                <a:srgbClr val="C00000"/>
              </a:buClr>
              <a:buSzPct val="100000"/>
              <a:buFont typeface="Arial" pitchFamily="34" charset="0"/>
              <a:buChar char="•"/>
              <a:defRPr/>
            </a:pPr>
            <a:r>
              <a:rPr lang="en-GB" altLang="zh-CN" dirty="0">
                <a:latin typeface="Calibri" panose="020F0502020204030204" pitchFamily="34" charset="0"/>
                <a:ea typeface="SimSun" pitchFamily="2" charset="-122"/>
                <a:cs typeface="Calibri" panose="020F0502020204030204" pitchFamily="34" charset="0"/>
              </a:rPr>
              <a:t>Availability</a:t>
            </a:r>
          </a:p>
          <a:p>
            <a:pPr marL="742500" lvl="1" indent="-342900" fontAlgn="auto">
              <a:spcBef>
                <a:spcPts val="0"/>
              </a:spcBef>
              <a:spcAft>
                <a:spcPts val="0"/>
              </a:spcAft>
              <a:buClr>
                <a:srgbClr val="C00000"/>
              </a:buClr>
              <a:buSzPct val="100000"/>
              <a:buFont typeface="Arial" pitchFamily="34" charset="0"/>
              <a:buChar char="•"/>
              <a:defRPr/>
            </a:pPr>
            <a:r>
              <a:rPr lang="en-GB" altLang="zh-CN" dirty="0">
                <a:latin typeface="Calibri" panose="020F0502020204030204" pitchFamily="34" charset="0"/>
                <a:ea typeface="SimSun" pitchFamily="2" charset="-122"/>
                <a:cs typeface="Calibri" panose="020F0502020204030204" pitchFamily="34" charset="0"/>
              </a:rPr>
              <a:t>Reliability (previous record)</a:t>
            </a:r>
          </a:p>
          <a:p>
            <a:pPr marL="741600" lvl="1" indent="-342000" fontAlgn="auto">
              <a:spcBef>
                <a:spcPts val="0"/>
              </a:spcBef>
              <a:spcAft>
                <a:spcPts val="0"/>
              </a:spcAft>
              <a:buClr>
                <a:srgbClr val="C00000"/>
              </a:buClr>
              <a:buSzPct val="100000"/>
              <a:buFont typeface="Lucida Grande"/>
              <a:buChar char="●"/>
              <a:defRPr/>
            </a:pPr>
            <a:endParaRPr lang="en-GB" altLang="zh-CN" dirty="0">
              <a:latin typeface="Calibri" panose="020F0502020204030204" pitchFamily="34" charset="0"/>
              <a:ea typeface="SimSun" pitchFamily="2" charset="-122"/>
              <a:cs typeface="Calibri" panose="020F0502020204030204" pitchFamily="34" charset="0"/>
            </a:endParaRPr>
          </a:p>
        </p:txBody>
      </p:sp>
      <p:sp>
        <p:nvSpPr>
          <p:cNvPr id="16" name="TextBox 15"/>
          <p:cNvSpPr txBox="1"/>
          <p:nvPr/>
        </p:nvSpPr>
        <p:spPr>
          <a:xfrm>
            <a:off x="273050" y="5197475"/>
            <a:ext cx="7337425" cy="1201738"/>
          </a:xfrm>
          <a:prstGeom prst="rect">
            <a:avLst/>
          </a:prstGeom>
          <a:noFill/>
        </p:spPr>
        <p:txBody>
          <a:bodyPr>
            <a:spAutoFit/>
          </a:bodyPr>
          <a:lstStyle/>
          <a:p>
            <a:pPr marL="358775" indent="-358775" fontAlgn="auto">
              <a:spcBef>
                <a:spcPts val="0"/>
              </a:spcBef>
              <a:spcAft>
                <a:spcPts val="0"/>
              </a:spcAft>
              <a:buClr>
                <a:srgbClr val="C00000"/>
              </a:buClr>
              <a:buSzPct val="100000"/>
              <a:buFont typeface="Arial" pitchFamily="34" charset="0"/>
              <a:buChar char="•"/>
              <a:defRPr/>
            </a:pPr>
            <a:r>
              <a:rPr lang="en-GB" altLang="zh-CN" dirty="0">
                <a:latin typeface="Calibri" panose="020F0502020204030204" pitchFamily="34" charset="0"/>
                <a:ea typeface="宋体" pitchFamily="2" charset="-122"/>
                <a:cs typeface="Calibri" panose="020F0502020204030204" pitchFamily="34" charset="0"/>
              </a:rPr>
              <a:t>Authors don’t know who the referee is</a:t>
            </a:r>
          </a:p>
          <a:p>
            <a:pPr marL="358775" indent="-358775" fontAlgn="auto">
              <a:spcBef>
                <a:spcPts val="0"/>
              </a:spcBef>
              <a:spcAft>
                <a:spcPts val="0"/>
              </a:spcAft>
              <a:buClr>
                <a:srgbClr val="C00000"/>
              </a:buClr>
              <a:buSzPct val="100000"/>
              <a:buFont typeface="Arial" pitchFamily="34" charset="0"/>
              <a:buChar char="•"/>
              <a:defRPr/>
            </a:pPr>
            <a:r>
              <a:rPr lang="en-GB" altLang="zh-CN" dirty="0">
                <a:latin typeface="Calibri" panose="020F0502020204030204" pitchFamily="34" charset="0"/>
                <a:ea typeface="宋体" pitchFamily="2" charset="-122"/>
                <a:cs typeface="Calibri" panose="020F0502020204030204" pitchFamily="34" charset="0"/>
              </a:rPr>
              <a:t>Referee knows who the author is </a:t>
            </a:r>
          </a:p>
          <a:p>
            <a:pPr marL="358775" indent="-358775" fontAlgn="auto">
              <a:spcBef>
                <a:spcPts val="0"/>
              </a:spcBef>
              <a:spcAft>
                <a:spcPts val="0"/>
              </a:spcAft>
              <a:buClr>
                <a:srgbClr val="C00000"/>
              </a:buClr>
              <a:buSzPct val="100000"/>
              <a:buFont typeface="Arial" pitchFamily="34" charset="0"/>
              <a:buChar char="•"/>
              <a:defRPr/>
            </a:pPr>
            <a:r>
              <a:rPr lang="en-GB" altLang="zh-CN" dirty="0">
                <a:latin typeface="Calibri" panose="020F0502020204030204" pitchFamily="34" charset="0"/>
                <a:ea typeface="宋体" pitchFamily="2" charset="-122"/>
                <a:cs typeface="Calibri" panose="020F0502020204030204" pitchFamily="34" charset="0"/>
              </a:rPr>
              <a:t>Double-blind option for our Express titles</a:t>
            </a:r>
          </a:p>
          <a:p>
            <a:pPr fontAlgn="auto">
              <a:spcBef>
                <a:spcPts val="0"/>
              </a:spcBef>
              <a:spcAft>
                <a:spcPts val="0"/>
              </a:spcAft>
              <a:defRPr/>
            </a:pPr>
            <a:endParaRPr lang="en-GB" dirty="0">
              <a:latin typeface="Calibri" panose="020F0502020204030204" pitchFamily="34" charset="0"/>
              <a:ea typeface="+mn-ea"/>
              <a:cs typeface="Calibri" panose="020F0502020204030204" pitchFamily="34" charset="0"/>
            </a:endParaRPr>
          </a:p>
        </p:txBody>
      </p:sp>
      <p:sp>
        <p:nvSpPr>
          <p:cNvPr id="104453" name="Rectangle 16"/>
          <p:cNvSpPr>
            <a:spLocks noChangeArrowheads="1"/>
          </p:cNvSpPr>
          <p:nvPr/>
        </p:nvSpPr>
        <p:spPr bwMode="auto">
          <a:xfrm>
            <a:off x="4881563" y="1982788"/>
            <a:ext cx="2938462" cy="1554162"/>
          </a:xfrm>
          <a:prstGeom prst="rect">
            <a:avLst/>
          </a:prstGeom>
          <a:gradFill rotWithShape="1">
            <a:gsLst>
              <a:gs pos="0">
                <a:srgbClr val="3F91EB"/>
              </a:gs>
              <a:gs pos="100000">
                <a:srgbClr val="BAD2FF"/>
              </a:gs>
              <a:gs pos="100000">
                <a:srgbClr val="DDE9FF"/>
              </a:gs>
            </a:gsLst>
            <a:lin ang="16200000" scaled="1"/>
          </a:gradFill>
          <a:ln w="12700" algn="ctr">
            <a:noFill/>
            <a:round/>
            <a:headEnd/>
            <a:tailEnd/>
          </a:ln>
        </p:spPr>
        <p:txBody>
          <a:bodyPr/>
          <a:lstStyle/>
          <a:p>
            <a:pPr defTabSz="914400" eaLnBrk="0" hangingPunct="0"/>
            <a:endParaRPr lang="en-GB" altLang="zh-CN" sz="3200" i="1"/>
          </a:p>
        </p:txBody>
      </p:sp>
      <p:pic>
        <p:nvPicPr>
          <p:cNvPr id="104454" name="Picture 2"/>
          <p:cNvPicPr>
            <a:picLocks noChangeAspect="1" noChangeArrowheads="1"/>
          </p:cNvPicPr>
          <p:nvPr/>
        </p:nvPicPr>
        <p:blipFill>
          <a:blip r:embed="rId3"/>
          <a:srcRect/>
          <a:stretch>
            <a:fillRect/>
          </a:stretch>
        </p:blipFill>
        <p:spPr bwMode="auto">
          <a:xfrm>
            <a:off x="1327150" y="2066925"/>
            <a:ext cx="7108825" cy="1470025"/>
          </a:xfrm>
          <a:prstGeom prst="rect">
            <a:avLst/>
          </a:prstGeom>
          <a:noFill/>
          <a:ln w="9525">
            <a:noFill/>
            <a:miter lim="800000"/>
            <a:headEnd/>
            <a:tailEnd/>
          </a:ln>
        </p:spPr>
      </p:pic>
      <p:sp>
        <p:nvSpPr>
          <p:cNvPr id="19" name="Right Brace 18"/>
          <p:cNvSpPr/>
          <p:nvPr/>
        </p:nvSpPr>
        <p:spPr>
          <a:xfrm>
            <a:off x="5105400" y="5280025"/>
            <a:ext cx="323850" cy="517525"/>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GB"/>
          </a:p>
        </p:txBody>
      </p:sp>
      <p:sp>
        <p:nvSpPr>
          <p:cNvPr id="104456" name="TextBox 19"/>
          <p:cNvSpPr txBox="1">
            <a:spLocks noChangeArrowheads="1"/>
          </p:cNvSpPr>
          <p:nvPr/>
        </p:nvSpPr>
        <p:spPr bwMode="auto">
          <a:xfrm>
            <a:off x="5541963" y="5359400"/>
            <a:ext cx="1751012" cy="368300"/>
          </a:xfrm>
          <a:prstGeom prst="rect">
            <a:avLst/>
          </a:prstGeom>
          <a:noFill/>
          <a:ln w="9525">
            <a:noFill/>
            <a:miter lim="800000"/>
            <a:headEnd/>
            <a:tailEnd/>
          </a:ln>
        </p:spPr>
        <p:txBody>
          <a:bodyPr>
            <a:spAutoFit/>
          </a:bodyPr>
          <a:lstStyle/>
          <a:p>
            <a:r>
              <a:rPr lang="en-GB" altLang="zh-CN"/>
              <a:t>Single-blind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887788" y="1590675"/>
            <a:ext cx="1133475" cy="246538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649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3488" y="1666875"/>
            <a:ext cx="5726112" cy="2476500"/>
          </a:xfrm>
          <a:prstGeom prst="rect">
            <a:avLst/>
          </a:prstGeom>
          <a:noFill/>
          <a:ln w="9525">
            <a:noFill/>
            <a:miter lim="800000"/>
            <a:headEnd/>
            <a:tailEnd/>
          </a:ln>
        </p:spPr>
      </p:pic>
      <p:sp>
        <p:nvSpPr>
          <p:cNvPr id="7" name="Rectangle 6"/>
          <p:cNvSpPr txBox="1">
            <a:spLocks noChangeArrowheads="1"/>
          </p:cNvSpPr>
          <p:nvPr/>
        </p:nvSpPr>
        <p:spPr bwMode="auto">
          <a:xfrm>
            <a:off x="273050" y="4143375"/>
            <a:ext cx="8204200" cy="2466975"/>
          </a:xfrm>
          <a:prstGeom prst="rect">
            <a:avLst/>
          </a:prstGeom>
          <a:noFill/>
          <a:ln>
            <a:noFill/>
          </a:ln>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ct val="20000"/>
              </a:spcBef>
              <a:spcAft>
                <a:spcPts val="0"/>
              </a:spcAft>
              <a:buClr>
                <a:srgbClr val="C20D20"/>
              </a:buClr>
              <a:buSzPct val="100000"/>
              <a:buFont typeface="Arial" pitchFamily="34" charset="0"/>
              <a:buChar char="•"/>
              <a:defRPr/>
            </a:pPr>
            <a:r>
              <a:rPr lang="en-GB" dirty="0">
                <a:cs typeface="Arial" charset="0"/>
              </a:rPr>
              <a:t>Normally require at least </a:t>
            </a:r>
            <a:r>
              <a:rPr lang="en-GB" dirty="0">
                <a:solidFill>
                  <a:srgbClr val="C00000"/>
                </a:solidFill>
                <a:cs typeface="Arial" charset="0"/>
              </a:rPr>
              <a:t>two referee </a:t>
            </a:r>
            <a:r>
              <a:rPr lang="en-GB" dirty="0">
                <a:solidFill>
                  <a:srgbClr val="CC0000"/>
                </a:solidFill>
                <a:cs typeface="Arial" charset="0"/>
              </a:rPr>
              <a:t>reports</a:t>
            </a:r>
            <a:r>
              <a:rPr lang="en-GB" dirty="0">
                <a:cs typeface="Arial" charset="0"/>
              </a:rPr>
              <a:t> (Adjudicator consulted if the two referees disagree) – typically takes a month or two</a:t>
            </a:r>
          </a:p>
          <a:p>
            <a:pPr fontAlgn="auto">
              <a:spcBef>
                <a:spcPct val="20000"/>
              </a:spcBef>
              <a:spcAft>
                <a:spcPts val="0"/>
              </a:spcAft>
              <a:buClr>
                <a:srgbClr val="C20D20"/>
              </a:buClr>
              <a:buSzPct val="100000"/>
              <a:buFont typeface="Arial" pitchFamily="34" charset="0"/>
              <a:buChar char="•"/>
              <a:defRPr/>
            </a:pPr>
            <a:r>
              <a:rPr lang="en-GB" dirty="0">
                <a:cs typeface="Arial" charset="0"/>
              </a:rPr>
              <a:t>IOP referees are asked to rate Scientific rigour, Novelty and Significance </a:t>
            </a:r>
          </a:p>
          <a:p>
            <a:pPr fontAlgn="auto">
              <a:spcBef>
                <a:spcPct val="20000"/>
              </a:spcBef>
              <a:spcAft>
                <a:spcPts val="0"/>
              </a:spcAft>
              <a:buClr>
                <a:srgbClr val="C20D20"/>
              </a:buClr>
              <a:buSzPct val="100000"/>
              <a:buFont typeface="Arial" pitchFamily="34" charset="0"/>
              <a:buChar char="•"/>
              <a:defRPr/>
            </a:pPr>
            <a:r>
              <a:rPr lang="en-GB" dirty="0">
                <a:cs typeface="Arial" charset="0"/>
              </a:rPr>
              <a:t>Decision is made by the IOP editorial team based on the referee reports</a:t>
            </a:r>
          </a:p>
          <a:p>
            <a:pPr fontAlgn="auto">
              <a:spcBef>
                <a:spcPct val="20000"/>
              </a:spcBef>
              <a:spcAft>
                <a:spcPts val="0"/>
              </a:spcAft>
              <a:buClr>
                <a:srgbClr val="C20D20"/>
              </a:buClr>
              <a:buSzPct val="100000"/>
              <a:buFont typeface="Arial" pitchFamily="34" charset="0"/>
              <a:buChar char="•"/>
              <a:defRPr/>
            </a:pPr>
            <a:r>
              <a:rPr lang="en-GB" dirty="0">
                <a:cs typeface="Arial" charset="0"/>
              </a:rPr>
              <a:t>Immediate acceptance is unusual but does happen</a:t>
            </a:r>
          </a:p>
          <a:p>
            <a:pPr fontAlgn="auto">
              <a:spcBef>
                <a:spcPct val="20000"/>
              </a:spcBef>
              <a:spcAft>
                <a:spcPts val="0"/>
              </a:spcAft>
              <a:buClr>
                <a:srgbClr val="C20D20"/>
              </a:buClr>
              <a:buSzPct val="100000"/>
              <a:buFont typeface="Arial" pitchFamily="34" charset="0"/>
              <a:buChar char="•"/>
              <a:defRPr/>
            </a:pPr>
            <a:r>
              <a:rPr lang="en-GB" dirty="0">
                <a:cs typeface="Arial" charset="0"/>
              </a:rPr>
              <a:t>Often ask authors for revisions based on the referees’ comments/requests</a:t>
            </a:r>
          </a:p>
          <a:p>
            <a:pPr fontAlgn="auto">
              <a:spcBef>
                <a:spcPct val="20000"/>
              </a:spcBef>
              <a:spcAft>
                <a:spcPts val="0"/>
              </a:spcAft>
              <a:buClr>
                <a:srgbClr val="C20D20"/>
              </a:buClr>
              <a:buSzPct val="100000"/>
              <a:buFont typeface="Arial" pitchFamily="34" charset="0"/>
              <a:buChar char="•"/>
              <a:defRPr/>
            </a:pPr>
            <a:r>
              <a:rPr lang="en-GB" dirty="0">
                <a:cs typeface="Arial" charset="0"/>
              </a:rPr>
              <a:t>Rejection rate can be high - 50%+ common in high-quality journals</a:t>
            </a:r>
          </a:p>
          <a:p>
            <a:pPr marL="0" indent="0" fontAlgn="auto">
              <a:spcBef>
                <a:spcPct val="20000"/>
              </a:spcBef>
              <a:spcAft>
                <a:spcPts val="0"/>
              </a:spcAft>
              <a:buClr>
                <a:srgbClr val="C20D20"/>
              </a:buClr>
              <a:buSzPct val="100000"/>
              <a:defRPr/>
            </a:pPr>
            <a:endParaRPr lang="en-GB" sz="2000" dirty="0">
              <a:solidFill>
                <a:srgbClr val="C00000"/>
              </a:solidFill>
              <a:cs typeface="Arial" charset="0"/>
            </a:endParaRPr>
          </a:p>
        </p:txBody>
      </p:sp>
      <p:sp>
        <p:nvSpPr>
          <p:cNvPr id="106500"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Peer review:  Making a first decision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273050" y="1781175"/>
            <a:ext cx="8232775" cy="3600450"/>
          </a:xfrm>
          <a:prstGeom prst="rect">
            <a:avLst/>
          </a:prstGeom>
          <a:noFill/>
          <a:ln>
            <a:noFill/>
          </a:ln>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ct val="20000"/>
              </a:spcBef>
              <a:spcAft>
                <a:spcPts val="0"/>
              </a:spcAft>
              <a:buClr>
                <a:srgbClr val="C20D20"/>
              </a:buClr>
              <a:buSzPct val="100000"/>
              <a:buFont typeface="Arial" pitchFamily="34" charset="0"/>
              <a:buChar char="•"/>
              <a:defRPr/>
            </a:pPr>
            <a:r>
              <a:rPr lang="en-GB" sz="2000" b="1" dirty="0">
                <a:cs typeface="Arial" charset="0"/>
              </a:rPr>
              <a:t>Being asked to revise is a great sign! </a:t>
            </a:r>
            <a:r>
              <a:rPr lang="en-GB" sz="2000" dirty="0">
                <a:cs typeface="Arial" charset="0"/>
              </a:rPr>
              <a:t>It means the referees see merit in your work and it fits this journal</a:t>
            </a:r>
          </a:p>
          <a:p>
            <a:pPr fontAlgn="auto">
              <a:spcBef>
                <a:spcPct val="20000"/>
              </a:spcBef>
              <a:spcAft>
                <a:spcPts val="0"/>
              </a:spcAft>
              <a:buClr>
                <a:srgbClr val="C20D20"/>
              </a:buClr>
              <a:buSzPct val="100000"/>
              <a:buFont typeface="Arial" pitchFamily="34" charset="0"/>
              <a:buChar char="•"/>
              <a:defRPr/>
            </a:pPr>
            <a:endParaRPr lang="en-GB" sz="2000" dirty="0">
              <a:cs typeface="Arial" charset="0"/>
            </a:endParaRPr>
          </a:p>
          <a:p>
            <a:pPr fontAlgn="auto">
              <a:spcBef>
                <a:spcPct val="20000"/>
              </a:spcBef>
              <a:spcAft>
                <a:spcPts val="0"/>
              </a:spcAft>
              <a:buClr>
                <a:srgbClr val="C20D20"/>
              </a:buClr>
              <a:buSzPct val="100000"/>
              <a:buFont typeface="Arial" pitchFamily="34" charset="0"/>
              <a:buChar char="•"/>
              <a:defRPr/>
            </a:pPr>
            <a:r>
              <a:rPr lang="en-GB" sz="2000" dirty="0">
                <a:cs typeface="Arial" charset="0"/>
              </a:rPr>
              <a:t>Read each referee’s report carefully (take some time!)</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Respond to each and </a:t>
            </a:r>
            <a:r>
              <a:rPr lang="en-GB" sz="2000" b="1" dirty="0">
                <a:cs typeface="Arial" charset="0"/>
              </a:rPr>
              <a:t>every</a:t>
            </a:r>
            <a:r>
              <a:rPr lang="en-GB" sz="2000" dirty="0">
                <a:cs typeface="Arial" charset="0"/>
              </a:rPr>
              <a:t> comment specifically</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Keep a list of all your changes and highlight them in the revised manuscript</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If you disagree with the referees, clearly (and politely!) explain why</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Never ignore a comment (if don’t understand then raise a query with editorial office)</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This is free advice - use it!</a:t>
            </a:r>
          </a:p>
          <a:p>
            <a:pPr marL="0" indent="0" fontAlgn="auto">
              <a:spcBef>
                <a:spcPct val="20000"/>
              </a:spcBef>
              <a:spcAft>
                <a:spcPts val="0"/>
              </a:spcAft>
              <a:buClr>
                <a:srgbClr val="C20D20"/>
              </a:buClr>
              <a:buSzPct val="100000"/>
              <a:defRPr/>
            </a:pPr>
            <a:endParaRPr lang="en-GB" sz="2200" dirty="0">
              <a:cs typeface="Arial" charset="0"/>
            </a:endParaRPr>
          </a:p>
        </p:txBody>
      </p:sp>
      <p:sp>
        <p:nvSpPr>
          <p:cNvPr id="108546"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Peer review: responding to referees’ comments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endParaRPr lang="en-US" altLang="zh-CN" sz="2000" b="1">
              <a:solidFill>
                <a:srgbClr val="CC0000"/>
              </a:solidFill>
            </a:endParaRPr>
          </a:p>
        </p:txBody>
      </p:sp>
      <p:sp>
        <p:nvSpPr>
          <p:cNvPr id="110594"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sp>
        <p:nvSpPr>
          <p:cNvPr id="4" name="Rectangle 3"/>
          <p:cNvSpPr/>
          <p:nvPr/>
        </p:nvSpPr>
        <p:spPr>
          <a:xfrm>
            <a:off x="6429375" y="3167063"/>
            <a:ext cx="2428875" cy="230028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0596"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Peer review: following revision</a:t>
            </a:r>
          </a:p>
        </p:txBody>
      </p:sp>
      <p:pic>
        <p:nvPicPr>
          <p:cNvPr id="110597" name="Picture 7"/>
          <p:cNvPicPr>
            <a:picLocks noChangeAspect="1"/>
          </p:cNvPicPr>
          <p:nvPr/>
        </p:nvPicPr>
        <p:blipFill>
          <a:blip r:embed="rId3"/>
          <a:srcRect/>
          <a:stretch>
            <a:fillRect/>
          </a:stretch>
        </p:blipFill>
        <p:spPr bwMode="auto">
          <a:xfrm>
            <a:off x="385763" y="1681163"/>
            <a:ext cx="8270875" cy="3709987"/>
          </a:xfrm>
          <a:prstGeom prst="rect">
            <a:avLst/>
          </a:prstGeom>
          <a:noFill/>
          <a:ln w="9525">
            <a:noFill/>
            <a:miter lim="800000"/>
            <a:headEnd/>
            <a:tailEnd/>
          </a:ln>
        </p:spPr>
      </p:pic>
      <p:sp>
        <p:nvSpPr>
          <p:cNvPr id="110598" name="TextBox 8"/>
          <p:cNvSpPr txBox="1">
            <a:spLocks noChangeArrowheads="1"/>
          </p:cNvSpPr>
          <p:nvPr/>
        </p:nvSpPr>
        <p:spPr bwMode="auto">
          <a:xfrm>
            <a:off x="273050" y="5467350"/>
            <a:ext cx="8307388" cy="708025"/>
          </a:xfrm>
          <a:prstGeom prst="rect">
            <a:avLst/>
          </a:prstGeom>
          <a:noFill/>
          <a:ln w="9525">
            <a:noFill/>
            <a:miter lim="800000"/>
            <a:headEnd/>
            <a:tailEnd/>
          </a:ln>
        </p:spPr>
        <p:txBody>
          <a:bodyPr>
            <a:spAutoFit/>
          </a:bodyPr>
          <a:lstStyle/>
          <a:p>
            <a:pPr marL="342900" indent="-342900">
              <a:buClr>
                <a:srgbClr val="C00000"/>
              </a:buClr>
              <a:buFont typeface="Arial" charset="0"/>
              <a:buChar char="•"/>
            </a:pPr>
            <a:r>
              <a:rPr lang="en-GB" altLang="zh-CN" sz="2000">
                <a:latin typeface="Calibri" pitchFamily="34" charset="0"/>
              </a:rPr>
              <a:t>Paper will be accepted if the referees are satisfied with the revisions</a:t>
            </a:r>
          </a:p>
          <a:p>
            <a:pPr marL="342900" indent="-342900">
              <a:buClr>
                <a:srgbClr val="C00000"/>
              </a:buClr>
              <a:buFont typeface="Arial" charset="0"/>
              <a:buChar char="•"/>
            </a:pPr>
            <a:r>
              <a:rPr lang="en-GB" altLang="zh-CN" sz="2000">
                <a:latin typeface="Calibri" pitchFamily="34" charset="0"/>
              </a:rPr>
              <a:t>…or may be rejected if the revisions are not strong enough</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6"/>
          <p:cNvSpPr txBox="1">
            <a:spLocks noChangeArrowheads="1"/>
          </p:cNvSpPr>
          <p:nvPr/>
        </p:nvSpPr>
        <p:spPr bwMode="auto">
          <a:xfrm>
            <a:off x="273050" y="1781175"/>
            <a:ext cx="7740650" cy="3600450"/>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Everyone has been rejected!</a:t>
            </a: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Use the advice you received to improve your paper</a:t>
            </a: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 can re-write your paper and re-submit it to another (hopefully more suitable) journal</a:t>
            </a: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If you think the decision was wrong most journals give you an opportunity to appeal</a:t>
            </a:r>
          </a:p>
        </p:txBody>
      </p:sp>
      <p:sp>
        <p:nvSpPr>
          <p:cNvPr id="112642"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Peer review: what if your paper is rejected?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6"/>
          <p:cNvSpPr txBox="1">
            <a:spLocks noChangeArrowheads="1"/>
          </p:cNvSpPr>
          <p:nvPr/>
        </p:nvSpPr>
        <p:spPr bwMode="auto">
          <a:xfrm>
            <a:off x="273050" y="1781175"/>
            <a:ext cx="7740650" cy="4657725"/>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 will receive an acceptance letter - congratulations!</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Check if the journal needs you to do anything now; you may need to:</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Sign copyright form (assigns copyright to the publisher)</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Provide proof of permissions for reproduced figures</a:t>
            </a:r>
          </a:p>
          <a:p>
            <a:pPr marL="800100" lvl="1"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Upload the source files (TeX/Word) for your manuscript</a:t>
            </a:r>
          </a:p>
          <a:p>
            <a:pPr marL="342900" indent="-342900">
              <a:spcBef>
                <a:spcPct val="20000"/>
              </a:spcBef>
              <a:buClr>
                <a:srgbClr val="C20D20"/>
              </a:buClr>
              <a:buSzPct val="100000"/>
              <a:buFont typeface="Lucida Grande"/>
              <a:buChar char="●"/>
            </a:pPr>
            <a:endParaRPr lang="en-GB" altLang="zh-CN" sz="2200">
              <a:latin typeface="Calibri" pitchFamily="34" charset="0"/>
              <a:ea typeface="ＭＳ Ｐゴシック" pitchFamily="34" charset="-128"/>
              <a:cs typeface="Arial" charset="0"/>
            </a:endParaRPr>
          </a:p>
        </p:txBody>
      </p:sp>
      <p:sp>
        <p:nvSpPr>
          <p:cNvPr id="114690"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What if your paper is accepted?</a:t>
            </a:r>
          </a:p>
        </p:txBody>
      </p:sp>
      <p:sp>
        <p:nvSpPr>
          <p:cNvPr id="114691" name="TextBox 2"/>
          <p:cNvSpPr txBox="1">
            <a:spLocks noChangeArrowheads="1"/>
          </p:cNvSpPr>
          <p:nvPr/>
        </p:nvSpPr>
        <p:spPr bwMode="auto">
          <a:xfrm rot="-900000">
            <a:off x="2225675" y="2670175"/>
            <a:ext cx="3222625" cy="831850"/>
          </a:xfrm>
          <a:prstGeom prst="rect">
            <a:avLst/>
          </a:prstGeom>
          <a:noFill/>
          <a:ln w="9525">
            <a:solidFill>
              <a:srgbClr val="00B050"/>
            </a:solidFill>
            <a:miter lim="800000"/>
            <a:headEnd/>
            <a:tailEnd/>
          </a:ln>
        </p:spPr>
        <p:txBody>
          <a:bodyPr>
            <a:spAutoFit/>
          </a:bodyPr>
          <a:lstStyle/>
          <a:p>
            <a:pPr algn="ctr"/>
            <a:r>
              <a:rPr lang="en-GB" altLang="zh-CN" sz="4800">
                <a:solidFill>
                  <a:srgbClr val="00B050"/>
                </a:solidFill>
                <a:latin typeface="Stencil"/>
              </a:rPr>
              <a:t>ACCEPTED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309563" y="1341438"/>
            <a:ext cx="6856412" cy="431800"/>
          </a:xfrm>
          <a:prstGeom prst="rect">
            <a:avLst/>
          </a:prstGeom>
          <a:noFill/>
          <a:ln w="9525">
            <a:noFill/>
            <a:miter lim="800000"/>
            <a:headEnd/>
            <a:tailEnd/>
          </a:ln>
        </p:spPr>
        <p:txBody>
          <a:bodyPr>
            <a:spAutoFit/>
          </a:bodyPr>
          <a:lstStyle/>
          <a:p>
            <a:r>
              <a:rPr lang="en-US" altLang="zh-CN" sz="2200" b="1">
                <a:solidFill>
                  <a:srgbClr val="CC0000"/>
                </a:solidFill>
              </a:rPr>
              <a:t>About the Institute of Physics</a:t>
            </a:r>
          </a:p>
        </p:txBody>
      </p:sp>
      <p:sp>
        <p:nvSpPr>
          <p:cNvPr id="24578"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ea typeface="ＭＳ Ｐゴシック" pitchFamily="34" charset="-128"/>
              <a:cs typeface="Arial" charset="0"/>
            </a:endParaRPr>
          </a:p>
        </p:txBody>
      </p:sp>
      <p:pic>
        <p:nvPicPr>
          <p:cNvPr id="24579" name="Picture 3" descr="Slide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88" y="2128838"/>
            <a:ext cx="3349625" cy="2065337"/>
          </a:xfrm>
          <a:prstGeom prst="rect">
            <a:avLst/>
          </a:prstGeom>
          <a:noFill/>
          <a:ln w="9525">
            <a:noFill/>
            <a:miter lim="800000"/>
            <a:headEnd/>
            <a:tailEnd/>
          </a:ln>
        </p:spPr>
      </p:pic>
      <p:sp>
        <p:nvSpPr>
          <p:cNvPr id="24580" name="Rectangle 1"/>
          <p:cNvSpPr>
            <a:spLocks noChangeArrowheads="1"/>
          </p:cNvSpPr>
          <p:nvPr/>
        </p:nvSpPr>
        <p:spPr bwMode="auto">
          <a:xfrm>
            <a:off x="3765550" y="2012950"/>
            <a:ext cx="4572000" cy="3786188"/>
          </a:xfrm>
          <a:prstGeom prst="rect">
            <a:avLst/>
          </a:prstGeom>
          <a:noFill/>
          <a:ln w="9525">
            <a:noFill/>
            <a:miter lim="800000"/>
            <a:headEnd/>
            <a:tailEnd/>
          </a:ln>
        </p:spPr>
        <p:txBody>
          <a:bodyPr>
            <a:spAutoFit/>
          </a:bodyPr>
          <a:lstStyle/>
          <a:p>
            <a:pPr marL="342900" lvl="1" indent="-342900">
              <a:spcBef>
                <a:spcPct val="20000"/>
              </a:spcBef>
              <a:buClr>
                <a:srgbClr val="C20D20"/>
              </a:buClr>
              <a:buSzPct val="100000"/>
              <a:buFont typeface="Arial" charset="0"/>
              <a:buChar char="•"/>
            </a:pPr>
            <a:r>
              <a:rPr lang="en-US" altLang="zh-CN" sz="2000">
                <a:latin typeface="Calibri" pitchFamily="34" charset="0"/>
              </a:rPr>
              <a:t>A leading scientific society promoting physics and physicists since 1874</a:t>
            </a:r>
          </a:p>
          <a:p>
            <a:pPr marL="342900" lvl="1" indent="-342900">
              <a:spcBef>
                <a:spcPct val="20000"/>
              </a:spcBef>
              <a:buClr>
                <a:srgbClr val="C20D20"/>
              </a:buClr>
              <a:buSzPct val="100000"/>
              <a:buFont typeface="Arial" charset="0"/>
              <a:buChar char="•"/>
            </a:pPr>
            <a:r>
              <a:rPr lang="en-US" altLang="zh-CN" sz="2000">
                <a:latin typeface="Calibri" pitchFamily="34" charset="0"/>
              </a:rPr>
              <a:t>Worldwide membership of 50,000+</a:t>
            </a:r>
          </a:p>
          <a:p>
            <a:pPr marL="342900" lvl="1" indent="-342900">
              <a:spcBef>
                <a:spcPct val="20000"/>
              </a:spcBef>
              <a:buClr>
                <a:srgbClr val="C20D20"/>
              </a:buClr>
              <a:buSzPct val="100000"/>
              <a:buFont typeface="Arial" charset="0"/>
              <a:buChar char="•"/>
            </a:pPr>
            <a:r>
              <a:rPr lang="en-US" altLang="zh-CN" sz="2000">
                <a:latin typeface="Calibri" pitchFamily="34" charset="0"/>
              </a:rPr>
              <a:t>Headquarters in London, UK</a:t>
            </a:r>
          </a:p>
          <a:p>
            <a:pPr marL="342900" lvl="1" indent="-342900">
              <a:spcBef>
                <a:spcPct val="20000"/>
              </a:spcBef>
              <a:buClr>
                <a:srgbClr val="C20D20"/>
              </a:buClr>
              <a:buSzPct val="100000"/>
              <a:buFont typeface="Arial" charset="0"/>
              <a:buChar char="•"/>
            </a:pPr>
            <a:r>
              <a:rPr lang="en-US" altLang="zh-CN" sz="2000">
                <a:latin typeface="Calibri" pitchFamily="34" charset="0"/>
              </a:rPr>
              <a:t>Mission to advance </a:t>
            </a:r>
            <a:r>
              <a:rPr lang="en-US" altLang="zh-CN" sz="2000" b="1">
                <a:latin typeface="Calibri" pitchFamily="34" charset="0"/>
              </a:rPr>
              <a:t>physics research, application and education </a:t>
            </a:r>
            <a:r>
              <a:rPr lang="en-US" altLang="zh-CN" sz="2000">
                <a:latin typeface="Calibri" pitchFamily="34" charset="0"/>
              </a:rPr>
              <a:t>globally</a:t>
            </a:r>
            <a:endParaRPr lang="en-US" altLang="zh-CN" sz="2000" b="1">
              <a:latin typeface="Calibri" pitchFamily="34" charset="0"/>
            </a:endParaRPr>
          </a:p>
          <a:p>
            <a:pPr marL="342900" lvl="1" indent="-342900">
              <a:spcBef>
                <a:spcPct val="20000"/>
              </a:spcBef>
              <a:buClr>
                <a:srgbClr val="C20D20"/>
              </a:buClr>
              <a:buSzPct val="100000"/>
              <a:buFont typeface="Arial" charset="0"/>
              <a:buChar char="•"/>
            </a:pPr>
            <a:r>
              <a:rPr lang="en-US" altLang="zh-CN" sz="2000">
                <a:latin typeface="Calibri" pitchFamily="34" charset="0"/>
              </a:rPr>
              <a:t>Engages with policymakers, schools, universities, and the general public to develop greater awareness and understanding of physics</a:t>
            </a:r>
          </a:p>
          <a:p>
            <a:pPr marL="342900" lvl="1" indent="-342900">
              <a:spcBef>
                <a:spcPct val="20000"/>
              </a:spcBef>
              <a:buClr>
                <a:srgbClr val="C20D20"/>
              </a:buClr>
              <a:buSzPct val="100000"/>
              <a:buFont typeface="Arial" charset="0"/>
              <a:buChar char="•"/>
            </a:pPr>
            <a:r>
              <a:rPr lang="en-US" altLang="zh-CN" sz="2000" b="1">
                <a:solidFill>
                  <a:srgbClr val="C00000"/>
                </a:solidFill>
                <a:latin typeface="Calibri" pitchFamily="34" charset="0"/>
              </a:rPr>
              <a:t>iop.org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2563813" y="3244850"/>
            <a:ext cx="3948112" cy="708025"/>
          </a:xfrm>
          <a:prstGeom prst="rect">
            <a:avLst/>
          </a:prstGeom>
          <a:noFill/>
          <a:ln w="9525">
            <a:noFill/>
            <a:miter lim="800000"/>
            <a:headEnd/>
            <a:tailEnd/>
          </a:ln>
        </p:spPr>
        <p:txBody>
          <a:bodyPr wrap="none">
            <a:spAutoFit/>
          </a:bodyPr>
          <a:lstStyle/>
          <a:p>
            <a:r>
              <a:rPr lang="en-GB" altLang="zh-CN" sz="4000" b="1">
                <a:solidFill>
                  <a:srgbClr val="CC0000"/>
                </a:solidFill>
                <a:latin typeface="Calibri" pitchFamily="34" charset="0"/>
              </a:rPr>
              <a:t>Publication ethics</a:t>
            </a:r>
            <a:endParaRPr lang="en-GB" altLang="zh-CN" sz="4000">
              <a:solidFill>
                <a:srgbClr val="CC0000"/>
              </a:solidFill>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73050" y="1781175"/>
            <a:ext cx="8324850" cy="4600575"/>
          </a:xfrm>
          <a:prstGeom prst="rect">
            <a:avLst/>
          </a:prstGeom>
          <a:noFill/>
          <a:ln>
            <a:noFill/>
          </a:ln>
          <a:extLst/>
        </p:spPr>
        <p:txBody>
          <a:bodyPr/>
          <a:lstStyle/>
          <a:p>
            <a:pPr marL="342900" indent="-342900">
              <a:buClr>
                <a:srgbClr val="C00000"/>
              </a:buClr>
              <a:buFont typeface="Arial" charset="0"/>
              <a:buChar char="•"/>
            </a:pPr>
            <a:r>
              <a:rPr lang="en-GB" altLang="zh-CN" sz="2000">
                <a:solidFill>
                  <a:srgbClr val="000000"/>
                </a:solidFill>
                <a:latin typeface="Calibri" pitchFamily="34" charset="0"/>
                <a:ea typeface="ＭＳ Ｐゴシック" pitchFamily="34" charset="-128"/>
              </a:rPr>
              <a:t>Examples of serious misconduct: plagiarism, falsification/fabrication of data</a:t>
            </a:r>
          </a:p>
          <a:p>
            <a:pPr marL="342900" indent="-3429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342900" indent="-342900">
              <a:buClr>
                <a:srgbClr val="C00000"/>
              </a:buClr>
              <a:buFont typeface="Arial" charset="0"/>
              <a:buChar char="•"/>
            </a:pPr>
            <a:r>
              <a:rPr lang="en-GB" altLang="zh-CN" sz="2000">
                <a:solidFill>
                  <a:srgbClr val="000000"/>
                </a:solidFill>
                <a:latin typeface="Calibri" pitchFamily="34" charset="0"/>
                <a:ea typeface="ＭＳ Ｐゴシック" pitchFamily="34" charset="-128"/>
              </a:rPr>
              <a:t>IOP is a member of COPE, the Committee for Publication Ethics - advice on handling misconduct cases</a:t>
            </a:r>
          </a:p>
          <a:p>
            <a:pPr marL="342900" indent="-3429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342900" indent="-3429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342900" indent="-342900">
              <a:buClr>
                <a:srgbClr val="C00000"/>
              </a:buClr>
            </a:pPr>
            <a:endParaRPr lang="en-GB" altLang="zh-CN" sz="2000">
              <a:solidFill>
                <a:srgbClr val="000000"/>
              </a:solidFill>
              <a:latin typeface="Calibri" pitchFamily="34" charset="0"/>
              <a:ea typeface="ＭＳ Ｐゴシック" pitchFamily="34" charset="-128"/>
            </a:endParaRPr>
          </a:p>
          <a:p>
            <a:pPr marL="342900" indent="-342900">
              <a:buClr>
                <a:srgbClr val="C00000"/>
              </a:buClr>
              <a:buFont typeface="Arial" charset="0"/>
              <a:buChar char="•"/>
            </a:pPr>
            <a:r>
              <a:rPr lang="en-GB" altLang="zh-CN" sz="2000">
                <a:solidFill>
                  <a:srgbClr val="000000"/>
                </a:solidFill>
                <a:latin typeface="Calibri" pitchFamily="34" charset="0"/>
                <a:ea typeface="ＭＳ Ｐゴシック" pitchFamily="34" charset="-128"/>
              </a:rPr>
              <a:t>We routinely use iThenticate, a plagiarism detection tool</a:t>
            </a:r>
          </a:p>
          <a:p>
            <a:pPr marL="342900" indent="-3429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342900" indent="-3429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342900" indent="-342900">
              <a:buClr>
                <a:srgbClr val="C00000"/>
              </a:buClr>
              <a:buFont typeface="Arial" charset="0"/>
              <a:buChar char="•"/>
            </a:pPr>
            <a:r>
              <a:rPr lang="en-GB" altLang="zh-CN" sz="2000">
                <a:solidFill>
                  <a:srgbClr val="000000"/>
                </a:solidFill>
                <a:latin typeface="Calibri" pitchFamily="34" charset="0"/>
                <a:ea typeface="ＭＳ Ｐゴシック" pitchFamily="34" charset="-128"/>
              </a:rPr>
              <a:t>Read our ethical policy for authors at: </a:t>
            </a:r>
            <a:r>
              <a:rPr lang="en-GB" altLang="zh-CN" sz="1600">
                <a:solidFill>
                  <a:srgbClr val="CC0000"/>
                </a:solidFill>
                <a:latin typeface="Calibri" pitchFamily="34" charset="0"/>
                <a:ea typeface="ＭＳ Ｐゴシック" pitchFamily="34" charset="-128"/>
              </a:rPr>
              <a:t>http://ioppublishing.org/img/landingPages/guidelines-and-policies/ethical-policy.html</a:t>
            </a:r>
          </a:p>
          <a:p>
            <a:pPr marL="342900" indent="-342900">
              <a:buClr>
                <a:srgbClr val="C00000"/>
              </a:buClr>
              <a:buFont typeface="Arial" charset="0"/>
              <a:buChar char="•"/>
            </a:pPr>
            <a:endParaRPr lang="en-GB" altLang="zh-CN" sz="2000" b="1" u="sng">
              <a:solidFill>
                <a:srgbClr val="B70F20"/>
              </a:solidFill>
              <a:latin typeface="Calibri" pitchFamily="34" charset="0"/>
              <a:ea typeface="ＭＳ Ｐゴシック" pitchFamily="34" charset="-128"/>
              <a:cs typeface="Arial" charset="0"/>
            </a:endParaRPr>
          </a:p>
          <a:p>
            <a:pPr marL="342900" indent="-342900">
              <a:buClr>
                <a:srgbClr val="C00000"/>
              </a:buClr>
              <a:buFont typeface="Arial" charset="0"/>
              <a:buChar char="•"/>
            </a:pPr>
            <a:r>
              <a:rPr lang="en-GB" altLang="zh-CN" sz="2000">
                <a:latin typeface="Calibri" pitchFamily="34" charset="0"/>
                <a:ea typeface="ＭＳ Ｐゴシック" pitchFamily="34" charset="-128"/>
                <a:cs typeface="Arial" charset="0"/>
              </a:rPr>
              <a:t>Top ten tips on publishing ethically…</a:t>
            </a:r>
          </a:p>
          <a:p>
            <a:pPr marL="342900" indent="-342900">
              <a:buClr>
                <a:srgbClr val="C00000"/>
              </a:buClr>
              <a:buFont typeface="Arial" charset="0"/>
              <a:buChar char="•"/>
            </a:pPr>
            <a:endParaRPr lang="en-GB" altLang="zh-CN" sz="2200">
              <a:solidFill>
                <a:srgbClr val="000000"/>
              </a:solidFill>
              <a:latin typeface="Calibri" pitchFamily="34" charset="0"/>
              <a:ea typeface="ＭＳ Ｐゴシック" pitchFamily="34" charset="-128"/>
            </a:endParaRPr>
          </a:p>
          <a:p>
            <a:pPr marL="342900" indent="-342900">
              <a:buClr>
                <a:srgbClr val="C00000"/>
              </a:buClr>
            </a:pPr>
            <a:endParaRPr lang="en-GB" altLang="zh-CN" sz="2200">
              <a:latin typeface="Calibri" pitchFamily="34" charset="0"/>
              <a:ea typeface="ＭＳ Ｐゴシック" pitchFamily="34" charset="-128"/>
            </a:endParaRPr>
          </a:p>
        </p:txBody>
      </p:sp>
      <p:sp>
        <p:nvSpPr>
          <p:cNvPr id="118786"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Publication ethics</a:t>
            </a:r>
          </a:p>
        </p:txBody>
      </p:sp>
      <p:pic>
        <p:nvPicPr>
          <p:cNvPr id="118787" name="Picture 2"/>
          <p:cNvPicPr>
            <a:picLocks noChangeAspect="1" noChangeArrowheads="1"/>
          </p:cNvPicPr>
          <p:nvPr/>
        </p:nvPicPr>
        <p:blipFill>
          <a:blip r:embed="rId3"/>
          <a:srcRect/>
          <a:stretch>
            <a:fillRect/>
          </a:stretch>
        </p:blipFill>
        <p:spPr bwMode="auto">
          <a:xfrm>
            <a:off x="3886200" y="2824163"/>
            <a:ext cx="4333875" cy="857250"/>
          </a:xfrm>
          <a:prstGeom prst="rect">
            <a:avLst/>
          </a:prstGeom>
          <a:noFill/>
          <a:ln w="9525">
            <a:noFill/>
            <a:miter lim="800000"/>
            <a:headEnd/>
            <a:tailEnd/>
          </a:ln>
        </p:spPr>
      </p:pic>
      <p:pic>
        <p:nvPicPr>
          <p:cNvPr id="118788" name="Picture 3"/>
          <p:cNvPicPr>
            <a:picLocks noChangeAspect="1" noChangeArrowheads="1"/>
          </p:cNvPicPr>
          <p:nvPr/>
        </p:nvPicPr>
        <p:blipFill>
          <a:blip r:embed="rId4"/>
          <a:srcRect/>
          <a:stretch>
            <a:fillRect/>
          </a:stretch>
        </p:blipFill>
        <p:spPr bwMode="auto">
          <a:xfrm>
            <a:off x="6567488" y="4273550"/>
            <a:ext cx="1771650" cy="4286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73050" y="1781175"/>
            <a:ext cx="8324850" cy="4600575"/>
          </a:xfrm>
          <a:prstGeom prst="rect">
            <a:avLst/>
          </a:prstGeom>
          <a:noFill/>
          <a:ln>
            <a:noFill/>
          </a:ln>
          <a:extLst/>
        </p:spPr>
        <p:txBody>
          <a:bodyPr/>
          <a:lstStyle/>
          <a:p>
            <a:pPr marL="457200" indent="-457200">
              <a:buClr>
                <a:srgbClr val="C00000"/>
              </a:buClr>
              <a:buFont typeface="Arial" charset="0"/>
              <a:buChar char="•"/>
            </a:pPr>
            <a:r>
              <a:rPr lang="en-GB" altLang="zh-CN" sz="2000">
                <a:latin typeface="Calibri" pitchFamily="34" charset="0"/>
                <a:ea typeface="ＭＳ Ｐゴシック" pitchFamily="34" charset="-128"/>
              </a:rPr>
              <a:t>Be honest in making claims for the results and conclusions of your research</a:t>
            </a:r>
          </a:p>
          <a:p>
            <a:pPr marL="457200" indent="-457200">
              <a:buClr>
                <a:srgbClr val="C00000"/>
              </a:buClr>
              <a:buFont typeface="Arial" charset="0"/>
              <a:buChar char="•"/>
            </a:pPr>
            <a:endParaRPr lang="en-GB" altLang="zh-CN" sz="2000">
              <a:latin typeface="Calibri" pitchFamily="34" charset="0"/>
              <a:ea typeface="ＭＳ Ｐゴシック" pitchFamily="34" charset="-128"/>
            </a:endParaRPr>
          </a:p>
          <a:p>
            <a:pPr marL="457200" indent="-457200">
              <a:buClr>
                <a:srgbClr val="C00000"/>
              </a:buClr>
              <a:buFont typeface="Arial" charset="0"/>
              <a:buChar char="•"/>
            </a:pPr>
            <a:r>
              <a:rPr lang="en-GB" altLang="zh-CN" sz="2000">
                <a:latin typeface="Calibri" pitchFamily="34" charset="0"/>
                <a:ea typeface="ＭＳ Ｐゴシック" pitchFamily="34" charset="-128"/>
              </a:rPr>
              <a:t>Credit all those that have made a significant contribution</a:t>
            </a:r>
          </a:p>
          <a:p>
            <a:pPr marL="457200" indent="-457200">
              <a:buClr>
                <a:srgbClr val="C00000"/>
              </a:buClr>
              <a:buFont typeface="Arial" charset="0"/>
              <a:buChar char="•"/>
            </a:pPr>
            <a:endParaRPr lang="en-GB" altLang="zh-CN" sz="2000">
              <a:latin typeface="Calibri" pitchFamily="34" charset="0"/>
              <a:ea typeface="ＭＳ Ｐゴシック" pitchFamily="34" charset="-128"/>
            </a:endParaRPr>
          </a:p>
          <a:p>
            <a:pPr marL="457200" indent="-457200">
              <a:buClr>
                <a:srgbClr val="C00000"/>
              </a:buClr>
              <a:buFont typeface="Arial" charset="0"/>
              <a:buChar char="•"/>
            </a:pPr>
            <a:r>
              <a:rPr lang="en-GB" altLang="zh-CN" sz="2000">
                <a:solidFill>
                  <a:srgbClr val="000000"/>
                </a:solidFill>
                <a:latin typeface="Calibri" pitchFamily="34" charset="0"/>
                <a:ea typeface="ＭＳ Ｐゴシック" pitchFamily="34" charset="-128"/>
              </a:rPr>
              <a:t>Check your funder’s copyright/open access policy</a:t>
            </a:r>
          </a:p>
          <a:p>
            <a:pPr marL="457200" indent="-4572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Char char="•"/>
            </a:pPr>
            <a:r>
              <a:rPr lang="en-GB" altLang="zh-CN" sz="2000">
                <a:solidFill>
                  <a:srgbClr val="000000"/>
                </a:solidFill>
                <a:latin typeface="Calibri" pitchFamily="34" charset="0"/>
                <a:ea typeface="ＭＳ Ｐゴシック" pitchFamily="34" charset="-128"/>
              </a:rPr>
              <a:t>Disclose any potential conflicts of interest</a:t>
            </a:r>
          </a:p>
          <a:p>
            <a:pPr marL="457200" indent="-4572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Char char="•"/>
            </a:pPr>
            <a:r>
              <a:rPr lang="en-GB" altLang="zh-CN" sz="2000">
                <a:solidFill>
                  <a:srgbClr val="000000"/>
                </a:solidFill>
                <a:latin typeface="Calibri" pitchFamily="34" charset="0"/>
                <a:ea typeface="ＭＳ Ｐゴシック" pitchFamily="34" charset="-128"/>
              </a:rPr>
              <a:t>Get permission to re-use anything you haven’t created yourself</a:t>
            </a:r>
          </a:p>
          <a:p>
            <a:pPr marL="457200" indent="-4572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Char char="•"/>
            </a:pPr>
            <a:r>
              <a:rPr lang="en-GB" altLang="zh-CN" sz="2000">
                <a:solidFill>
                  <a:srgbClr val="000000"/>
                </a:solidFill>
                <a:latin typeface="Calibri" pitchFamily="34" charset="0"/>
                <a:ea typeface="ＭＳ Ｐゴシック" pitchFamily="34" charset="-128"/>
              </a:rPr>
              <a:t>Respond to all reviewer’s reports, even if you don’t agree</a:t>
            </a:r>
          </a:p>
          <a:p>
            <a:pPr marL="457200" indent="-457200">
              <a:buClr>
                <a:srgbClr val="C00000"/>
              </a:buClr>
              <a:buFont typeface="Arial" charset="0"/>
              <a:buChar char="•"/>
            </a:pPr>
            <a:endParaRPr lang="en-GB" altLang="zh-CN" sz="2200">
              <a:solidFill>
                <a:srgbClr val="000000"/>
              </a:solidFill>
              <a:latin typeface="Calibri" pitchFamily="34" charset="0"/>
              <a:ea typeface="ＭＳ Ｐゴシック" pitchFamily="34" charset="-128"/>
            </a:endParaRPr>
          </a:p>
          <a:p>
            <a:pPr marL="457200" indent="-457200">
              <a:buClr>
                <a:srgbClr val="C00000"/>
              </a:buClr>
            </a:pPr>
            <a:endParaRPr lang="en-GB" altLang="zh-CN" sz="2200">
              <a:solidFill>
                <a:srgbClr val="000000"/>
              </a:solidFill>
              <a:latin typeface="Calibri" pitchFamily="34" charset="0"/>
              <a:ea typeface="ＭＳ Ｐゴシック" pitchFamily="34" charset="-128"/>
            </a:endParaRPr>
          </a:p>
          <a:p>
            <a:pPr marL="457200" indent="-457200">
              <a:buClr>
                <a:srgbClr val="C00000"/>
              </a:buClr>
            </a:pPr>
            <a:endParaRPr lang="en-GB" altLang="zh-CN" sz="2200">
              <a:latin typeface="Calibri" pitchFamily="34" charset="0"/>
              <a:ea typeface="ＭＳ Ｐゴシック" pitchFamily="34" charset="-128"/>
            </a:endParaRPr>
          </a:p>
        </p:txBody>
      </p:sp>
      <p:sp>
        <p:nvSpPr>
          <p:cNvPr id="120834"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Do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73050" y="1781175"/>
            <a:ext cx="8324850" cy="4600575"/>
          </a:xfrm>
          <a:prstGeom prst="rect">
            <a:avLst/>
          </a:prstGeom>
          <a:noFill/>
          <a:ln>
            <a:noFill/>
          </a:ln>
          <a:extLst/>
        </p:spPr>
        <p:txBody>
          <a:bodyPr/>
          <a:lstStyle/>
          <a:p>
            <a:pPr marL="457200" indent="-457200">
              <a:buClr>
                <a:srgbClr val="C00000"/>
              </a:buClr>
              <a:buFont typeface="Arial" charset="0"/>
              <a:buChar char="•"/>
            </a:pPr>
            <a:r>
              <a:rPr lang="en-GB" altLang="zh-CN" sz="2000">
                <a:latin typeface="Calibri" pitchFamily="34" charset="0"/>
                <a:ea typeface="ＭＳ Ｐゴシック" pitchFamily="34" charset="-128"/>
              </a:rPr>
              <a:t>Fabricate,</a:t>
            </a:r>
            <a:r>
              <a:rPr lang="en-GB" altLang="zh-CN" sz="2000">
                <a:solidFill>
                  <a:srgbClr val="000000"/>
                </a:solidFill>
                <a:latin typeface="Calibri" pitchFamily="34" charset="0"/>
                <a:ea typeface="ＭＳ Ｐゴシック" pitchFamily="34" charset="-128"/>
              </a:rPr>
              <a:t> falsify or misrepresent data or results</a:t>
            </a:r>
          </a:p>
          <a:p>
            <a:pPr marL="457200" indent="-4572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Char char="•"/>
            </a:pPr>
            <a:r>
              <a:rPr lang="en-GB" altLang="zh-CN" sz="2000">
                <a:latin typeface="Calibri" pitchFamily="34" charset="0"/>
                <a:ea typeface="ＭＳ Ｐゴシック" pitchFamily="34" charset="-128"/>
              </a:rPr>
              <a:t>Submit an article to more than one journal at a time</a:t>
            </a:r>
          </a:p>
          <a:p>
            <a:pPr marL="457200" indent="-457200">
              <a:buClr>
                <a:srgbClr val="C00000"/>
              </a:buClr>
              <a:buFont typeface="Arial" charset="0"/>
              <a:buChar char="•"/>
            </a:pPr>
            <a:endParaRPr lang="en-GB" altLang="zh-CN" sz="2000">
              <a:latin typeface="Calibri" pitchFamily="34" charset="0"/>
              <a:ea typeface="ＭＳ Ｐゴシック" pitchFamily="34" charset="-128"/>
            </a:endParaRPr>
          </a:p>
          <a:p>
            <a:pPr marL="457200" indent="-457200">
              <a:buClr>
                <a:srgbClr val="C00000"/>
              </a:buClr>
              <a:buFont typeface="Arial" charset="0"/>
              <a:buChar char="•"/>
            </a:pPr>
            <a:r>
              <a:rPr lang="en-GB" altLang="zh-CN" sz="2000">
                <a:solidFill>
                  <a:srgbClr val="000000"/>
                </a:solidFill>
                <a:latin typeface="Calibri" pitchFamily="34" charset="0"/>
                <a:ea typeface="ＭＳ Ｐゴシック" pitchFamily="34" charset="-128"/>
              </a:rPr>
              <a:t>Add someone as a co-author without their permission </a:t>
            </a:r>
          </a:p>
          <a:p>
            <a:pPr marL="457200" indent="-4572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Char char="•"/>
            </a:pPr>
            <a:r>
              <a:rPr lang="en-GB" altLang="zh-CN" sz="2000">
                <a:solidFill>
                  <a:srgbClr val="000000"/>
                </a:solidFill>
                <a:latin typeface="Calibri" pitchFamily="34" charset="0"/>
                <a:ea typeface="ＭＳ Ｐゴシック" pitchFamily="34" charset="-128"/>
              </a:rPr>
              <a:t>Sign any forms on behalf of your co-authors unless you are authorized to do so</a:t>
            </a:r>
          </a:p>
          <a:p>
            <a:pPr marL="457200" indent="-457200">
              <a:buClr>
                <a:srgbClr val="C00000"/>
              </a:buClr>
              <a:buFont typeface="Arial" charset="0"/>
              <a:buChar char="•"/>
            </a:pP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Char char="•"/>
            </a:pPr>
            <a:r>
              <a:rPr lang="en-GB" altLang="zh-CN" sz="2000">
                <a:latin typeface="Calibri" pitchFamily="34" charset="0"/>
                <a:ea typeface="ＭＳ Ｐゴシック" pitchFamily="34" charset="-128"/>
              </a:rPr>
              <a:t>Copy and paste from other articles, including your own – this may be classed as plagiarism or duplicate publication</a:t>
            </a:r>
          </a:p>
          <a:p>
            <a:pPr marL="457200" indent="-457200">
              <a:buClr>
                <a:srgbClr val="C00000"/>
              </a:buClr>
            </a:pPr>
            <a:endParaRPr lang="en-GB" altLang="zh-CN" sz="2000">
              <a:solidFill>
                <a:srgbClr val="000000"/>
              </a:solidFill>
              <a:latin typeface="Calibri" pitchFamily="34" charset="0"/>
              <a:ea typeface="ＭＳ Ｐゴシック" pitchFamily="34" charset="-128"/>
            </a:endParaRPr>
          </a:p>
          <a:p>
            <a:pPr marL="457200" indent="-457200">
              <a:buClr>
                <a:srgbClr val="C00000"/>
              </a:buClr>
              <a:buFont typeface="Arial" charset="0"/>
              <a:buChar char="•"/>
            </a:pPr>
            <a:r>
              <a:rPr lang="en-GB" altLang="zh-CN" sz="2000">
                <a:latin typeface="Calibri" pitchFamily="34" charset="0"/>
                <a:ea typeface="ＭＳ Ｐゴシック" pitchFamily="34" charset="-128"/>
              </a:rPr>
              <a:t>Take any criticisms of your work from referees personally</a:t>
            </a:r>
          </a:p>
          <a:p>
            <a:pPr marL="457200" indent="-457200">
              <a:buClr>
                <a:srgbClr val="C00000"/>
              </a:buClr>
              <a:buFont typeface="Arial" charset="0"/>
              <a:buAutoNum type="arabicPeriod"/>
            </a:pPr>
            <a:endParaRPr lang="en-GB" altLang="zh-CN" sz="2200">
              <a:solidFill>
                <a:srgbClr val="000000"/>
              </a:solidFill>
              <a:latin typeface="Calibri" pitchFamily="34" charset="0"/>
              <a:ea typeface="ＭＳ Ｐゴシック" pitchFamily="34" charset="-128"/>
            </a:endParaRPr>
          </a:p>
          <a:p>
            <a:pPr marL="457200" indent="-457200">
              <a:buClr>
                <a:srgbClr val="C00000"/>
              </a:buClr>
              <a:buFont typeface="Arial" charset="0"/>
              <a:buAutoNum type="arabicPeriod"/>
            </a:pPr>
            <a:endParaRPr lang="en-GB" altLang="zh-CN" sz="2200">
              <a:solidFill>
                <a:srgbClr val="000000"/>
              </a:solidFill>
              <a:latin typeface="Calibri" pitchFamily="34" charset="0"/>
              <a:ea typeface="ＭＳ Ｐゴシック" pitchFamily="34" charset="-128"/>
            </a:endParaRPr>
          </a:p>
          <a:p>
            <a:pPr marL="457200" indent="-457200">
              <a:buClr>
                <a:srgbClr val="C00000"/>
              </a:buClr>
            </a:pPr>
            <a:endParaRPr lang="en-GB" altLang="zh-CN" sz="2200">
              <a:latin typeface="Calibri" pitchFamily="34" charset="0"/>
              <a:ea typeface="ＭＳ Ｐゴシック" pitchFamily="34" charset="-128"/>
            </a:endParaRPr>
          </a:p>
        </p:txBody>
      </p:sp>
      <p:sp>
        <p:nvSpPr>
          <p:cNvPr id="122882"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B70F20"/>
                </a:solidFill>
                <a:latin typeface="Calibri" pitchFamily="34" charset="0"/>
                <a:ea typeface="ＭＳ Ｐゴシック" pitchFamily="34" charset="-128"/>
                <a:cs typeface="Arial" charset="0"/>
              </a:rPr>
              <a:t>Don’t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2570163" y="3244850"/>
            <a:ext cx="3648075" cy="708025"/>
          </a:xfrm>
          <a:prstGeom prst="rect">
            <a:avLst/>
          </a:prstGeom>
          <a:noFill/>
          <a:ln w="9525">
            <a:noFill/>
            <a:miter lim="800000"/>
            <a:headEnd/>
            <a:tailEnd/>
          </a:ln>
        </p:spPr>
        <p:txBody>
          <a:bodyPr wrap="none">
            <a:spAutoFit/>
          </a:bodyPr>
          <a:lstStyle/>
          <a:p>
            <a:r>
              <a:rPr lang="en-GB" altLang="zh-CN" sz="4000" b="1">
                <a:solidFill>
                  <a:srgbClr val="CC0000"/>
                </a:solidFill>
                <a:latin typeface="Calibri" pitchFamily="34" charset="0"/>
              </a:rPr>
              <a:t>Post-acceptance</a:t>
            </a:r>
            <a:endParaRPr lang="en-GB" altLang="zh-CN" sz="4000">
              <a:solidFill>
                <a:srgbClr val="CC0000"/>
              </a:solidFill>
              <a:latin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
          <p:cNvSpPr txBox="1">
            <a:spLocks noChangeArrowheads="1"/>
          </p:cNvSpPr>
          <p:nvPr/>
        </p:nvSpPr>
        <p:spPr bwMode="auto">
          <a:xfrm>
            <a:off x="273050" y="1781175"/>
            <a:ext cx="7740650" cy="4657725"/>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Your Accepted Manuscript will be made available online within 24 hours of acceptance</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So you can promote your work to your peers as soon as it is accepted (email, social media etc)!</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An earlier opportunity for your research to be read and </a:t>
            </a:r>
            <a:r>
              <a:rPr lang="en-GB" altLang="zh-CN" sz="2000" b="1">
                <a:latin typeface="Calibri" pitchFamily="34" charset="0"/>
                <a:ea typeface="ＭＳ Ｐゴシック" pitchFamily="34" charset="-128"/>
                <a:cs typeface="Arial" charset="0"/>
              </a:rPr>
              <a:t>cited</a:t>
            </a: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Lucida Grande"/>
              <a:buChar char="●"/>
            </a:pPr>
            <a:endParaRPr lang="en-GB" altLang="zh-CN" sz="2200">
              <a:latin typeface="Calibri" pitchFamily="34" charset="0"/>
              <a:ea typeface="ＭＳ Ｐゴシック" pitchFamily="34" charset="-128"/>
              <a:cs typeface="Arial" charset="0"/>
            </a:endParaRPr>
          </a:p>
        </p:txBody>
      </p:sp>
      <p:sp>
        <p:nvSpPr>
          <p:cNvPr id="126978"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What happens after acceptance?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6"/>
          <p:cNvSpPr txBox="1">
            <a:spLocks noChangeArrowheads="1"/>
          </p:cNvSpPr>
          <p:nvPr/>
        </p:nvSpPr>
        <p:spPr bwMode="auto">
          <a:xfrm>
            <a:off x="273050" y="1781175"/>
            <a:ext cx="7740650" cy="4657725"/>
          </a:xfrm>
          <a:prstGeom prst="rect">
            <a:avLst/>
          </a:prstGeom>
          <a:noFill/>
          <a:ln w="9525">
            <a:noFill/>
            <a:miter lim="800000"/>
            <a:headEnd/>
            <a:tailEnd/>
          </a:ln>
        </p:spPr>
        <p:txBody>
          <a:bodyPr/>
          <a:lstStyle/>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Your paper will be edited to meet the format of the journal (usually including an edit for English)</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 will be asked to </a:t>
            </a:r>
            <a:r>
              <a:rPr lang="en-GB" altLang="zh-CN" sz="2000" b="1">
                <a:latin typeface="Calibri" pitchFamily="34" charset="0"/>
                <a:ea typeface="ＭＳ Ｐゴシック" pitchFamily="34" charset="-128"/>
                <a:cs typeface="Arial" charset="0"/>
              </a:rPr>
              <a:t>carefully check </a:t>
            </a:r>
            <a:r>
              <a:rPr lang="en-GB" altLang="zh-CN" sz="2000">
                <a:latin typeface="Calibri" pitchFamily="34" charset="0"/>
                <a:ea typeface="ＭＳ Ｐゴシック" pitchFamily="34" charset="-128"/>
                <a:cs typeface="Arial" charset="0"/>
              </a:rPr>
              <a:t>the proof of your paper</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This is your last chance to make any (minor) corrections!</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Your corrections will be made and the </a:t>
            </a:r>
            <a:r>
              <a:rPr lang="en-GB" altLang="zh-CN" sz="2000" b="1">
                <a:latin typeface="Calibri" pitchFamily="34" charset="0"/>
                <a:ea typeface="ＭＳ Ｐゴシック" pitchFamily="34" charset="-128"/>
                <a:cs typeface="Arial" charset="0"/>
              </a:rPr>
              <a:t>paper published online</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You will be informed and sent a link to your published paper</a:t>
            </a:r>
          </a:p>
          <a:p>
            <a:pPr marL="342900" indent="-342900">
              <a:spcBef>
                <a:spcPct val="20000"/>
              </a:spcBef>
              <a:buClr>
                <a:srgbClr val="C20D20"/>
              </a:buClr>
              <a:buSzPct val="100000"/>
              <a:buFont typeface="Arial" charset="0"/>
              <a:buChar char="•"/>
            </a:pPr>
            <a:endParaRPr lang="en-GB" altLang="zh-CN" sz="20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Arial" charset="0"/>
              <a:buChar char="•"/>
            </a:pPr>
            <a:r>
              <a:rPr lang="en-GB" altLang="zh-CN" sz="2000">
                <a:latin typeface="Calibri" pitchFamily="34" charset="0"/>
                <a:ea typeface="ＭＳ Ｐゴシック" pitchFamily="34" charset="-128"/>
                <a:cs typeface="Arial" charset="0"/>
              </a:rPr>
              <a:t>Print publication will follow some time later</a:t>
            </a:r>
          </a:p>
          <a:p>
            <a:pPr marL="342900" indent="-342900">
              <a:spcBef>
                <a:spcPct val="20000"/>
              </a:spcBef>
              <a:buClr>
                <a:srgbClr val="C20D20"/>
              </a:buClr>
              <a:buSzPct val="100000"/>
              <a:buFont typeface="Lucida Grande"/>
              <a:buChar char="●"/>
            </a:pPr>
            <a:endParaRPr lang="en-GB" altLang="zh-CN" sz="2200">
              <a:latin typeface="Calibri" pitchFamily="34" charset="0"/>
              <a:ea typeface="ＭＳ Ｐゴシック" pitchFamily="34" charset="-128"/>
              <a:cs typeface="Arial" charset="0"/>
            </a:endParaRPr>
          </a:p>
        </p:txBody>
      </p:sp>
      <p:sp>
        <p:nvSpPr>
          <p:cNvPr id="129026"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Proof stage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492125" y="3244850"/>
            <a:ext cx="8159750" cy="708025"/>
          </a:xfrm>
          <a:prstGeom prst="rect">
            <a:avLst/>
          </a:prstGeom>
          <a:noFill/>
          <a:ln w="9525">
            <a:noFill/>
            <a:miter lim="800000"/>
            <a:headEnd/>
            <a:tailEnd/>
          </a:ln>
        </p:spPr>
        <p:txBody>
          <a:bodyPr wrap="none">
            <a:spAutoFit/>
          </a:bodyPr>
          <a:lstStyle/>
          <a:p>
            <a:pPr algn="ctr">
              <a:spcBef>
                <a:spcPct val="20000"/>
              </a:spcBef>
              <a:buSzPct val="100000"/>
              <a:buFont typeface="Arial" charset="0"/>
              <a:buNone/>
            </a:pPr>
            <a:r>
              <a:rPr lang="en-GB" altLang="zh-CN" sz="4000" b="1">
                <a:solidFill>
                  <a:srgbClr val="CC0000"/>
                </a:solidFill>
                <a:latin typeface="Calibri" pitchFamily="34" charset="0"/>
              </a:rPr>
              <a:t>Post publication: Impact and visibility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6"/>
          <p:cNvSpPr txBox="1">
            <a:spLocks noChangeArrowheads="1"/>
          </p:cNvSpPr>
          <p:nvPr/>
        </p:nvSpPr>
        <p:spPr bwMode="auto">
          <a:xfrm>
            <a:off x="273050" y="1781175"/>
            <a:ext cx="8204200" cy="3881438"/>
          </a:xfrm>
          <a:prstGeom prst="rect">
            <a:avLst/>
          </a:prstGeom>
          <a:noFill/>
          <a:ln w="9525">
            <a:solidFill>
              <a:schemeClr val="bg1"/>
            </a:solidFill>
            <a:miter lim="800000"/>
            <a:headEnd/>
            <a:tailEnd/>
          </a:ln>
        </p:spPr>
        <p:txBody>
          <a:bodyPr/>
          <a:lstStyle/>
          <a:p>
            <a:pPr marL="342900" indent="-342900">
              <a:spcBef>
                <a:spcPct val="20000"/>
              </a:spcBef>
              <a:buClr>
                <a:srgbClr val="C20D20"/>
              </a:buClr>
              <a:buSzPct val="100000"/>
              <a:buFont typeface="Lucida Grande"/>
              <a:buChar char="●"/>
            </a:pPr>
            <a:endParaRPr lang="en-GB" altLang="zh-CN" sz="22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Lucida Grande"/>
              <a:buChar char="●"/>
            </a:pPr>
            <a:endParaRPr lang="en-GB" altLang="zh-CN" sz="2200">
              <a:latin typeface="Calibri" pitchFamily="34" charset="0"/>
              <a:ea typeface="ＭＳ Ｐゴシック" pitchFamily="34" charset="-128"/>
              <a:cs typeface="Arial" charset="0"/>
            </a:endParaRPr>
          </a:p>
        </p:txBody>
      </p:sp>
      <p:sp>
        <p:nvSpPr>
          <p:cNvPr id="133122"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Post publication: author promotion</a:t>
            </a:r>
          </a:p>
        </p:txBody>
      </p:sp>
      <p:sp>
        <p:nvSpPr>
          <p:cNvPr id="8" name="Rectangle 6"/>
          <p:cNvSpPr txBox="1">
            <a:spLocks noChangeArrowheads="1"/>
          </p:cNvSpPr>
          <p:nvPr/>
        </p:nvSpPr>
        <p:spPr bwMode="auto">
          <a:xfrm>
            <a:off x="425450" y="1849438"/>
            <a:ext cx="8347075" cy="4532312"/>
          </a:xfrm>
          <a:prstGeom prst="rect">
            <a:avLst/>
          </a:prstGeom>
          <a:noFill/>
          <a:ln w="9525">
            <a:solidFill>
              <a:schemeClr val="bg1"/>
            </a:solidFill>
            <a:miter lim="800000"/>
            <a:headEnd/>
            <a:tailEnd/>
          </a:ln>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indent="0" fontAlgn="auto">
              <a:spcBef>
                <a:spcPct val="20000"/>
              </a:spcBef>
              <a:spcAft>
                <a:spcPts val="0"/>
              </a:spcAft>
              <a:buClr>
                <a:srgbClr val="C20D20"/>
              </a:buClr>
              <a:buSzPct val="100000"/>
              <a:defRPr/>
            </a:pPr>
            <a:r>
              <a:rPr lang="en-GB" sz="2000" dirty="0">
                <a:cs typeface="Arial" charset="0"/>
              </a:rPr>
              <a:t>There are things </a:t>
            </a:r>
            <a:r>
              <a:rPr lang="en-GB" sz="2000" dirty="0">
                <a:solidFill>
                  <a:srgbClr val="CC0000"/>
                </a:solidFill>
                <a:cs typeface="Arial" charset="0"/>
              </a:rPr>
              <a:t>you</a:t>
            </a:r>
            <a:r>
              <a:rPr lang="en-GB" sz="2000" dirty="0">
                <a:cs typeface="Arial" charset="0"/>
              </a:rPr>
              <a:t> can do to help your paper be read and cited more!</a:t>
            </a:r>
          </a:p>
          <a:p>
            <a:pPr fontAlgn="auto">
              <a:spcBef>
                <a:spcPct val="20000"/>
              </a:spcBef>
              <a:spcAft>
                <a:spcPts val="0"/>
              </a:spcAft>
              <a:buClr>
                <a:srgbClr val="C20D20"/>
              </a:buClr>
              <a:buSzPct val="100000"/>
              <a:buFont typeface="Arial" pitchFamily="34" charset="0"/>
              <a:buChar char="•"/>
              <a:defRPr/>
            </a:pPr>
            <a:endParaRPr lang="en-GB" sz="2000" dirty="0">
              <a:cs typeface="Arial" charset="0"/>
            </a:endParaRPr>
          </a:p>
          <a:p>
            <a:pPr fontAlgn="auto">
              <a:spcBef>
                <a:spcPct val="20000"/>
              </a:spcBef>
              <a:spcAft>
                <a:spcPts val="0"/>
              </a:spcAft>
              <a:buClr>
                <a:srgbClr val="C20D20"/>
              </a:buClr>
              <a:buSzPct val="100000"/>
              <a:buFont typeface="Arial" pitchFamily="34" charset="0"/>
              <a:buChar char="•"/>
              <a:defRPr/>
            </a:pPr>
            <a:r>
              <a:rPr lang="en-GB" sz="2000" dirty="0">
                <a:cs typeface="Arial" charset="0"/>
              </a:rPr>
              <a:t>Contact colleagues in your field and people you’ve referenced (send link to paper) – they’ll be delighted! </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Use your social media </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Update your institutional homepage</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Use your press office</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Promote your publication at conferences</a:t>
            </a:r>
          </a:p>
          <a:p>
            <a:pPr fontAlgn="auto">
              <a:spcBef>
                <a:spcPct val="20000"/>
              </a:spcBef>
              <a:spcAft>
                <a:spcPts val="0"/>
              </a:spcAft>
              <a:buClr>
                <a:srgbClr val="C20D20"/>
              </a:buClr>
              <a:buSzPct val="100000"/>
              <a:buFont typeface="Arial" pitchFamily="34" charset="0"/>
              <a:buChar char="•"/>
              <a:defRPr/>
            </a:pPr>
            <a:r>
              <a:rPr lang="en-GB" sz="2000" dirty="0">
                <a:cs typeface="Arial" charset="0"/>
              </a:rPr>
              <a:t>Cite your work!</a:t>
            </a:r>
          </a:p>
          <a:p>
            <a:pPr fontAlgn="auto">
              <a:spcBef>
                <a:spcPct val="20000"/>
              </a:spcBef>
              <a:spcAft>
                <a:spcPts val="0"/>
              </a:spcAft>
              <a:buClr>
                <a:srgbClr val="C20D20"/>
              </a:buClr>
              <a:buSzPct val="100000"/>
              <a:buFont typeface="Arial" pitchFamily="34" charset="0"/>
              <a:buChar char="•"/>
              <a:defRPr/>
            </a:pPr>
            <a:endParaRPr lang="en-GB" sz="2000" dirty="0">
              <a:cs typeface="Arial" charset="0"/>
            </a:endParaRPr>
          </a:p>
          <a:p>
            <a:pPr fontAlgn="auto">
              <a:spcBef>
                <a:spcPct val="20000"/>
              </a:spcBef>
              <a:spcAft>
                <a:spcPts val="0"/>
              </a:spcAft>
              <a:buClr>
                <a:srgbClr val="C20D20"/>
              </a:buClr>
              <a:buSzPct val="100000"/>
              <a:buFont typeface="Arial" pitchFamily="34" charset="0"/>
              <a:buChar char="•"/>
              <a:defRPr/>
            </a:pPr>
            <a:r>
              <a:rPr lang="en-GB" sz="2000" dirty="0">
                <a:cs typeface="Arial" charset="0"/>
              </a:rPr>
              <a:t>We also play our part…</a:t>
            </a:r>
            <a:endParaRPr lang="en-GB" sz="2200" dirty="0">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Rectangle 6"/>
          <p:cNvSpPr txBox="1">
            <a:spLocks noChangeArrowheads="1"/>
          </p:cNvSpPr>
          <p:nvPr/>
        </p:nvSpPr>
        <p:spPr bwMode="auto">
          <a:xfrm>
            <a:off x="273050" y="1781175"/>
            <a:ext cx="8204200" cy="3881438"/>
          </a:xfrm>
          <a:prstGeom prst="rect">
            <a:avLst/>
          </a:prstGeom>
          <a:noFill/>
          <a:ln w="9525">
            <a:solidFill>
              <a:schemeClr val="bg1"/>
            </a:solidFill>
            <a:miter lim="800000"/>
            <a:headEnd/>
            <a:tailEnd/>
          </a:ln>
        </p:spPr>
        <p:txBody>
          <a:bodyPr/>
          <a:lstStyle/>
          <a:p>
            <a:pPr marL="342900" indent="-342900">
              <a:spcBef>
                <a:spcPct val="20000"/>
              </a:spcBef>
              <a:buClr>
                <a:srgbClr val="C20D20"/>
              </a:buClr>
              <a:buSzPct val="100000"/>
              <a:buFont typeface="Lucida Grande"/>
              <a:buChar char="●"/>
            </a:pPr>
            <a:endParaRPr lang="en-GB" altLang="zh-CN" sz="2200">
              <a:latin typeface="Calibri" pitchFamily="34" charset="0"/>
              <a:ea typeface="ＭＳ Ｐゴシック" pitchFamily="34" charset="-128"/>
              <a:cs typeface="Arial" charset="0"/>
            </a:endParaRPr>
          </a:p>
          <a:p>
            <a:pPr marL="342900" indent="-342900">
              <a:spcBef>
                <a:spcPct val="20000"/>
              </a:spcBef>
              <a:buClr>
                <a:srgbClr val="C20D20"/>
              </a:buClr>
              <a:buSzPct val="100000"/>
              <a:buFont typeface="Lucida Grande"/>
              <a:buChar char="●"/>
            </a:pPr>
            <a:endParaRPr lang="en-GB" altLang="zh-CN" sz="2200">
              <a:latin typeface="Calibri" pitchFamily="34" charset="0"/>
              <a:ea typeface="ＭＳ Ｐゴシック" pitchFamily="34" charset="-128"/>
              <a:cs typeface="Arial" charset="0"/>
            </a:endParaRPr>
          </a:p>
        </p:txBody>
      </p:sp>
      <p:sp>
        <p:nvSpPr>
          <p:cNvPr id="135170"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000" b="1">
                <a:solidFill>
                  <a:srgbClr val="CC0000"/>
                </a:solidFill>
                <a:latin typeface="Calibri" pitchFamily="34" charset="0"/>
                <a:ea typeface="ＭＳ Ｐゴシック" pitchFamily="34" charset="-128"/>
                <a:cs typeface="Arial" charset="0"/>
              </a:rPr>
              <a:t>Post publication: publisher promotion</a:t>
            </a:r>
          </a:p>
        </p:txBody>
      </p:sp>
      <p:sp>
        <p:nvSpPr>
          <p:cNvPr id="8" name="Rectangle 6"/>
          <p:cNvSpPr txBox="1">
            <a:spLocks noChangeArrowheads="1"/>
          </p:cNvSpPr>
          <p:nvPr/>
        </p:nvSpPr>
        <p:spPr bwMode="auto">
          <a:xfrm>
            <a:off x="425450" y="1849438"/>
            <a:ext cx="8347075" cy="4532312"/>
          </a:xfrm>
          <a:prstGeom prst="rect">
            <a:avLst/>
          </a:prstGeom>
          <a:noFill/>
          <a:ln w="9525">
            <a:solidFill>
              <a:schemeClr val="bg1"/>
            </a:solidFill>
            <a:miter lim="800000"/>
            <a:headEnd/>
            <a:tailEnd/>
          </a:ln>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indent="0" fontAlgn="auto">
              <a:spcBef>
                <a:spcPct val="20000"/>
              </a:spcBef>
              <a:spcAft>
                <a:spcPts val="0"/>
              </a:spcAft>
              <a:buClr>
                <a:srgbClr val="C20D20"/>
              </a:buClr>
              <a:buSzPct val="100000"/>
              <a:defRPr/>
            </a:pPr>
            <a:r>
              <a:rPr lang="en-GB" sz="2000" dirty="0">
                <a:cs typeface="Arial" charset="0"/>
              </a:rPr>
              <a:t>Examples of things </a:t>
            </a:r>
            <a:r>
              <a:rPr lang="en-GB" sz="2000" dirty="0">
                <a:solidFill>
                  <a:srgbClr val="CC0000"/>
                </a:solidFill>
                <a:cs typeface="Arial" charset="0"/>
              </a:rPr>
              <a:t>IOP</a:t>
            </a:r>
            <a:r>
              <a:rPr lang="en-GB" sz="2000" dirty="0">
                <a:cs typeface="Arial" charset="0"/>
              </a:rPr>
              <a:t> does to help your paper be read and cited more:</a:t>
            </a:r>
          </a:p>
          <a:p>
            <a:pPr fontAlgn="auto">
              <a:spcBef>
                <a:spcPct val="20000"/>
              </a:spcBef>
              <a:spcAft>
                <a:spcPts val="0"/>
              </a:spcAft>
              <a:buClr>
                <a:srgbClr val="C20D20"/>
              </a:buClr>
              <a:buSzPct val="100000"/>
              <a:buFont typeface="Arial" pitchFamily="34" charset="0"/>
              <a:buChar char="•"/>
              <a:defRPr/>
            </a:pPr>
            <a:endParaRPr lang="en-GB" sz="2000" dirty="0">
              <a:cs typeface="Arial" charset="0"/>
            </a:endParaRPr>
          </a:p>
          <a:p>
            <a:pPr fontAlgn="auto">
              <a:spcBef>
                <a:spcPct val="20000"/>
              </a:spcBef>
              <a:spcAft>
                <a:spcPts val="0"/>
              </a:spcAft>
              <a:buClr>
                <a:srgbClr val="C20D20"/>
              </a:buClr>
              <a:buSzPct val="100000"/>
              <a:buFont typeface="Arial" pitchFamily="34" charset="0"/>
              <a:buChar char="•"/>
              <a:defRPr/>
            </a:pPr>
            <a:r>
              <a:rPr lang="en-GB" sz="2000" dirty="0">
                <a:cs typeface="Arial" charset="0"/>
              </a:rPr>
              <a:t>Promote as part of subject collections and annual highlights collections</a:t>
            </a:r>
          </a:p>
          <a:p>
            <a:pPr fontAlgn="auto">
              <a:spcBef>
                <a:spcPct val="20000"/>
              </a:spcBef>
              <a:spcAft>
                <a:spcPts val="0"/>
              </a:spcAft>
              <a:buClr>
                <a:srgbClr val="C20D20"/>
              </a:buClr>
              <a:buSzPct val="100000"/>
              <a:buFont typeface="Arial" pitchFamily="34" charset="0"/>
              <a:buChar char="•"/>
              <a:defRPr/>
            </a:pPr>
            <a:endParaRPr lang="en-GB" sz="2000" dirty="0">
              <a:cs typeface="Arial" charset="0"/>
            </a:endParaRPr>
          </a:p>
          <a:p>
            <a:pPr fontAlgn="auto">
              <a:spcBef>
                <a:spcPct val="20000"/>
              </a:spcBef>
              <a:spcAft>
                <a:spcPts val="0"/>
              </a:spcAft>
              <a:buClr>
                <a:srgbClr val="C20D20"/>
              </a:buClr>
              <a:buSzPct val="100000"/>
              <a:buFont typeface="Arial" pitchFamily="34" charset="0"/>
              <a:buChar char="•"/>
              <a:defRPr/>
            </a:pPr>
            <a:r>
              <a:rPr lang="en-GB" sz="2000" dirty="0">
                <a:cs typeface="Arial" charset="0"/>
              </a:rPr>
              <a:t>Highlight interesting work using social media (e.g. WeChat and Twitter @JPhysD)</a:t>
            </a:r>
          </a:p>
          <a:p>
            <a:pPr fontAlgn="auto">
              <a:spcBef>
                <a:spcPct val="20000"/>
              </a:spcBef>
              <a:spcAft>
                <a:spcPts val="0"/>
              </a:spcAft>
              <a:buClr>
                <a:srgbClr val="C20D20"/>
              </a:buClr>
              <a:buSzPct val="100000"/>
              <a:buFont typeface="Arial" pitchFamily="34" charset="0"/>
              <a:buChar char="•"/>
              <a:defRPr/>
            </a:pPr>
            <a:endParaRPr lang="en-GB" sz="2000" dirty="0">
              <a:cs typeface="Arial" charset="0"/>
            </a:endParaRPr>
          </a:p>
          <a:p>
            <a:pPr fontAlgn="auto">
              <a:spcBef>
                <a:spcPct val="20000"/>
              </a:spcBef>
              <a:spcAft>
                <a:spcPts val="0"/>
              </a:spcAft>
              <a:buClr>
                <a:srgbClr val="C20D20"/>
              </a:buClr>
              <a:buSzPct val="100000"/>
              <a:buFont typeface="Arial" pitchFamily="34" charset="0"/>
              <a:buChar char="•"/>
              <a:defRPr/>
            </a:pPr>
            <a:r>
              <a:rPr lang="en-GB" sz="2000" dirty="0">
                <a:cs typeface="Arial" charset="0"/>
              </a:rPr>
              <a:t>Journalistic coverage of high-interest papers (community                   websites like </a:t>
            </a:r>
            <a:r>
              <a:rPr lang="en-GB" sz="2000" dirty="0" err="1">
                <a:cs typeface="Arial" charset="0"/>
              </a:rPr>
              <a:t>nanotechweb</a:t>
            </a:r>
            <a:r>
              <a:rPr lang="en-GB" sz="2000" dirty="0">
                <a:cs typeface="Arial" charset="0"/>
              </a:rPr>
              <a:t>, blogs like </a:t>
            </a:r>
            <a:r>
              <a:rPr lang="en-GB" sz="2000" dirty="0" err="1">
                <a:cs typeface="Arial" charset="0"/>
              </a:rPr>
              <a:t>JPhys</a:t>
            </a:r>
            <a:r>
              <a:rPr lang="en-GB" sz="2000" dirty="0">
                <a:cs typeface="Arial" charset="0"/>
              </a:rPr>
              <a:t>+)</a:t>
            </a:r>
          </a:p>
          <a:p>
            <a:pPr fontAlgn="auto">
              <a:spcBef>
                <a:spcPct val="20000"/>
              </a:spcBef>
              <a:spcAft>
                <a:spcPts val="0"/>
              </a:spcAft>
              <a:buClr>
                <a:srgbClr val="C20D20"/>
              </a:buClr>
              <a:buSzPct val="100000"/>
              <a:buFont typeface="Arial" pitchFamily="34" charset="0"/>
              <a:buChar char="•"/>
              <a:defRPr/>
            </a:pPr>
            <a:endParaRPr lang="en-GB" sz="2000" dirty="0">
              <a:cs typeface="Arial" charset="0"/>
            </a:endParaRPr>
          </a:p>
          <a:p>
            <a:pPr fontAlgn="auto">
              <a:spcBef>
                <a:spcPct val="20000"/>
              </a:spcBef>
              <a:spcAft>
                <a:spcPts val="0"/>
              </a:spcAft>
              <a:buClr>
                <a:srgbClr val="C20D20"/>
              </a:buClr>
              <a:buSzPct val="100000"/>
              <a:buFont typeface="Arial" pitchFamily="34" charset="0"/>
              <a:buChar char="•"/>
              <a:defRPr/>
            </a:pPr>
            <a:r>
              <a:rPr lang="en-GB" sz="2000" dirty="0">
                <a:cs typeface="Arial" charset="0"/>
              </a:rPr>
              <a:t>We also press release newsworthy papers</a:t>
            </a:r>
            <a:endParaRPr lang="en-GB" sz="2200" dirty="0">
              <a:cs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468313" y="1341438"/>
            <a:ext cx="6856412" cy="431800"/>
          </a:xfrm>
          <a:prstGeom prst="rect">
            <a:avLst/>
          </a:prstGeom>
          <a:noFill/>
          <a:ln w="9525">
            <a:noFill/>
            <a:miter lim="800000"/>
            <a:headEnd/>
            <a:tailEnd/>
          </a:ln>
        </p:spPr>
        <p:txBody>
          <a:bodyPr>
            <a:spAutoFit/>
          </a:bodyPr>
          <a:lstStyle/>
          <a:p>
            <a:r>
              <a:rPr lang="en-US" altLang="zh-CN" sz="2200" b="1">
                <a:solidFill>
                  <a:srgbClr val="CC0000"/>
                </a:solidFill>
              </a:rPr>
              <a:t>IOP around the world</a:t>
            </a:r>
          </a:p>
        </p:txBody>
      </p:sp>
      <p:sp>
        <p:nvSpPr>
          <p:cNvPr id="26626" name="TextBox 5"/>
          <p:cNvSpPr txBox="1">
            <a:spLocks noChangeArrowheads="1"/>
          </p:cNvSpPr>
          <p:nvPr/>
        </p:nvSpPr>
        <p:spPr bwMode="auto">
          <a:xfrm>
            <a:off x="698500" y="1898650"/>
            <a:ext cx="5664200" cy="400050"/>
          </a:xfrm>
          <a:prstGeom prst="rect">
            <a:avLst/>
          </a:prstGeom>
          <a:noFill/>
          <a:ln w="9525">
            <a:noFill/>
            <a:miter lim="800000"/>
            <a:headEnd/>
            <a:tailEnd/>
          </a:ln>
        </p:spPr>
        <p:txBody>
          <a:bodyPr>
            <a:spAutoFit/>
          </a:bodyPr>
          <a:lstStyle/>
          <a:p>
            <a:pPr>
              <a:buClr>
                <a:srgbClr val="C20D20"/>
              </a:buClr>
              <a:buSzPct val="100000"/>
            </a:pPr>
            <a:endParaRPr lang="en-GB" altLang="zh-CN" sz="2000">
              <a:ea typeface="ＭＳ Ｐゴシック" pitchFamily="34" charset="-128"/>
              <a:cs typeface="Arial" charset="0"/>
            </a:endParaRPr>
          </a:p>
        </p:txBody>
      </p:sp>
      <p:pic>
        <p:nvPicPr>
          <p:cNvPr id="26627" name="Picture 3" descr="MAP-v4.jpg"/>
          <p:cNvPicPr>
            <a:picLocks noChangeAspect="1"/>
          </p:cNvPicPr>
          <p:nvPr/>
        </p:nvPicPr>
        <p:blipFill>
          <a:blip r:embed="rId3"/>
          <a:srcRect/>
          <a:stretch>
            <a:fillRect/>
          </a:stretch>
        </p:blipFill>
        <p:spPr bwMode="auto">
          <a:xfrm>
            <a:off x="544513" y="2105025"/>
            <a:ext cx="7967662" cy="38354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srcRect/>
          <a:stretch>
            <a:fillRect/>
          </a:stretch>
        </p:blipFill>
        <p:spPr bwMode="auto">
          <a:xfrm>
            <a:off x="1758950" y="1739900"/>
            <a:ext cx="4710113" cy="4967288"/>
          </a:xfrm>
          <a:prstGeom prst="rect">
            <a:avLst/>
          </a:prstGeom>
          <a:noFill/>
          <a:ln w="9525">
            <a:noFill/>
            <a:miter lim="800000"/>
            <a:headEnd/>
            <a:tailEnd/>
          </a:ln>
        </p:spPr>
      </p:pic>
      <p:pic>
        <p:nvPicPr>
          <p:cNvPr id="3" name="Picture 2" descr="Screen Clippi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41563" y="2592388"/>
            <a:ext cx="4449762" cy="3789362"/>
          </a:xfrm>
          <a:prstGeom prst="rect">
            <a:avLst/>
          </a:prstGeom>
          <a:noFill/>
          <a:ln w="9525">
            <a:noFill/>
            <a:miter lim="800000"/>
            <a:headEnd/>
            <a:tailEnd/>
          </a:ln>
        </p:spPr>
      </p:pic>
      <p:pic>
        <p:nvPicPr>
          <p:cNvPr id="14" name="Picture 13" descr="Screen Clippi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88" y="2670175"/>
            <a:ext cx="3348037" cy="4103688"/>
          </a:xfrm>
          <a:prstGeom prst="rect">
            <a:avLst/>
          </a:prstGeom>
          <a:noFill/>
          <a:ln w="9525">
            <a:noFill/>
            <a:miter lim="800000"/>
            <a:headEnd/>
            <a:tailEnd/>
          </a:ln>
        </p:spPr>
      </p:pic>
      <p:pic>
        <p:nvPicPr>
          <p:cNvPr id="1033" name="Picture 9" descr="https://encrypted-tbn0.gstatic.com/images?q=tbn:ANd9GcTbxHYqYGCG6DxDABonI7xH-Ka-VxRynqNplahRz4Vr-CxZYTGKEA"/>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491163" y="1747838"/>
            <a:ext cx="1204912" cy="1152525"/>
          </a:xfrm>
          <a:prstGeom prst="rect">
            <a:avLst/>
          </a:prstGeom>
          <a:noFill/>
          <a:ln>
            <a:solidFill>
              <a:srgbClr val="BBBDCE"/>
            </a:solidFill>
          </a:ln>
          <a:effectLst>
            <a:outerShdw blurRad="76200" dir="18900000" sy="23000" kx="-1200000" algn="bl" rotWithShape="0">
              <a:prstClr val="black">
                <a:alpha val="20000"/>
              </a:prstClr>
            </a:outerShdw>
          </a:effectLst>
          <a:extLst/>
        </p:spPr>
      </p:pic>
      <p:sp>
        <p:nvSpPr>
          <p:cNvPr id="6" name="TextBox 5"/>
          <p:cNvSpPr txBox="1">
            <a:spLocks noChangeArrowheads="1"/>
          </p:cNvSpPr>
          <p:nvPr/>
        </p:nvSpPr>
        <p:spPr bwMode="auto">
          <a:xfrm>
            <a:off x="6680200" y="2008188"/>
            <a:ext cx="2463800" cy="584200"/>
          </a:xfrm>
          <a:prstGeom prst="rect">
            <a:avLst/>
          </a:prstGeom>
          <a:noFill/>
          <a:ln w="9525">
            <a:noFill/>
            <a:miter lim="800000"/>
            <a:headEnd/>
            <a:tailEnd/>
          </a:ln>
        </p:spPr>
        <p:txBody>
          <a:bodyPr>
            <a:spAutoFit/>
          </a:bodyPr>
          <a:lstStyle/>
          <a:p>
            <a:r>
              <a:rPr lang="en-GB" altLang="zh-CN" sz="3200" b="1">
                <a:solidFill>
                  <a:srgbClr val="00B0F0"/>
                </a:solidFill>
              </a:rPr>
              <a:t>@JPhysD</a:t>
            </a:r>
          </a:p>
        </p:txBody>
      </p:sp>
      <p:sp>
        <p:nvSpPr>
          <p:cNvPr id="137222" name="AutoShape 12" descr="data:image/jpeg;base64,/9j/4AAQSkZJRgABAQAAAQABAAD/2wCEAAkGBxQPDRQUDg8UEBQQDBUUDxUUFBQUDw8UFBQWFhUUFBQYHCggGBwlHBQUITEhJSkrLi4uFx8zODQsNygtLisBCgoKDg0OFxAQFC4cHCUsLSwsLCwsLC4sLCwvLywsLCwsLCwsLCwsLCwsLCwsLCwsLCwsLCwsLCwsLCwsLCwsLP/AABEIAKkA8AMBEQACEQEDEQH/xAAcAAEAAQUBAQAAAAAAAAAAAAAABwECAwUGBAj/xABUEAABAwICAwcMDQkGBwAAAAABAAIDBBEFEgYHIRMxQVFxkbIIFCI1UmFzdIGhsdEVIyUyNENTVHKCkrPBJDNCRGJ1osLSFhdj4eLwNlVlg5Ojw//EABsBAQACAwEBAAAAAAAAAAAAAAABBAIFBgMH/8QAOBEBAAIBAgIDEAICAgMBAAAAAAECAwQRBTEhUXESExQyMzRBUlNhgZGhscHRFXIj4SJCJCVjBv/aAAwDAQACEQMRAD8Am9QgQEBAQEBAQEBAQEBAQEBAQEBAQEBAQEBAQEBAQEBAQEBAQEBAQEBAQEBAQEBAQEBAQEBAQEBAQEBAQEBAQEBAQEBAQEBAQEBAQEBAQEBAQEBAQEBAQEBAQEBAQEBAQEBAQEBAQEBAQEBAQEBAQEBAQEBAQEBAQEBAQEBAQEBAQEBAQEBAQEBAQEBAQEBAQEBAQEBAQEBAQEBAQEBAQEBAQEBBgrK2OBmaaRsbeNxAv3hxlRNorG8y9MWG+W3c0rMz7mkk02ox8aXcjHepeU6jH1thXg+rn/rt8YYH6e0g3jIfqFR4TR6RwTVe75sTtYNPwMlPkHrUeE06mccC1HrQxHWJBwQyn7HrUeFV6pZfwOb14+v6WnWND83l52etPCq9TL+Ay+0j6/pT+8aL5vJzs9ajwqvUfwGT2kfU/vFi+bSc7PWnhVeo/gMntI+q4aw4/m0vOz1p4VXqR/A5PaR9V7dYER/Vpv4P6lPhVeqWM8Cy+0r9f0zM06iP6vNzNPoKnwqnUwnguX2lWVumsJ34Zx/2ifQp8Jowng+b1q/NlGmNNw7q3liePwU+EUYTwnUe6fjD24fpDTVDssU7S7uT2LjyA76zrlrblKvm0Oowxvek7dfobRZqggICAgICAgICAgICAgIMNZUthic95s1jST5Emdo3lnjpbJaK15yhnG8WfWTGSU8JyN4I28Q9a1d7zed5d3pNLTTY4pX4z1y16wWRAQEBAQVuguDkRsyskRhNXqinR5Wo98FWitfE21JiBHCvSt1PJgZq+jjqm7bMkG1j27CDwX4ws+izzxZcmCejpr6YbjQrG3TsdDUfnoDZx4XjeB83o41awZJtExPOGv4ppK4bxkx+Jbl7nTr2aoQEBEoB030txKixOeJtbI1gkzRCzNjH7WgbN4bR5FIljVzjbq/CoZZHZ5ACyY8JewkEkd9Bw+uHTKppK2KGiqDDlpy6bKG3c57hlvccAaftFBvNTuJ1VXSzTVs75g6YNhzAWa1gOYiwG+51vqhBIShAgICAiREOT1j1WSiyj4yQA8m+fQvDUTtRt+C4+71MT1RM/hHeDxB9XC14DmuqWBwO84FwuCqVI3tDqNXaa4LzE7TtKWv7MUnzOL7AWx71T1XF+H6n2s/NT+zFJ80h+wE71T1Tw/U+1n5q/wBmKT5nF9gJ3qnqnh+p9rPzQw3eWrd5CqAg6vV5h0VRPKJ4myhsDS0OFwDm3wrOmrFpneGl41myYqUmlpjp9C/WLhsVPJBuETYs8chdlFs1iy1+c86nU1iu20bMeCZ8mWuTvlptttz+LkgVVbxe1yMZhnjlR52o9kNSjxtRsaestwqYlVvh3ejCarc8VjcPjWZXd8/7AXvgt/kV9bj7rQ2j1Z3SYr7lhAQEEJa+8KyTQVLRseHRSHvjso/NunMFKXq6n7Fb9dUzjsBZNH9a7JAPsx/aKCPNP8X66xWqlvdoncxn0Yux2ce1pPlQfQ+guE9Z4bBFaxbCM/HmIu7zkoPXiukdJSOAqqyCBx3mySsa89/KTdB6cOxOGqZnpp45291E9r234rtKgel7w0EuIAAJJJsABvkngRDX0+kFJI8MiraeRzjZrWzxue48QaHXKlL012IRU7Q6omjhaXZQ6R7WNJsTYFxG2wOzvKELaDFIKjN1vURT5LZ9ykZJkzXy5spNr5XW5Cg43WjJshbxuceYAfzKrqp6Ih0HAK/5MlvdEfOf9OCY8tILSQQbgjfBHCFT5OmmImNpjobKjxiczRg1EhBmYD2brEF4us63tvHSqZtLhjHaYxxyn0JgxBxEEhBsRC8g8IOUrZW5S4jFG969sIYZjNRYflMu93blrO+W63eeCYPZx8lIcJqHtDmUszmuF2lsTy1w4wbJGO09MQxtrMFZms5Iie15mxOLsoa4uzZcoBz5r2y5d+9+BY7Tvs95yVivdzPRz3eifCp42l0lNMxo33Oje1o5SQspx2iN5h401eC89zXJEz2up1XfCZvF29Ne+l5y1HH/ACdO2WXWk0mamABJMcoAAuSc0ewAb6y1UbzVhwG0VplmZ2jo/LlqjA6mNmeSllawC5JbvDjcBtHlVecV4jeYbemv097dzXJG7Xhea2z00L5XZYo3yO4mNLncthvLKKzboiHnky0xxve0RHve+bBqqJuaSlla3hOXNbly3sspxXjp2VK67TXnauSGCKdeb3mm71Uk/wCV054prc5A/FemLovCtqab6bLHuTEw7ByLaOJVUAgIOR1pYP13hEzQLuYzdGceZnZfgVKUBaEaQnDqzdhvOp5Gce1zbsP2g1BTQPCeu8Up4jdwEokk77Y+yN+UgA8qCeNaOkzsLwy8BtNPIIoTv5CQXOf5Gg+WyCBNH9HqnFJpNx7NzQHTSSOO+69rusSScp5kFaKtqsFryYyYpoXASNveOUDbld3TSPTwFB9JVuINqcIkmj97Nh73t72aIm3kQfOGrrZjFFb5yOg5BK3VBn3Pph/1AH/0yoNT1O59trvB03pqEHR60H+3wj9h/wDIqer/AOvxdJ/+fjoyz/X8uLVN0TNRfno/Dx9MLKvOHln8lbslNuJfB5fAP6JW0tylwWHyle2EFs3hyBal9DTNol2up/ANW0xeJDg+Iec5O1GWH9tm/vI/elUa+V+Lq83mM/0/CRtOu1s3I3pBXM/iS5nhXnVHK6rvhM3i7emVX0vOW34/5OnbLqtIsVp6OSOSdpdLkeIQBdwbducjgH6O1Wcl602mebT6LS59TW1Mc7V6N/w2eGV7KqBskW1jwd8bRwEELOtotG8KufDfBkmlucIbx6kEFXNGwbGTEMHeO1rRzgLW5K7XmIdvo8vfNPS9urpSzg2GRYfSW2DLHmnfwuIF3Eni4gthSsUq47UZ8mrzb8952iGDAtKoayUxx5muDczQ4Wzgb5HqWOPNW87Q9dXw3NpqRe20x7vQ5PWJhLYJWTRNDWzFzZANjc4FwQO+M32VX1NIja0NvwXVWyVtitO+3LscrTy+3Rd6dnSCr08aG3z1/wAV/wCs/ZOEPvRyLbOAXqAQEFkzMzSDtuFKXydphhfWOIzwAWayUmLwbuybzA28iCQup/wvPPUVLhsY1sUZ/aPZv82585QbDqiZLRUY/wAWY+UNZ6ygr1PLA6CrJH6xGPJk/wAyg4rXLZuOygD4iI+Y+pBLWiT76Jxk/wDKn9ByCDdXT74xReMjoOQSv1Qpth9N4+PuZUGp6nZ15a76FN6ahBvtaLvyqLwbvSFT1XOHS8A8TJ2x+XH7oqbod2aif7fF4xH0wsq84eWef8duyfsnDE/g8vgH9EraW5S4LD5SvbCB439iOQLUvoW6atEO1tP4Bq2mLxIcJr/Ocnai/Dne67f3mfvSqNfK/F1Waf8AwZ/p+Ej6en3Mm5G9IK7m8SXM8L86o5XVYb1M/i7emq+l5y3HH/J07ZZNaxtNTeCl6Uaar0MeAeLk7Y/Lf6uD7mM8LJ0yvbT+ThruMedW7I+zhtJD7tSDjrYv/mquTyvxb7Rz/wCvj+s/lJ+kVM6aimjiGZ74XNaLgXJ4LlXrxvWYhymkyVx5qWtyiXGaG6N1VPXMknhyMbG8E543b42bAbqthw2rbeYbziXEdPnwTSlt53j0S2OtL4FF44Pu3rPU+J8VbgXnFv6/mEawv9sZ4VvpCpV5w6fN5O3ZP2TzT+8H0Vtnz1kUAgICD5w15tAxs23+tY83O6ylKRtQrR7DXttNVLfjPZFBo+qL95ReFm6MaDL1Onwes8Zj+7QcRrq7fS+LxegoJZ0Q/wCEo/3U/oOQQZq47cUXjI6DkEs9UP2vpv3gPuZUGp6nP87XfQpvTOg3utXZUw9+N/mLPWqeq51dJwCf+OT4flxWZVHQM9A72+LxiPphZV5w8s3k7dk/ZO2KfB5fAP6JWztylwmHyle2EARu7EcgWqfQE4aH9rafxdq2eLxIcNr/ADnJ2orw53uw396H74qjXynxdVm8yn+n4SXp/wBq5uRvSCu5vElzPC/OqOT1Tn8qn8Xb01X0vOW3495OnbK/W2fbqbwU3SjU6rnDHgHi5O2Py6HVqfctnhpemV66fxIa7jHnVuyPs4TSU+7j/HofRGq2Tyvxb3R+YR/WfyljGK7remkly5tyjLrXte3BdXrT3MTLlMGLvuStN9t5cKdZ9v1Qf+T/AEqr4V7m9/gf/r9P9tLpRpl7IQNj3ER5Zg++fNewIta37S88mbu422XdDwzwXJN+736NuTnqU3mjHHMwfxBeVecNhnnbHfsn7J9p/eD6K2r5+yKAQEBB82a9e3rvFIv5lKUl6hO0o8Zl6SDSdUbCTBRv4G1EjTyuYCOgUGPqcqluSsjuM+6xPtwlpa5txyFvnCDh9ctS2THZ8jg4MjjY628HNabjzhBMui0RZooxrhYjCX+eNx/FBAmrh1sZorm35SN/6JsglPqiMQj62poA8GXrndSwbXNY2N7czuLa8W49vEg8PU4/nK76FN6Z0HS622dnA76Y58p/BVNVHRDoOA26ckdn5/bgM6pujZ6B/t8XjEfTasq84eebyduyfsnrFPg8vgH9ErZ25S4PD5SvbD58jf2I+iPQtU+gJz0N7WU3i7Vs8XiQ4fX+c5O1GOBUMkuNWZGTuWIvfKbWEbWyuNyfRx3VOlZnJ8XSanPjpoumedYiPkkXWD2qn5G9IK3m8SXP8L86o5HVIb1U/izemVX0vOW3495OnbLNreY7dKZ+U5RHKHOscoJMZAJ4N48ynVRPRLz4DesRkrM9PR+XR6uInNwuPMCMz5HC/E55IK9sEbUhruLXi2qtMT1fZHWlc4ZjUzidjKyNxPEGiMn0FVMs7ZJl0OhrM6GtY9NZ+u6WdJ4HS0E7Ixmc6ndlA3ybXsFevG9ZhyukvFM9LTy3Rhq2pt1xEZo87WQvL8zbtaTYC4O8bqnp6735Ol4xliun6LdMzGzpNadPHHRxZI2Mc6rA7FoBIEbyd7g3l66mIisNdwS17ZrbzvG35hHuEDNVwj/HZ5nA/gquON7Q3+sttgyT7pT7F70ci2jg16gEBAQQBrl0cq6jGXSU9LJKw00bQ5jQW3Ga4v5QpSkHUrh0tNhIZUROif1xIcrhZ1i64KEt3p5o03E6F8LzYnso3b5Y8bWut/vfQfOddoliNBMbQzNIuBJAXFrh3nMN/IbINnolq2qq6cGqjfBDmvI5+yWS+0hoO257o+dDZ9Gy4e3rQwgZWmAxgD9FpblsPIg+V6rQ+up59z60mL2Ps10bSWuynY9jh5DxhBvcV1d1raJs8jJKiplnAewHdHRR5HG73X2m+XhsEHdahMEqKR9YaqnfDujYMmcWzZd2zW5Mw50HQ624b08bu5mF/KCPSQq+pj/g3HBL7Z5jrj/aLsyouq3ZqOQNmjJNg2dhJ4gHgk8wU15wwy9NLRHVKY8Q0yonQSBtWwl0Lw0WftJaQB71X5y02npcji4bqovWZxzzjqQqw7ByBa92O6WNA9K6cULIp52QyQty2kOUObc2LXHYdnBvq7hy17naZ2ctxHQZu/WvSk2ierpX4pp9TxzsZTOa8Pmb1xLY7mxlxmINuzNr7RsU2z1idoY4eE5rUm2SNujoj07/AIYtNNKKSfDpY4alr3uAytAdc9kOMKMuWk1mIlnoNDqMeora9No+DmdWuLw0tRM6plEQfA0NJBNyHEkbAvLBaKzO8tjxfT5M9KRjrvtMuvxDT+lZPG0OE0L2O3V7WuJicC3LdpHZAgu3tuxe056xPuarFwnPalp27m0co6/i2dTpjRRRZxVRvAb2LGEOkPEAwbR5VnOWkRvurU4dqb27nvcx755fNCtfWGeaSR42yyOeRwDMd7yDZ5Fr7T3UzLscWOMVK0j0QkfRDT+LcWxVztzexoa2SxLHgbBmI96e/vK3jzxttZz2u4Tfu5vhjeJ9Hph0k+ldDC0u66hN9toyHvd9VlyV6zlpHpa+vD9Vedu9z8ej7ou0z0mOITtLWlsUQIiaffHNbM53fNhyKnlyd3PudLw/ReC0nfptPP8ATzaIRZ8RhHE8uPkB/wAkwxveDid+50t/kndu95FsHGqogQEBBjkga7fClK5kYaLAWUIXIML6Zrt9qlK6OFrfeiyDIoQwupWk3LVKVzoWkWLQoFY4Q33ospGk00w3rmje0b+Xse8RtHnWF691WYWNLn7zlrk6vsgp92khwIINiOEEcC1uzuItFo3id4W5kSZkDMgZkDMgZkDMgZkDMgZkDMgZkDMg7zVbhRfO6Zw2AZWd/uj5gOdWtNTnZz/G9RG1cMT75/CWVac6ICAgICAgICAgICAgIKPbcWPCgj3SvQYTPL4uxcd8gXDuULyyYYv08pbPR8TyaeO5mO6r9uxyEmhNSN4sPKXD+Urw8Gt1ttHG8HpraPl+2B2iNUP0Gnkd6wo8Hu9I4xpp9M/JidovVfI35Hs/EqO8X6mccW0vr/Sf0xnRuq+QP2mf1KO8ZOplHFNJ7T6T+lp0fqfkHc7fWneb9Sf5PS+0+/6U9gKn5B3O31p3m/Un+S0vtI+v6PYGp+Qd/D607zfqP5HS+1j6nsBU/IO52+tO836kfyWl9p9/0uGjtT8g7nZ607zfqR/J6T2n0n9L26M1R+I/jZ/UneL9TGeK6T1/pP6ZG6J1R+LA5XD8FPg92M8X0vrT8pZmaGVJ4GD6zvwap8HuwnjWn9EW+UfttMK0Ake8bs7Zwhtxf6xXpXTetKrm430bYqdPXP6Sng+GNpog1gAsLbN4KzERHRDQ3va9ptad5l70YCAgICAgICAgICAgICAgILDEOIIKGnb3IUpW9as7gKEKdZs7gKUqGhj7gILfY+PuAgr1hH3AQOsI+4CCvWTO4CCopGdwEFwpm9yEFwhb3IUC4C28LIhVAQEBAQEBAQEBAQEBAQEBAQEBAQEBAQEBAQEBAQEBAQEBAQEBAQEBAQEBAQEBAQEBAQEBAQEBAQEBAQEBAQEBAQEBARIiBAQEBAQESIgQEBAQEBAQESIgQEBSkUIEBAQEBAQEBAQEBAQEBAQEBAQEBAQEBAQEBAQEBAQEBAQEBAQFKRAUIEBAQEBAQEBSkUIESKQUIESKQUIESKQUIEBSkUIEBSkUIEH/2Q=="/>
          <p:cNvSpPr>
            <a:spLocks noChangeAspect="1" noChangeArrowheads="1"/>
          </p:cNvSpPr>
          <p:nvPr/>
        </p:nvSpPr>
        <p:spPr bwMode="auto">
          <a:xfrm>
            <a:off x="155575" y="-966788"/>
            <a:ext cx="2857500" cy="2019301"/>
          </a:xfrm>
          <a:prstGeom prst="rect">
            <a:avLst/>
          </a:prstGeom>
          <a:noFill/>
          <a:ln w="9525">
            <a:noFill/>
            <a:miter lim="800000"/>
            <a:headEnd/>
            <a:tailEnd/>
          </a:ln>
        </p:spPr>
        <p:txBody>
          <a:bodyPr/>
          <a:lstStyle/>
          <a:p>
            <a:endParaRPr lang="en-GB" altLang="zh-CN">
              <a:solidFill>
                <a:srgbClr val="000000"/>
              </a:solidFill>
            </a:endParaRPr>
          </a:p>
        </p:txBody>
      </p:sp>
      <p:sp>
        <p:nvSpPr>
          <p:cNvPr id="137223" name="AutoShape 14" descr="data:image/jpeg;base64,/9j/4AAQSkZJRgABAQAAAQABAAD/2wCEAAkGBxQPDRQUDg8UEBQQDBUUDxUUFBQUDw8UFBQWFhUUFBQYHCggGBwlHBQUITEhJSkrLi4uFx8zODQsNygtLisBCgoKDg0OFxAQFC4cHCUsLSwsLCwsLC4sLCwvLywsLCwsLCwsLCwsLCwsLCwsLCwsLCwsLCwsLCwsLCwsLCwsLP/AABEIAKkA8AMBEQACEQEDEQH/xAAcAAEAAQUBAQAAAAAAAAAAAAAABwECAwUGBAj/xABUEAABAwICAwcMDQkGBwAAAAABAAIDBBEFEgYHIRMxQVFxkbIIFCI1UmFzdIGhsdEVIyUyNENTVHKCkrPBJDNCRGJ1osLSFhdj4eLwNlVlg5Ojw//EABsBAQACAwEBAAAAAAAAAAAAAAABBAIFBgMH/8QAOBEBAAIBAgIDEAICAgMBAAAAAAECAwQRBTEhUXESExQyMzRBUlNhgZGhscHRFXIj4SJCJCVjBv/aAAwDAQACEQMRAD8Am9QgQEBAQEBAQEBAQEBAQEBAQEBAQEBAQEBAQEBAQEBAQEBAQEBAQEBAQEBAQEBAQEBAQEBAQEBAQEBAQEBAQEBAQEBAQEBAQEBAQEBAQEBAQEBAQEBAQEBAQEBAQEBAQEBAQEBAQEBAQEBAQEBAQEBAQEBAQEBAQEBAQEBAQEBAQEBAQEBAQEBAQEBAQEBAQEBAQEBAQEBAQEBAQEBAQEBAQEBBgrK2OBmaaRsbeNxAv3hxlRNorG8y9MWG+W3c0rMz7mkk02ox8aXcjHepeU6jH1thXg+rn/rt8YYH6e0g3jIfqFR4TR6RwTVe75sTtYNPwMlPkHrUeE06mccC1HrQxHWJBwQyn7HrUeFV6pZfwOb14+v6WnWND83l52etPCq9TL+Ay+0j6/pT+8aL5vJzs9ajwqvUfwGT2kfU/vFi+bSc7PWnhVeo/gMntI+q4aw4/m0vOz1p4VXqR/A5PaR9V7dYER/Vpv4P6lPhVeqWM8Cy+0r9f0zM06iP6vNzNPoKnwqnUwnguX2lWVumsJ34Zx/2ifQp8Jowng+b1q/NlGmNNw7q3liePwU+EUYTwnUe6fjD24fpDTVDssU7S7uT2LjyA76zrlrblKvm0Oowxvek7dfobRZqggICAgICAgICAgICAgIMNZUthic95s1jST5Emdo3lnjpbJaK15yhnG8WfWTGSU8JyN4I28Q9a1d7zed5d3pNLTTY4pX4z1y16wWRAQEBAQVuguDkRsyskRhNXqinR5Wo98FWitfE21JiBHCvSt1PJgZq+jjqm7bMkG1j27CDwX4ws+izzxZcmCejpr6YbjQrG3TsdDUfnoDZx4XjeB83o41awZJtExPOGv4ppK4bxkx+Jbl7nTr2aoQEBEoB030txKixOeJtbI1gkzRCzNjH7WgbN4bR5FIljVzjbq/CoZZHZ5ACyY8JewkEkd9Bw+uHTKppK2KGiqDDlpy6bKG3c57hlvccAaftFBvNTuJ1VXSzTVs75g6YNhzAWa1gOYiwG+51vqhBIShAgICAiREOT1j1WSiyj4yQA8m+fQvDUTtRt+C4+71MT1RM/hHeDxB9XC14DmuqWBwO84FwuCqVI3tDqNXaa4LzE7TtKWv7MUnzOL7AWx71T1XF+H6n2s/NT+zFJ80h+wE71T1Tw/U+1n5q/wBmKT5nF9gJ3qnqnh+p9rPzQw3eWrd5CqAg6vV5h0VRPKJ4myhsDS0OFwDm3wrOmrFpneGl41myYqUmlpjp9C/WLhsVPJBuETYs8chdlFs1iy1+c86nU1iu20bMeCZ8mWuTvlptttz+LkgVVbxe1yMZhnjlR52o9kNSjxtRsaestwqYlVvh3ejCarc8VjcPjWZXd8/7AXvgt/kV9bj7rQ2j1Z3SYr7lhAQEEJa+8KyTQVLRseHRSHvjso/NunMFKXq6n7Fb9dUzjsBZNH9a7JAPsx/aKCPNP8X66xWqlvdoncxn0Yux2ce1pPlQfQ+guE9Z4bBFaxbCM/HmIu7zkoPXiukdJSOAqqyCBx3mySsa89/KTdB6cOxOGqZnpp45291E9r234rtKgel7w0EuIAAJJJsABvkngRDX0+kFJI8MiraeRzjZrWzxue48QaHXKlL012IRU7Q6omjhaXZQ6R7WNJsTYFxG2wOzvKELaDFIKjN1vURT5LZ9ykZJkzXy5spNr5XW5Cg43WjJshbxuceYAfzKrqp6Ih0HAK/5MlvdEfOf9OCY8tILSQQbgjfBHCFT5OmmImNpjobKjxiczRg1EhBmYD2brEF4us63tvHSqZtLhjHaYxxyn0JgxBxEEhBsRC8g8IOUrZW5S4jFG969sIYZjNRYflMu93blrO+W63eeCYPZx8lIcJqHtDmUszmuF2lsTy1w4wbJGO09MQxtrMFZms5Iie15mxOLsoa4uzZcoBz5r2y5d+9+BY7Tvs95yVivdzPRz3eifCp42l0lNMxo33Oje1o5SQspx2iN5h401eC89zXJEz2up1XfCZvF29Ne+l5y1HH/ACdO2WXWk0mamABJMcoAAuSc0ewAb6y1UbzVhwG0VplmZ2jo/LlqjA6mNmeSllawC5JbvDjcBtHlVecV4jeYbemv097dzXJG7Xhea2z00L5XZYo3yO4mNLncthvLKKzboiHnky0xxve0RHve+bBqqJuaSlla3hOXNbly3sspxXjp2VK67TXnauSGCKdeb3mm71Uk/wCV054prc5A/FemLovCtqab6bLHuTEw7ByLaOJVUAgIOR1pYP13hEzQLuYzdGceZnZfgVKUBaEaQnDqzdhvOp5Gce1zbsP2g1BTQPCeu8Up4jdwEokk77Y+yN+UgA8qCeNaOkzsLwy8BtNPIIoTv5CQXOf5Gg+WyCBNH9HqnFJpNx7NzQHTSSOO+69rusSScp5kFaKtqsFryYyYpoXASNveOUDbld3TSPTwFB9JVuINqcIkmj97Nh73t72aIm3kQfOGrrZjFFb5yOg5BK3VBn3Pph/1AH/0yoNT1O59trvB03pqEHR60H+3wj9h/wDIqer/AOvxdJ/+fjoyz/X8uLVN0TNRfno/Dx9MLKvOHln8lbslNuJfB5fAP6JW0tylwWHyle2EFs3hyBal9DTNol2up/ANW0xeJDg+Iec5O1GWH9tm/vI/elUa+V+Lq83mM/0/CRtOu1s3I3pBXM/iS5nhXnVHK6rvhM3i7emVX0vOW34/5OnbLqtIsVp6OSOSdpdLkeIQBdwbducjgH6O1Wcl602mebT6LS59TW1Mc7V6N/w2eGV7KqBskW1jwd8bRwEELOtotG8KufDfBkmlucIbx6kEFXNGwbGTEMHeO1rRzgLW5K7XmIdvo8vfNPS9urpSzg2GRYfSW2DLHmnfwuIF3Eni4gthSsUq47UZ8mrzb8952iGDAtKoayUxx5muDczQ4Wzgb5HqWOPNW87Q9dXw3NpqRe20x7vQ5PWJhLYJWTRNDWzFzZANjc4FwQO+M32VX1NIja0NvwXVWyVtitO+3LscrTy+3Rd6dnSCr08aG3z1/wAV/wCs/ZOEPvRyLbOAXqAQEFkzMzSDtuFKXydphhfWOIzwAWayUmLwbuybzA28iCQup/wvPPUVLhsY1sUZ/aPZv82585QbDqiZLRUY/wAWY+UNZ6ygr1PLA6CrJH6xGPJk/wAyg4rXLZuOygD4iI+Y+pBLWiT76Jxk/wDKn9ByCDdXT74xReMjoOQSv1Qpth9N4+PuZUGp6nZ15a76FN6ahBvtaLvyqLwbvSFT1XOHS8A8TJ2x+XH7oqbod2aif7fF4xH0wsq84eWef8duyfsnDE/g8vgH9EraW5S4LD5SvbCB439iOQLUvoW6atEO1tP4Bq2mLxIcJr/Ocnai/Dne67f3mfvSqNfK/F1Waf8AwZ/p+Ej6en3Mm5G9IK7m8SXM8L86o5XVYb1M/i7emq+l5y3HH/J07ZZNaxtNTeCl6Uaar0MeAeLk7Y/Lf6uD7mM8LJ0yvbT+ThruMedW7I+zhtJD7tSDjrYv/mquTyvxb7Rz/wCvj+s/lJ+kVM6aimjiGZ74XNaLgXJ4LlXrxvWYhymkyVx5qWtyiXGaG6N1VPXMknhyMbG8E543b42bAbqthw2rbeYbziXEdPnwTSlt53j0S2OtL4FF44Pu3rPU+J8VbgXnFv6/mEawv9sZ4VvpCpV5w6fN5O3ZP2TzT+8H0Vtnz1kUAgICD5w15tAxs23+tY83O6ylKRtQrR7DXttNVLfjPZFBo+qL95ReFm6MaDL1Onwes8Zj+7QcRrq7fS+LxegoJZ0Q/wCEo/3U/oOQQZq47cUXjI6DkEs9UP2vpv3gPuZUGp6nP87XfQpvTOg3utXZUw9+N/mLPWqeq51dJwCf+OT4flxWZVHQM9A72+LxiPphZV5w8s3k7dk/ZO2KfB5fAP6JWztylwmHyle2EARu7EcgWqfQE4aH9rafxdq2eLxIcNr/ADnJ2orw53uw396H74qjXynxdVm8yn+n4SXp/wBq5uRvSCu5vElzPC/OqOT1Tn8qn8Xb01X0vOW3495OnbK/W2fbqbwU3SjU6rnDHgHi5O2Py6HVqfctnhpemV66fxIa7jHnVuyPs4TSU+7j/HofRGq2Tyvxb3R+YR/WfyljGK7remkly5tyjLrXte3BdXrT3MTLlMGLvuStN9t5cKdZ9v1Qf+T/AEqr4V7m9/gf/r9P9tLpRpl7IQNj3ER5Zg++fNewIta37S88mbu422XdDwzwXJN+736NuTnqU3mjHHMwfxBeVecNhnnbHfsn7J9p/eD6K2r5+yKAQEBB82a9e3rvFIv5lKUl6hO0o8Zl6SDSdUbCTBRv4G1EjTyuYCOgUGPqcqluSsjuM+6xPtwlpa5txyFvnCDh9ctS2THZ8jg4MjjY628HNabjzhBMui0RZooxrhYjCX+eNx/FBAmrh1sZorm35SN/6JsglPqiMQj62poA8GXrndSwbXNY2N7czuLa8W49vEg8PU4/nK76FN6Z0HS622dnA76Y58p/BVNVHRDoOA26ckdn5/bgM6pujZ6B/t8XjEfTasq84eebyduyfsnrFPg8vgH9ErZ25S4PD5SvbD58jf2I+iPQtU+gJz0N7WU3i7Vs8XiQ4fX+c5O1GOBUMkuNWZGTuWIvfKbWEbWyuNyfRx3VOlZnJ8XSanPjpoumedYiPkkXWD2qn5G9IK3m8SXP8L86o5HVIb1U/izemVX0vOW3495OnbLNreY7dKZ+U5RHKHOscoJMZAJ4N48ynVRPRLz4DesRkrM9PR+XR6uInNwuPMCMz5HC/E55IK9sEbUhruLXi2qtMT1fZHWlc4ZjUzidjKyNxPEGiMn0FVMs7ZJl0OhrM6GtY9NZ+u6WdJ4HS0E7Ixmc6ndlA3ybXsFevG9ZhyukvFM9LTy3Rhq2pt1xEZo87WQvL8zbtaTYC4O8bqnp6735Ol4xliun6LdMzGzpNadPHHRxZI2Mc6rA7FoBIEbyd7g3l66mIisNdwS17ZrbzvG35hHuEDNVwj/HZ5nA/gquON7Q3+sttgyT7pT7F70ci2jg16gEBAQQBrl0cq6jGXSU9LJKw00bQ5jQW3Ga4v5QpSkHUrh0tNhIZUROif1xIcrhZ1i64KEt3p5o03E6F8LzYnso3b5Y8bWut/vfQfOddoliNBMbQzNIuBJAXFrh3nMN/IbINnolq2qq6cGqjfBDmvI5+yWS+0hoO257o+dDZ9Gy4e3rQwgZWmAxgD9FpblsPIg+V6rQ+up59z60mL2Ps10bSWuynY9jh5DxhBvcV1d1raJs8jJKiplnAewHdHRR5HG73X2m+XhsEHdahMEqKR9YaqnfDujYMmcWzZd2zW5Mw50HQ624b08bu5mF/KCPSQq+pj/g3HBL7Z5jrj/aLsyouq3ZqOQNmjJNg2dhJ4gHgk8wU15wwy9NLRHVKY8Q0yonQSBtWwl0Lw0WftJaQB71X5y02npcji4bqovWZxzzjqQqw7ByBa92O6WNA9K6cULIp52QyQty2kOUObc2LXHYdnBvq7hy17naZ2ctxHQZu/WvSk2ierpX4pp9TxzsZTOa8Pmb1xLY7mxlxmINuzNr7RsU2z1idoY4eE5rUm2SNujoj07/AIYtNNKKSfDpY4alr3uAytAdc9kOMKMuWk1mIlnoNDqMeora9No+DmdWuLw0tRM6plEQfA0NJBNyHEkbAvLBaKzO8tjxfT5M9KRjrvtMuvxDT+lZPG0OE0L2O3V7WuJicC3LdpHZAgu3tuxe056xPuarFwnPalp27m0co6/i2dTpjRRRZxVRvAb2LGEOkPEAwbR5VnOWkRvurU4dqb27nvcx755fNCtfWGeaSR42yyOeRwDMd7yDZ5Fr7T3UzLscWOMVK0j0QkfRDT+LcWxVztzexoa2SxLHgbBmI96e/vK3jzxttZz2u4Tfu5vhjeJ9Hph0k+ldDC0u66hN9toyHvd9VlyV6zlpHpa+vD9Vedu9z8ej7ou0z0mOITtLWlsUQIiaffHNbM53fNhyKnlyd3PudLw/ReC0nfptPP8ATzaIRZ8RhHE8uPkB/wAkwxveDid+50t/kndu95FsHGqogQEBBjkga7fClK5kYaLAWUIXIML6Zrt9qlK6OFrfeiyDIoQwupWk3LVKVzoWkWLQoFY4Q33ospGk00w3rmje0b+Xse8RtHnWF691WYWNLn7zlrk6vsgp92khwIINiOEEcC1uzuItFo3id4W5kSZkDMgZkDMgZkDMgZkDMgZkDMgZkDMg7zVbhRfO6Zw2AZWd/uj5gOdWtNTnZz/G9RG1cMT75/CWVac6ICAgICAgICAgICAgIKPbcWPCgj3SvQYTPL4uxcd8gXDuULyyYYv08pbPR8TyaeO5mO6r9uxyEmhNSN4sPKXD+Urw8Gt1ttHG8HpraPl+2B2iNUP0Gnkd6wo8Hu9I4xpp9M/JidovVfI35Hs/EqO8X6mccW0vr/Sf0xnRuq+QP2mf1KO8ZOplHFNJ7T6T+lp0fqfkHc7fWneb9Sf5PS+0+/6U9gKn5B3O31p3m/Un+S0vtI+v6PYGp+Qd/D607zfqP5HS+1j6nsBU/IO52+tO836kfyWl9p9/0uGjtT8g7nZ607zfqR/J6T2n0n9L26M1R+I/jZ/UneL9TGeK6T1/pP6ZG6J1R+LA5XD8FPg92M8X0vrT8pZmaGVJ4GD6zvwap8HuwnjWn9EW+UfttMK0Ake8bs7Zwhtxf6xXpXTetKrm430bYqdPXP6Sng+GNpog1gAsLbN4KzERHRDQ3va9ptad5l70YCAgICAgICAgICAgICAgILDEOIIKGnb3IUpW9as7gKEKdZs7gKUqGhj7gILfY+PuAgr1hH3AQOsI+4CCvWTO4CCopGdwEFwpm9yEFwhb3IUC4C28LIhVAQEBAQEBAQEBAQEBAQEBAQEBAQEBAQEBAQEBAQEBAQEBAQEBAQEBAQEBAQEBAQEBAQEBAQEBAQEBAQEBAQEBAQEBARIiBAQEBAQESIgQEBAQEBAQESIgQEBSkUIEBAQEBAQEBAQEBAQEBAQEBAQEBAQEBAQEBAQEBAQEBAQEBAQFKRAUIEBAQEBAQEBSkUIESKQUIESKQUIESKQUIEBSkUIEBSkUIEH/2Q=="/>
          <p:cNvSpPr>
            <a:spLocks noChangeAspect="1" noChangeArrowheads="1"/>
          </p:cNvSpPr>
          <p:nvPr/>
        </p:nvSpPr>
        <p:spPr bwMode="auto">
          <a:xfrm>
            <a:off x="307975" y="-814388"/>
            <a:ext cx="2857500" cy="2019301"/>
          </a:xfrm>
          <a:prstGeom prst="rect">
            <a:avLst/>
          </a:prstGeom>
          <a:noFill/>
          <a:ln w="9525">
            <a:noFill/>
            <a:miter lim="800000"/>
            <a:headEnd/>
            <a:tailEnd/>
          </a:ln>
        </p:spPr>
        <p:txBody>
          <a:bodyPr/>
          <a:lstStyle/>
          <a:p>
            <a:endParaRPr lang="en-GB" altLang="zh-CN">
              <a:solidFill>
                <a:srgbClr val="000000"/>
              </a:solidFill>
            </a:endParaRPr>
          </a:p>
        </p:txBody>
      </p:sp>
      <p:sp>
        <p:nvSpPr>
          <p:cNvPr id="137224" name="AutoShape 16" descr="data:image/jpeg;base64,/9j/4AAQSkZJRgABAQAAAQABAAD/2wCEAAkGBxQHBhUSBxAQFhUWGBgbGRgVGBwcGhwWHBggHBUXFR8cICwiGB0xHRcUITElJSorMTAwFx81ODMsNyovLisBCgoKDg0OGxAQGzYmICUsNC82MiswLCwtLTIsNDI0LTQvMjUuLCwsLzUsLi8sLCwxLCwsLCwsLC8sLCwsLCwsLP/AABEIALEBHQMBEQACEQEDEQH/xAAcAAEAAgIDAQAAAAAAAAAAAAAABgcDBQIECAH/xABNEAABAwICBAYNCAgFBQEAAAABAAIDBBEFEgYHITETNkFRYYEIFBUiMnFyc4ORobGzN3SCk7LBw9I0NUJSVISSwiMzU6LhJCUmJ9EX/8QAGgEBAAIDAQAAAAAAAAAAAAAAAAQFAQMGAv/EADoRAQABAgIECwcDBAMBAAAAAAABAgMEEQUxMnESITM0QVGBkbHB0RMUIkJhcqEVUuFigvDxBjWSI//aAAwDAQACEQMRAD8AvF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ptItJYNH4h244l58FjNrj08wHSVquXqbetNweAu4qfg1dc6kMqNZ8hce1qVgHJmeSesAD3qLOMnohdUf8foy+KueyP5dR+suqPgRUw+i8/wBy8+919UN0aBw/TVP49GF2sasPJTDxMd971j3q59Hv9Dwv1749HA6w60/tQ/0f8p71cev0TCdU9/8ADidYFaT/AJkX1YWPebjP6LhOqe98/wD0Ct/1I/qwnvNw/RcJ1T3vo1gVoP8AmR/VhPebh+i4TqnvchrDrR+1D/R/ys+9XGP0TCdU9/8ADmNY1YP4Y+NjvuenvVz6MfoeF+vfHozM1l1Q8OOmP0Xj+9ZjF19UNc6Bw/RVV+PR2oNZ8jXf9RSxkcuV5b6rgr1GMnphqq/4/b+Wue2M/OEx0c0pg0gaRSktkG0xvsHW5xbY4dI5xeylW71NzUpcZo+9hZ+LjjrjV/H+ZN4tqCICAgICAgICAgICAg1mI6RUmF1HB4nWUsT7A5ZZWMdY7jZxBtsKDtUFfFiVMJMOmilYbgPjcHNuN4BaSEGPE8XgwlgOK1EEIcbNMsjWAkbwMxF0HHDMapsXLhhVVTzZbZuCka+192bKTbcfUg76AgICAgxVdQ2kpXSTGzWNLj4gLn3LEzlGcvduia6opjXM5KDrauXGsTdJIHOkkJOVoLj0NaBtIAFvEFUVTNdWfS7+3bt4e1FEcVMdM8XbO+TuVUfwtT9U/wDKnAq6p7pPebP76f8A1Hqdyqj+Fqfqn/lTgVdU90nvNn99P/qPVwnoZaePNUQTMbzvjc0dG0iyxNMxrhmm9bqnKmqJn6TEuvdYbC6DnBC6oflpmPed9mNLjbnsNqzETOpiqumiM6pyj6zk5VFLJS27ailZe9s7HNvbfbMBfePWk0zGuGKLlFezVE7piWK6w9F0C6BdBmoqt9BWMlpTZ7Ddp6eY9BFweglZpmaZzh4uW6blE0V6pX7htY3EcPjmh8GRjXDrF7HpVvTVwoiXAXrU2rlVudcTk7K9NQgICAgICAgICAgIKS7JLBc0FNWxjaCYXnoN3xdQIl/qQZ+xtxbhMKqaV52se2RvieMrrdAMY/qQR7sjcW7Z0lgpmHZDFmPlyHaD9FjD9JBOux/wXudoUZ5BZ9TIXbtvBs7xg8Vw8jy0FmoCAgICCO6wZ+19EJyOUNb1Oe1p9hK04icrcrHRNHCxdHbPdEyqvQ+rZQ6TwS1bg1jS/M47heNwHtIHWoFmYiuJl1OkLdVzDV0URnM5eMLfodJqXEKsRUdQxz3Xs0XubAk8nMCrGm7RVOUS5C7gcRapmuuiYiHdxLEYsLpuEr3hjLgXN953DYvVVUUxnLTZs13quDbjOUH0/wBI6bE9HTHQTse/Ow2F9wO3eFGv3aKqMold6KwV+ziIqrpyjKVZ3UF0xdBLtVvGv0UnvapGF5TsVGm+a/3R5tvrh8Ol9N+GtmL+Xt8kT/j+q5/b5q6uoboi6BdAugXQXLq0nM2iMYcb5XSN6s5IHqIVlhpztw43TNMU4urLpiJ/CUreqxAQEBAQEBAQEBAQRnWTg3d7QiphY27uDL2Ab+EZ37APGW260FBajMW7mawYmuPeztfEesZmeM5mNH0kGl0yrHaU6fzupe+M0+SPpAIji9gag9J41jdNq50Qi7buWxMZFGxvhPc1tgB6iST77AhU82v6qNTeCipQz91znudbygQP9qCzdXWsaDTeJzWMMU7Bd0RN7tvbPGbDMLkA7ARcdBIdXWrrAfoKaftanZLw3C3zOItkyWtYbfDPqQbHVjpe/TXAH1FTCyItmdHlaSRYMY6+3yz6kEEZrrmdpOKXtKG3D8FmzuvbhMma1utBOtab8uihH70kY9t/uUfE7C30JGeKz+kqeuq91yR6u+OcHpPhPW3D8pCu0tzOvs8YT3WpxV9Iz71LxOwotCc67JQHQzRoaTTStfKY+DDDsbe+Yu6Rbwfaolm17SZ419pHHThIpmKc88/xl6uOmWjo0aq2MZKZM7S65ba1ja28peteznJnR+NnFUzVMZZSkeH6tm1mHRymqcM7GutwY2Zmg28LpW6nCxMROauu6cqouVUcDVMxr6uxqdVDs+lAPPC/3sWvC7fYl6cjLDZf1R5pjp7o7LpFX0rKSzWtExe87mg8HbZyk2Nh0HcpF+1NyYiFPovG28LRcqq1zllHXrayt1XsbRE0NRIZQNgeG5CebYLt8dzZeKsJGXFPGk29PVTXHDojg/TPP/O5WpaQ/KQc17Wttve1rc99ih5OkzjLPoWDgmrN1RSh+MTOjJF8kYBLfKcbi/QB1lSqMLnHxSoMTp2KauDZpz+s9O6P83PmOatHU1KX4PK6QtF+DeBmPkkWF+gjrSvCzEZ0yYbTkV1cG9Tl9Y1dqvt29RV+trVLJm0ceOaZ3tYw/ep+F2O1ymnYyxET/T5ymykqUQEBAQEBAQEBAQEBB5B02w12imnU8dISwxTZ4i3ZlaSJIi3xAt6wg3mo3Be62n0b3jvKdrpTs2XHexjoOdzXfRKDedkjWuk0op4T4LIM48qSRwd7ImIJDq91c0OMas2yV8IdNO2R3C3OZhDnNZk22FsoNuXbe42IKx1R1jqLWLSGInvnlhHO17S0g8+8HqCCweya30H8z+Cg3/Y58RpfnUnwokFKRfKQPnw+Og9D62zbRuO3+u37D1GxWxG9daC5xP2z4wqS6guqSTV1xzg9J8J622OUhX6W5pX2eMJ9rU4q+kZ96lYnYUOheddko/qd/TanyIve9asJrlP0/sW98+TFrg/W0PmnfaWMVtQ96B5KvesTAeL8HmY/sBS6NmNzn8Ty9f3T4qq1ScZm+Yf72KDhdvsdRp3m8/dHmlus/HZ8IjgZhsmThOELiAM3e5LAE7h356dgUjEXKqcohVaGwtq9NdVyM8st3Hn6N1oLiT8V0YilrHZn9+0u58ry0E25bALZZqmqiJlC0lZos4mqiiMo4vzGaBYVh7ZdajmEDK2aWS3SAXj/AHEHqUWmmPbdq9v3pjRkT0zTEeXgl+srGJcIwRhw95Y58oaXC1w3K5xtfd4IUjEVzTTxKnRGGt370xcjOIjP8xHm56t8XkxjAC6veXvZI5mY2uRla4Xt5dupMPXNVPGxpbD0WL8RRGUTGfjHkrPTinFJpdUtjFhnDut7Gvd7XOUO9GVyXR6OrmvC25nqy7pmPCE51Pn/ALLP578Nn/xScLszvUunuWo+3zlPVKUQgICAgICAgICAgICDz72SWHNhx6mnZ4UsTmOHJ/huBDvHaS30QgkPY24e1mAVNQPDfMIz5LGBwt1yn1BBEOyM48xfNY/iyoLa1TfJdS+bk+I9B551Y/KBRefZ70Fldk1voP5n8FBv+xz4jS/OpPhRIKUi+UgfPh8dB6G1u8W4/Pt+G9RsVsRvXOg+cVfbPjCpLqC6pJNXPHSD0nwXrdY5SFfpXmlfZ4wn2tbip6Rn3qVidhRaF5z2Sj+pz9OqvIi971qwuuU/T2xb3z5MWuH9bQead9pYxW1D1oHkq96xcA4vQeZj+wFLo2Y3OfxPL1/dPiqnVHxnb5h/vYoOF2+x1GnObz90ebea5fDpPFP+GtmK6ELQGq5/b5t/qu4mx+XL8Vy24fk4QdM87q3R4QjWB/K1L5Uv2Vqo5eVhiP8Aq6ezxT/HaGmr6drcaEZYHXbndlGaxGzaNtiVJrppmPiUeGu3rdUzZzzy6GHChR4RTlmGvp2NLsxAkB76wF9p5mj1LFPApjKHu9OJvVcK5EzOrUqbWDK2bS+Z0LmuB4OxBuP8pu4hQr/Hcl1Oi4mnC0RP18ZTPU9+pZ/PfhsW/C7M71Pp7lqPt85T5SlGICAgICAgICAgICAgonsmP0mh8mf3xoJB2OHEmb50/wCDEggvZGceYvmsfxZUFtapvkupfNyfEeg886sflAovPsQWV2TW+g/mfwUG/wCxz4jS/OpPhRIKUi+UcfPh8dB6L1sMzaK3/dlYfePvWjE7C20LOWJ7JU7dQHWJJq4P/mlP6T4L1tscpCv0rzSvs8YT/WvxU9LH96lYjYUehuc9ko/qa/TqryIve9asLrlO09sW98+TFri/W8HmnfaWMVrh60FyVe9Y2AcXoPMx/YCl0bMblBieXr+6fFVGqPjQ3zD/AHsULDbfY6fTnN5+6PNvNc3h0nin/DWzFdCHoHVc/t80g1XC2hkXlS/FctmH5OEHTHO6t0eEIzgZ/wDbkvlTfZWqjlpWGI/6yns8W01xi+BQ+fHw3r3itmN6PoKf/tX9vnCMaF6Es0lwx8sszo8shZYNBuAxrr7fKI6lptWYrjNY4/SdWFuRRFOecZ/mfRodJMMGCY7LTxuLhGW98RYnNG1+76Vupa66eDVMJuFvzfs03ZjLPP8AEzHksnVAzLo9Keed3sjYFKw0fDO9z+nJzv0x/T5ynSkqUQEBAQEBAQEBAQEBBRPZMfpND5M/vjQSDscOJM3zp/wYkHT7ILRKXE6aKuw2NzzC0sla0Xdwd8zXgcoBLr+VfcCUFYYHrLrsD0YdQ0TouDIeGuc08IwP8IRkEDeXHaDa56EEh1EaIy4jpKyumYRBBmIcRsfKQWhree1ySRusByoJT2StA+XDaOdgJZG+VjjzGQMLb8w/w3D1IK80D0kxLue/CtFQ29Q8uLw08Iy7Wte4PvaNtmi7rXHIQbINBgtMaLTOGKQgllVG0kbrtlAJHRsQeodZkPDaGTW/ZMbvVI2/sutN+PglY6Jq4OLp7fCVIKA7BJdW/HWn9J8F622OUhX6V5pX2eMLA1scU/Sx/epOI2FHobnPZKManqpsWMzRvNjJG0t6cjjcDps+/UVpw0/FMLLTlEzapqjonx/0m+lOB0lZI2qx4kNgBvd1mEXvZ4td23kG+9tu5SLlFM/FV0KfB4rEURNqzrq7+z/OJuqSoFXQMkhBDXsa4A77EXF+orZE5xmh10zRXNM64lT2qLjS3zD/AHsUHDbXY6vTfN5+6PNY+lmGUmMzQwYw4tkdn4FzTlNxlztaTsJN27CDe3QpVymirKKlBgr+IsRVctccRln+cv8Aba4dQxYJhTYqfvY42na48m0uc4+Mkle6YimMoRrt2u/cmurjmVIxY/2tpma2MEjh3vtymNxItt5cjvWoHDyr4X1dfOF4WF9hP7Yjtj+VxV1HT6X4IA52eJ1nNcw2IcOUcx2kEEcpBCmzFNylytu5ewd7PLKY4spfaCip9EsELWuyRMu5znm5JO8nnO4AAcwAWYim3SxduXsZdzmM5niyhSGP4l3Xxuae1uEdcA7w0ANZfpytbdV9dXCqmXYYaz7GzTb6o/mfytjVXFk0PYf3nyH1PLf7VMw+w5nTFWeKmOqI8M/NL1vVYgICAgICAgICAgICDBU0cdUR21FG+27M0G3Pa42IOVPTMpWWpmMYCb2aABfn2eIIMqDSVOiFBVVJkqcPo3PJuXOhYSTzu2betBuY4xFGGxAADYABYAcwHIg4VVMysp3R1bGPY4Wc14DmkczgdhCDrYXg1Pg7CMKpoIQ7fwTGsv48o2oOfcuDPfgIb3vfI29+fdvQMWoRiWFywybpGObfmuLX+9eao4UTDbZuTauU1x0Tm86TROp5nMqBZzSWuHM4Gzh6wVW5Za3dU1RVEVU6pIpnQyB0DnNcNxaSCOQ2I2jYkcRMRVGUxnvZJq6WoZlqJpnjmfI5wvz2JsszMzrl5pt0UznTTEboiGKKUwyB0LnNcNoLSQQecEbQVh6mImMp1OxW4lNiFu355pLbs73OA6QCdhWZmZ1y8W7Nu3sUxG6IgbiUzGgMqKgAbABK8ADkAF9gThT1k2bc66Y7o9GCCd1O+9M97Da12OLTbmuORYji1PdVMVcVUZ7+Nynq5Km3bMsr7bs73Ot4sx2bh6kmZnWxTRTTsxEboiGefFp6mn4Opqah7P3XSPLesE2PWszVVPFMvFNi1TVwqaYifpEOndYbXYo6+WhcTQzSxk7+De5t/HlO3rWYmY1S8V26Lm3TE74iSsxCWvINdNNJbdwj3Ot4rnZ1JMzOuSi1Rb2KYjdEQwMaZHhsYJJIAA3knYAOm6xk9zMRGcvQ+j2HdycDhgNrsY0Ejldbvz/Vcqyop4NMQ4bE3vbXqrnXP+mxXpoEBAQEBAQEBAQEBAQEBAQEBAQEBAQQ3THQOPH5jNRvEUx3m12vtuzgbQeTMOsHZbRcsxVxxrWmC0nVh44FUZ0/mN3ogFXq9r6c97AyTpjkb/flPsUebFcdC6o0rhavmy3xPlm6L9EK5nhUU3VY+4lY9lX1N0Y/DT88flgfo3WM30VV1RPPuCx7Orqe4xmHn5474Y3YFVN8Kjq/qZPypwKup6jE2J+envj1cO49SN9JV/UyflWOBV1M+8Wf3x3x6vncmo/har6mT8qcGer8Ht7X74749X0YRUHdSVX1Mn5U4NXUe3s/vjvj1cm4JVO8Gjq/qZPypwKupj3mz++nvj1ZGaO1j/BoqvriePeFn2dXU8zi7EfPHfDsM0RrnjvaKfrAHvIWfZV9TxOPw0fPDt02gOITu202TpfIwD2OJ9izFmuehrq0phafmz3RP8J5oZoA3BJxPibmyTDwQ0d4w84vtc7pIFublUi3Z4PHKmx2lJvxwLcZU/mfTd+U4W9U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tLang="zh-CN">
              <a:solidFill>
                <a:srgbClr val="000000"/>
              </a:solidFill>
            </a:endParaRPr>
          </a:p>
        </p:txBody>
      </p:sp>
      <p:sp>
        <p:nvSpPr>
          <p:cNvPr id="137225" name="Rectangle 6"/>
          <p:cNvSpPr txBox="1">
            <a:spLocks noChangeArrowheads="1"/>
          </p:cNvSpPr>
          <p:nvPr/>
        </p:nvSpPr>
        <p:spPr bwMode="auto">
          <a:xfrm>
            <a:off x="273050" y="1196975"/>
            <a:ext cx="7943850" cy="652463"/>
          </a:xfrm>
          <a:prstGeom prst="rect">
            <a:avLst/>
          </a:prstGeom>
          <a:noFill/>
          <a:ln w="9525">
            <a:noFill/>
            <a:miter lim="800000"/>
            <a:headEnd/>
            <a:tailEnd/>
          </a:ln>
        </p:spPr>
        <p:txBody>
          <a:bodyPr/>
          <a:lstStyle/>
          <a:p>
            <a:pPr>
              <a:spcBef>
                <a:spcPct val="20000"/>
              </a:spcBef>
              <a:buSzPct val="100000"/>
              <a:buFont typeface="Arial" charset="0"/>
              <a:buNone/>
            </a:pPr>
            <a:r>
              <a:rPr lang="en-GB" altLang="zh-CN" sz="2200" b="1">
                <a:solidFill>
                  <a:srgbClr val="B70F20"/>
                </a:solidFill>
                <a:latin typeface="Calibri" pitchFamily="34" charset="0"/>
                <a:ea typeface="ＭＳ Ｐゴシック" pitchFamily="34" charset="-128"/>
                <a:cs typeface="Arial" charset="0"/>
              </a:rPr>
              <a:t>Promoting your published work</a:t>
            </a:r>
          </a:p>
        </p:txBody>
      </p:sp>
      <p:pic>
        <p:nvPicPr>
          <p:cNvPr id="4" name="Picture 3" descr="Screen Clippi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21063" y="5540375"/>
            <a:ext cx="4140200" cy="1123950"/>
          </a:xfrm>
          <a:prstGeom prst="rect">
            <a:avLst/>
          </a:prstGeom>
          <a:noFill/>
          <a:ln w="9525">
            <a:noFill/>
            <a:miter lim="800000"/>
            <a:headEnd/>
            <a:tailEnd/>
          </a:ln>
        </p:spPr>
      </p:pic>
      <p:pic>
        <p:nvPicPr>
          <p:cNvPr id="10" name="Picture 9" descr="Screen Clippi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06938" y="3081338"/>
            <a:ext cx="3717925" cy="760412"/>
          </a:xfrm>
          <a:prstGeom prst="rect">
            <a:avLst/>
          </a:prstGeom>
          <a:noFill/>
          <a:ln w="9525">
            <a:noFill/>
            <a:miter lim="800000"/>
            <a:headEnd/>
            <a:tailEnd/>
          </a:ln>
        </p:spPr>
      </p:pic>
      <p:pic>
        <p:nvPicPr>
          <p:cNvPr id="12" name="Picture 11" descr="Screen Clippi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3063" y="2155825"/>
            <a:ext cx="3117850" cy="2792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fade">
                                      <p:cBhvr>
                                        <p:cTn id="17" dur="500"/>
                                        <p:tgtEl>
                                          <p:spTgt spid="10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Box 4"/>
          <p:cNvSpPr txBox="1">
            <a:spLocks noChangeArrowheads="1"/>
          </p:cNvSpPr>
          <p:nvPr/>
        </p:nvSpPr>
        <p:spPr bwMode="auto">
          <a:xfrm>
            <a:off x="706438" y="1341438"/>
            <a:ext cx="6856412" cy="400050"/>
          </a:xfrm>
          <a:prstGeom prst="rect">
            <a:avLst/>
          </a:prstGeom>
          <a:noFill/>
          <a:ln w="9525">
            <a:noFill/>
            <a:miter lim="800000"/>
            <a:headEnd/>
            <a:tailEnd/>
          </a:ln>
        </p:spPr>
        <p:txBody>
          <a:bodyPr>
            <a:spAutoFit/>
          </a:bodyPr>
          <a:lstStyle/>
          <a:p>
            <a:r>
              <a:rPr lang="en-US" altLang="zh-CN" sz="2000" b="1">
                <a:solidFill>
                  <a:srgbClr val="CC0000"/>
                </a:solidFill>
              </a:rPr>
              <a:t>Recap: topics covered in this talk</a:t>
            </a:r>
          </a:p>
        </p:txBody>
      </p:sp>
      <p:sp>
        <p:nvSpPr>
          <p:cNvPr id="139266" name="TextBox 3"/>
          <p:cNvSpPr txBox="1">
            <a:spLocks noChangeArrowheads="1"/>
          </p:cNvSpPr>
          <p:nvPr/>
        </p:nvSpPr>
        <p:spPr bwMode="auto">
          <a:xfrm>
            <a:off x="698500" y="1898650"/>
            <a:ext cx="5664200" cy="3749675"/>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Introduction to IOP</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Why publish at all? </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Choosing your journal</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Writing your paper</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Top 10 tips for getting published</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Peer review process</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Publication ethics</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Post-acceptance</a:t>
            </a:r>
          </a:p>
          <a:p>
            <a:pPr marL="342900" indent="-342900">
              <a:buClr>
                <a:srgbClr val="C20D20"/>
              </a:buClr>
              <a:buSzPct val="100000"/>
              <a:buFont typeface="Arial" charset="0"/>
              <a:buChar char="•"/>
            </a:pPr>
            <a:r>
              <a:rPr lang="en-GB" altLang="zh-CN" sz="2000">
                <a:latin typeface="Calibri" pitchFamily="34" charset="0"/>
                <a:ea typeface="ＭＳ Ｐゴシック" pitchFamily="34" charset="-128"/>
                <a:cs typeface="Calibri" pitchFamily="34" charset="0"/>
              </a:rPr>
              <a:t>Post-publication</a:t>
            </a:r>
          </a:p>
          <a:p>
            <a:pPr marL="342900" indent="-34290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342900" indent="-34290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342900" indent="-34290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Box 4"/>
          <p:cNvSpPr txBox="1">
            <a:spLocks noChangeArrowheads="1"/>
          </p:cNvSpPr>
          <p:nvPr/>
        </p:nvSpPr>
        <p:spPr bwMode="auto">
          <a:xfrm>
            <a:off x="706438" y="1341438"/>
            <a:ext cx="6856412" cy="1920875"/>
          </a:xfrm>
          <a:prstGeom prst="rect">
            <a:avLst/>
          </a:prstGeom>
          <a:noFill/>
          <a:ln w="9525">
            <a:noFill/>
            <a:miter lim="800000"/>
            <a:headEnd/>
            <a:tailEnd/>
          </a:ln>
        </p:spPr>
        <p:txBody>
          <a:bodyPr>
            <a:spAutoFit/>
          </a:bodyPr>
          <a:lstStyle/>
          <a:p>
            <a:r>
              <a:rPr lang="en-US" altLang="zh-CN" sz="2000" b="1">
                <a:solidFill>
                  <a:srgbClr val="CC0000"/>
                </a:solidFill>
              </a:rPr>
              <a:t>Contact</a:t>
            </a:r>
          </a:p>
          <a:p>
            <a:endParaRPr lang="en-US" altLang="zh-CN" sz="2000" b="1">
              <a:solidFill>
                <a:srgbClr val="CC0000"/>
              </a:solidFill>
            </a:endParaRPr>
          </a:p>
          <a:p>
            <a:r>
              <a:rPr lang="en-US" altLang="zh-CN" sz="2000" b="1">
                <a:solidFill>
                  <a:srgbClr val="CC0000"/>
                </a:solidFill>
              </a:rPr>
              <a:t>Baihua Wang</a:t>
            </a:r>
          </a:p>
          <a:p>
            <a:r>
              <a:rPr lang="en-US" altLang="zh-CN" sz="2000" b="1">
                <a:solidFill>
                  <a:srgbClr val="CC0000"/>
                </a:solidFill>
                <a:hlinkClick r:id="rId3"/>
              </a:rPr>
              <a:t>Baihua.wang@iop.org</a:t>
            </a:r>
            <a:endParaRPr lang="en-US" altLang="zh-CN" sz="2000" b="1">
              <a:solidFill>
                <a:srgbClr val="CC0000"/>
              </a:solidFill>
            </a:endParaRPr>
          </a:p>
          <a:p>
            <a:endParaRPr lang="en-US" altLang="zh-CN" sz="2000" b="1">
              <a:solidFill>
                <a:srgbClr val="CC0000"/>
              </a:solidFill>
            </a:endParaRPr>
          </a:p>
          <a:p>
            <a:r>
              <a:rPr lang="en-US" altLang="zh-CN" sz="2000" b="1">
                <a:solidFill>
                  <a:srgbClr val="CC0000"/>
                </a:solidFill>
              </a:rPr>
              <a:t>China@iop.org</a:t>
            </a:r>
          </a:p>
        </p:txBody>
      </p:sp>
      <p:sp>
        <p:nvSpPr>
          <p:cNvPr id="142339" name="TextBox 3"/>
          <p:cNvSpPr txBox="1">
            <a:spLocks noChangeArrowheads="1"/>
          </p:cNvSpPr>
          <p:nvPr/>
        </p:nvSpPr>
        <p:spPr bwMode="auto">
          <a:xfrm>
            <a:off x="698500" y="1898650"/>
            <a:ext cx="5664200" cy="1006475"/>
          </a:xfrm>
          <a:prstGeom prst="rect">
            <a:avLst/>
          </a:prstGeom>
          <a:noFill/>
          <a:ln w="9525">
            <a:noFill/>
            <a:miter lim="800000"/>
            <a:headEnd/>
            <a:tailEnd/>
          </a:ln>
        </p:spPr>
        <p:txBody>
          <a:bodyPr>
            <a:spAutoFit/>
          </a:bodyPr>
          <a:lstStyle/>
          <a:p>
            <a:pPr marL="342900" indent="-34290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342900" indent="-34290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a:p>
            <a:pPr marL="342900" indent="-342900">
              <a:buClr>
                <a:srgbClr val="C20D20"/>
              </a:buClr>
              <a:buSzPct val="100000"/>
              <a:buFont typeface="Arial" charset="0"/>
              <a:buChar char="•"/>
            </a:pPr>
            <a:endParaRPr lang="en-GB" altLang="zh-CN" sz="2000">
              <a:latin typeface="Calibri" pitchFamily="34" charset="0"/>
              <a:ea typeface="ＭＳ Ｐゴシック" pitchFamily="34" charset="-128"/>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5138" y="1897063"/>
            <a:ext cx="1639887" cy="2232025"/>
          </a:xfrm>
          <a:prstGeom prst="rect">
            <a:avLst/>
          </a:prstGeom>
          <a:noFill/>
          <a:ln w="9525">
            <a:noFill/>
            <a:miter lim="800000"/>
            <a:headEnd/>
            <a:tailEnd/>
          </a:ln>
        </p:spPr>
      </p:pic>
      <p:pic>
        <p:nvPicPr>
          <p:cNvPr id="2867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0363" y="1903413"/>
            <a:ext cx="1663700" cy="2244725"/>
          </a:xfrm>
          <a:prstGeom prst="rect">
            <a:avLst/>
          </a:prstGeom>
          <a:noFill/>
          <a:ln w="9525">
            <a:noFill/>
            <a:miter lim="800000"/>
            <a:headEnd/>
            <a:tailEnd/>
          </a:ln>
        </p:spPr>
      </p:pic>
      <p:pic>
        <p:nvPicPr>
          <p:cNvPr id="28675"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11375" y="1897063"/>
            <a:ext cx="1628775" cy="2236787"/>
          </a:xfrm>
          <a:prstGeom prst="rect">
            <a:avLst/>
          </a:prstGeom>
          <a:noFill/>
          <a:ln w="9525">
            <a:noFill/>
            <a:miter lim="800000"/>
            <a:headEnd/>
            <a:tailEnd/>
          </a:ln>
        </p:spPr>
      </p:pic>
      <p:pic>
        <p:nvPicPr>
          <p:cNvPr id="28676" name="Picture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29050" y="1903413"/>
            <a:ext cx="1627188" cy="2230437"/>
          </a:xfrm>
          <a:prstGeom prst="rect">
            <a:avLst/>
          </a:prstGeom>
          <a:noFill/>
          <a:ln w="9525">
            <a:noFill/>
            <a:miter lim="800000"/>
            <a:headEnd/>
            <a:tailEnd/>
          </a:ln>
        </p:spPr>
      </p:pic>
      <p:pic>
        <p:nvPicPr>
          <p:cNvPr id="28677" name="Picture 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0363" y="4303713"/>
            <a:ext cx="1663700" cy="2230437"/>
          </a:xfrm>
          <a:prstGeom prst="rect">
            <a:avLst/>
          </a:prstGeom>
          <a:noFill/>
          <a:ln w="9525">
            <a:noFill/>
            <a:miter lim="800000"/>
            <a:headEnd/>
            <a:tailEnd/>
          </a:ln>
        </p:spPr>
      </p:pic>
      <p:pic>
        <p:nvPicPr>
          <p:cNvPr id="28678" name="Picture 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4925" y="4303713"/>
            <a:ext cx="1603375" cy="2257425"/>
          </a:xfrm>
          <a:prstGeom prst="rect">
            <a:avLst/>
          </a:prstGeom>
          <a:noFill/>
          <a:ln w="9525">
            <a:noFill/>
            <a:miter lim="800000"/>
            <a:headEnd/>
            <a:tailEnd/>
          </a:ln>
        </p:spPr>
      </p:pic>
      <p:pic>
        <p:nvPicPr>
          <p:cNvPr id="28679" name="Picture 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19313" y="4303713"/>
            <a:ext cx="1628775" cy="2251075"/>
          </a:xfrm>
          <a:prstGeom prst="rect">
            <a:avLst/>
          </a:prstGeom>
          <a:noFill/>
          <a:ln w="9525">
            <a:noFill/>
            <a:miter lim="800000"/>
            <a:headEnd/>
            <a:tailEnd/>
          </a:ln>
        </p:spPr>
      </p:pic>
      <p:pic>
        <p:nvPicPr>
          <p:cNvPr id="28680" name="Picture 9"/>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545138" y="4303713"/>
            <a:ext cx="1639887" cy="2251075"/>
          </a:xfrm>
          <a:prstGeom prst="rect">
            <a:avLst/>
          </a:prstGeom>
          <a:noFill/>
          <a:ln w="9525">
            <a:noFill/>
            <a:miter lim="800000"/>
            <a:headEnd/>
            <a:tailEnd/>
          </a:ln>
        </p:spPr>
      </p:pic>
      <p:sp>
        <p:nvSpPr>
          <p:cNvPr id="28681" name="TextBox 10"/>
          <p:cNvSpPr txBox="1">
            <a:spLocks noChangeArrowheads="1"/>
          </p:cNvSpPr>
          <p:nvPr/>
        </p:nvSpPr>
        <p:spPr bwMode="auto">
          <a:xfrm>
            <a:off x="309563" y="1127125"/>
            <a:ext cx="6856412" cy="430213"/>
          </a:xfrm>
          <a:prstGeom prst="rect">
            <a:avLst/>
          </a:prstGeom>
          <a:noFill/>
          <a:ln w="9525">
            <a:noFill/>
            <a:miter lim="800000"/>
            <a:headEnd/>
            <a:tailEnd/>
          </a:ln>
        </p:spPr>
        <p:txBody>
          <a:bodyPr>
            <a:spAutoFit/>
          </a:bodyPr>
          <a:lstStyle/>
          <a:p>
            <a:r>
              <a:rPr lang="en-US" altLang="zh-CN" sz="2200" b="1">
                <a:solidFill>
                  <a:srgbClr val="CC0000"/>
                </a:solidFill>
              </a:rPr>
              <a:t>IOP Publishing: Journals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p:cNvPr>
          <p:cNvSpPr txBox="1"/>
          <p:nvPr/>
        </p:nvSpPr>
        <p:spPr>
          <a:xfrm>
            <a:off x="463550" y="1127125"/>
            <a:ext cx="7624763" cy="430213"/>
          </a:xfrm>
          <a:prstGeom prst="rect">
            <a:avLst/>
          </a:prstGeom>
          <a:noFill/>
        </p:spPr>
        <p:txBody>
          <a:bodyPr>
            <a:spAutoFit/>
          </a:bodyPr>
          <a:lstStyle/>
          <a:p>
            <a:pPr fontAlgn="auto">
              <a:spcBef>
                <a:spcPts val="0"/>
              </a:spcBef>
              <a:spcAft>
                <a:spcPts val="0"/>
              </a:spcAft>
              <a:defRPr/>
            </a:pPr>
            <a:r>
              <a:rPr lang="en-US" sz="2200" b="1" dirty="0">
                <a:solidFill>
                  <a:srgbClr val="B50007"/>
                </a:solidFill>
                <a:latin typeface="+mj-lt"/>
                <a:ea typeface="+mn-ea"/>
                <a:cs typeface="Calibri"/>
              </a:rPr>
              <a:t>Journal of </a:t>
            </a:r>
            <a:r>
              <a:rPr lang="en-US" sz="2200" b="1" dirty="0">
                <a:solidFill>
                  <a:srgbClr val="B50007"/>
                </a:solidFill>
                <a:latin typeface="+mn-lt"/>
                <a:ea typeface="+mn-ea"/>
                <a:cs typeface="Calibri"/>
              </a:rPr>
              <a:t>Physics</a:t>
            </a:r>
            <a:r>
              <a:rPr lang="en-US" sz="2200" b="1" dirty="0">
                <a:solidFill>
                  <a:srgbClr val="B50007"/>
                </a:solidFill>
                <a:latin typeface="+mj-lt"/>
                <a:ea typeface="+mn-ea"/>
                <a:cs typeface="Calibri"/>
              </a:rPr>
              <a:t> series: 50</a:t>
            </a:r>
            <a:r>
              <a:rPr lang="en-US" sz="2200" b="1" baseline="30000" dirty="0">
                <a:solidFill>
                  <a:srgbClr val="B50007"/>
                </a:solidFill>
                <a:latin typeface="+mj-lt"/>
                <a:ea typeface="+mn-ea"/>
                <a:cs typeface="Calibri"/>
              </a:rPr>
              <a:t>th</a:t>
            </a:r>
            <a:r>
              <a:rPr lang="en-US" sz="2200" b="1" dirty="0">
                <a:solidFill>
                  <a:srgbClr val="B50007"/>
                </a:solidFill>
                <a:latin typeface="+mj-lt"/>
                <a:ea typeface="+mn-ea"/>
                <a:cs typeface="Calibri"/>
              </a:rPr>
              <a:t> anniversary in 2017</a:t>
            </a:r>
          </a:p>
        </p:txBody>
      </p:sp>
      <p:pic>
        <p:nvPicPr>
          <p:cNvPr id="30722" name="Picture 11" descr="JPhys50 BK 1016-programme A5-print 2.eps"/>
          <p:cNvPicPr>
            <a:picLocks noChangeAspect="1"/>
          </p:cNvPicPr>
          <p:nvPr/>
        </p:nvPicPr>
        <p:blipFill>
          <a:blip r:embed="rId3"/>
          <a:srcRect/>
          <a:stretch>
            <a:fillRect/>
          </a:stretch>
        </p:blipFill>
        <p:spPr bwMode="auto">
          <a:xfrm>
            <a:off x="301625" y="1962150"/>
            <a:ext cx="8494713" cy="18557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0"/>
          <p:cNvSpPr txBox="1">
            <a:spLocks noChangeArrowheads="1"/>
          </p:cNvSpPr>
          <p:nvPr/>
        </p:nvSpPr>
        <p:spPr bwMode="auto">
          <a:xfrm>
            <a:off x="309563" y="1127125"/>
            <a:ext cx="6856412" cy="430213"/>
          </a:xfrm>
          <a:prstGeom prst="rect">
            <a:avLst/>
          </a:prstGeom>
          <a:noFill/>
          <a:ln w="9525">
            <a:noFill/>
            <a:miter lim="800000"/>
            <a:headEnd/>
            <a:tailEnd/>
          </a:ln>
        </p:spPr>
        <p:txBody>
          <a:bodyPr>
            <a:spAutoFit/>
          </a:bodyPr>
          <a:lstStyle/>
          <a:p>
            <a:r>
              <a:rPr lang="en-US" altLang="zh-CN" sz="2200" b="1">
                <a:solidFill>
                  <a:srgbClr val="CC0000"/>
                </a:solidFill>
              </a:rPr>
              <a:t>IOP Publishing: eBooks</a:t>
            </a:r>
          </a:p>
        </p:txBody>
      </p:sp>
      <p:pic>
        <p:nvPicPr>
          <p:cNvPr id="32770" name="Picture 11" descr="9780750310642_FC_600px.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22475" y="1897063"/>
            <a:ext cx="1573213" cy="2243137"/>
          </a:xfrm>
          <a:prstGeom prst="rect">
            <a:avLst/>
          </a:prstGeom>
          <a:noFill/>
          <a:ln w="9525">
            <a:noFill/>
            <a:miter lim="800000"/>
            <a:headEnd/>
            <a:tailEnd/>
          </a:ln>
        </p:spPr>
      </p:pic>
      <p:pic>
        <p:nvPicPr>
          <p:cNvPr id="32771" name="Picture 12" descr="9780750310727_FC_600px.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9838" y="1897063"/>
            <a:ext cx="1573212" cy="2243137"/>
          </a:xfrm>
          <a:prstGeom prst="rect">
            <a:avLst/>
          </a:prstGeom>
          <a:noFill/>
          <a:ln w="9525">
            <a:noFill/>
            <a:miter lim="800000"/>
            <a:headEnd/>
            <a:tailEnd/>
          </a:ln>
        </p:spPr>
      </p:pic>
      <p:pic>
        <p:nvPicPr>
          <p:cNvPr id="32772" name="Picture 13" descr="9780750311007_FC_600px.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925" y="1897063"/>
            <a:ext cx="1574800" cy="2246312"/>
          </a:xfrm>
          <a:prstGeom prst="rect">
            <a:avLst/>
          </a:prstGeom>
          <a:noFill/>
          <a:ln w="9525">
            <a:noFill/>
            <a:miter lim="800000"/>
            <a:headEnd/>
            <a:tailEnd/>
          </a:ln>
        </p:spPr>
      </p:pic>
      <p:pic>
        <p:nvPicPr>
          <p:cNvPr id="32773" name="Picture 14" descr="cottam_600px.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46725" y="1897063"/>
            <a:ext cx="1568450" cy="2236787"/>
          </a:xfrm>
          <a:prstGeom prst="rect">
            <a:avLst/>
          </a:prstGeom>
          <a:noFill/>
          <a:ln w="9525">
            <a:noFill/>
            <a:miter lim="800000"/>
            <a:headEnd/>
            <a:tailEnd/>
          </a:ln>
        </p:spPr>
      </p:pic>
      <p:pic>
        <p:nvPicPr>
          <p:cNvPr id="32774" name="Picture 15" descr="van-den-berg_cover_600px.gi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46725" y="4303713"/>
            <a:ext cx="1573213" cy="2243137"/>
          </a:xfrm>
          <a:prstGeom prst="rect">
            <a:avLst/>
          </a:prstGeom>
          <a:noFill/>
          <a:ln w="9525">
            <a:noFill/>
            <a:miter lim="800000"/>
            <a:headEnd/>
            <a:tailEnd/>
          </a:ln>
        </p:spPr>
      </p:pic>
      <p:pic>
        <p:nvPicPr>
          <p:cNvPr id="32775" name="Picture 16" descr="gao_600px.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779838" y="4297363"/>
            <a:ext cx="1576387" cy="2249487"/>
          </a:xfrm>
          <a:prstGeom prst="rect">
            <a:avLst/>
          </a:prstGeom>
          <a:noFill/>
          <a:ln w="9525">
            <a:noFill/>
            <a:miter lim="800000"/>
            <a:headEnd/>
            <a:tailEnd/>
          </a:ln>
        </p:spPr>
      </p:pic>
      <p:pic>
        <p:nvPicPr>
          <p:cNvPr id="32776" name="Picture 17" descr="tyson_600px.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8925" y="4305300"/>
            <a:ext cx="1571625" cy="2241550"/>
          </a:xfrm>
          <a:prstGeom prst="rect">
            <a:avLst/>
          </a:prstGeom>
          <a:noFill/>
          <a:ln w="9525">
            <a:noFill/>
            <a:miter lim="800000"/>
            <a:headEnd/>
            <a:tailEnd/>
          </a:ln>
        </p:spPr>
      </p:pic>
      <p:pic>
        <p:nvPicPr>
          <p:cNvPr id="32777" name="Picture 18" descr="Yaroslavsky_600px.gif"/>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22475" y="4303713"/>
            <a:ext cx="1577975" cy="2251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3830</Words>
  <Application>Microsoft Office PowerPoint</Application>
  <PresentationFormat>全屏显示(4:3)</PresentationFormat>
  <Paragraphs>573</Paragraphs>
  <Slides>62</Slides>
  <Notes>61</Notes>
  <HiddenSlides>20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62</vt:i4>
      </vt:variant>
    </vt:vector>
  </HeadingPairs>
  <TitlesOfParts>
    <vt:vector size="76" baseType="lpstr">
      <vt:lpstr>Lucida Grande</vt:lpstr>
      <vt:lpstr>ＭＳ Ｐゴシック</vt:lpstr>
      <vt:lpstr>黑体</vt:lpstr>
      <vt:lpstr>宋体</vt:lpstr>
      <vt:lpstr>宋体</vt:lpstr>
      <vt:lpstr>Arial</vt:lpstr>
      <vt:lpstr>Blackadder ITC</vt:lpstr>
      <vt:lpstr>Calibri</vt:lpstr>
      <vt:lpstr>Calibri Light</vt:lpstr>
      <vt:lpstr>French Script MT</vt:lpstr>
      <vt:lpstr>MS Reference Sans Serif</vt:lpstr>
      <vt:lpstr>Stencil</vt:lpstr>
      <vt:lpstr>Office Theme</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IOP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Tovey</dc:creator>
  <cp:lastModifiedBy>曾昭鸿</cp:lastModifiedBy>
  <cp:revision>24</cp:revision>
  <dcterms:created xsi:type="dcterms:W3CDTF">2016-08-22T11:38:11Z</dcterms:created>
  <dcterms:modified xsi:type="dcterms:W3CDTF">2017-11-21T01:19:32Z</dcterms:modified>
</cp:coreProperties>
</file>