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73" r:id="rId4"/>
    <p:sldId id="274" r:id="rId5"/>
    <p:sldId id="275" r:id="rId6"/>
    <p:sldId id="276" r:id="rId7"/>
    <p:sldId id="277" r:id="rId8"/>
    <p:sldId id="278" r:id="rId9"/>
    <p:sldId id="257" r:id="rId10"/>
    <p:sldId id="260" r:id="rId11"/>
    <p:sldId id="259" r:id="rId12"/>
    <p:sldId id="268" r:id="rId13"/>
    <p:sldId id="269" r:id="rId14"/>
    <p:sldId id="270" r:id="rId15"/>
    <p:sldId id="271" r:id="rId16"/>
    <p:sldId id="261" r:id="rId17"/>
    <p:sldId id="263" r:id="rId18"/>
    <p:sldId id="264" r:id="rId19"/>
    <p:sldId id="265" r:id="rId20"/>
    <p:sldId id="266" r:id="rId21"/>
    <p:sldId id="282" r:id="rId22"/>
    <p:sldId id="267" r:id="rId23"/>
    <p:sldId id="281" r:id="rId24"/>
    <p:sldId id="272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68815"/>
            <a:ext cx="1764000" cy="5281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"/>
            <a:ext cx="1620000" cy="5279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000" y="5441949"/>
            <a:ext cx="684000" cy="68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cap="none" dirty="0" err="1" smtClean="0"/>
              <a:t>Heinonline</a:t>
            </a:r>
            <a:r>
              <a:rPr lang="zh-CN" altLang="en-US" cap="none" dirty="0" smtClean="0"/>
              <a:t>检索</a:t>
            </a:r>
            <a:r>
              <a:rPr lang="zh-CN" altLang="en-US" dirty="0" smtClean="0"/>
              <a:t>培训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曹文姣</a:t>
            </a:r>
            <a:endParaRPr lang="en-US" altLang="zh-CN" dirty="0" smtClean="0"/>
          </a:p>
          <a:p>
            <a:pPr algn="ctr"/>
            <a:r>
              <a:rPr lang="en-US" altLang="zh-CN" cap="none" dirty="0" smtClean="0"/>
              <a:t>caowenjiao@wells.org.cn</a:t>
            </a:r>
            <a:endParaRPr lang="zh-CN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38629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519"/>
            <a:ext cx="12228122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全文检索（</a:t>
            </a:r>
            <a:r>
              <a:rPr lang="zh-CN" altLang="en-US" dirty="0"/>
              <a:t>高级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285" y="1853754"/>
            <a:ext cx="8005862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全文检索（</a:t>
            </a:r>
            <a:r>
              <a:rPr lang="zh-CN" altLang="en-US" dirty="0"/>
              <a:t>高级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n"/>
            </a:pP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检索技巧：</a:t>
            </a:r>
          </a:p>
          <a:p>
            <a:pPr marL="9525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检索侧重一般检索（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search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不区分大小写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；“”；</a:t>
            </a:r>
            <a:endParaRPr lang="en-US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高级检索：</a:t>
            </a:r>
          </a:p>
          <a:p>
            <a:pPr marL="9525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 (title/text/author/creator/date): CONTENT.</a:t>
            </a:r>
            <a:endParaRPr lang="zh-CN" altLang="zh-CN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266700" algn="just"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“Civil Rights” AND text: “racial discrimination”</a:t>
            </a: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266700"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 “Civil Rights” AND “racial discrimination” (text is the default field in this example)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57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全文检索（</a:t>
            </a:r>
            <a:r>
              <a:rPr lang="zh-CN" altLang="en-US" dirty="0"/>
              <a:t>高级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简易布尔逻辑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capital letters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OR, AND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=&amp;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+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must exist somewhere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NOT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！）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-, [ ], { }</a:t>
            </a:r>
            <a:endParaRPr lang="zh-CN" altLang="zh-CN" sz="1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title: “real property” AND creator: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Rheinstein</a:t>
            </a:r>
            <a:endParaRPr lang="zh-CN" altLang="zh-CN" sz="1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watershed planning</a:t>
            </a:r>
            <a:endParaRPr lang="zh-CN" altLang="zh-CN" sz="1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“watershed planning”</a:t>
            </a:r>
            <a:endParaRPr lang="zh-CN" altLang="zh-CN" sz="1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“real property” NOT residential</a:t>
            </a:r>
            <a:endParaRPr lang="zh-CN" altLang="zh-CN" sz="1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“watershed planning” - “watershed system”</a:t>
            </a:r>
            <a:endParaRPr lang="zh-CN" altLang="zh-CN" sz="1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date: [1934 TO 1944]</a:t>
            </a:r>
            <a:endParaRPr lang="zh-CN" altLang="zh-CN" sz="1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date: {1934 TO 1944}</a:t>
            </a:r>
            <a:endParaRPr lang="zh-CN" altLang="zh-CN" sz="1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title: [Aida TO Carmen]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lexicographically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title: {Aida TO Carmen}</a:t>
            </a:r>
            <a:endParaRPr lang="zh-CN" altLang="zh-CN" sz="1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通配符：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？—单个字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—多个字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？和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zh-CN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不能用于检索词的词首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3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全文检索（</a:t>
            </a:r>
            <a:r>
              <a:rPr lang="zh-CN" altLang="en-US" dirty="0"/>
              <a:t>高级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邻近检索：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“watershed planning” ~10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同一个检索字符串中，邻近检索（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proximity search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）不能与通配符同时使用。如：“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consumer product* safety standards”~15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title: (+ King + “civil rights”)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模糊检索：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roam~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foam, roams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近似参数：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0-1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，默认为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0.5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eg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roam~0.8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67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全文检索（</a:t>
            </a:r>
            <a:r>
              <a:rPr lang="zh-CN" altLang="en-US" dirty="0"/>
              <a:t>高级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lang="zh-CN" altLang="en-US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增强（</a:t>
            </a:r>
            <a:r>
              <a:rPr lang="en-US" altLang="zh-CN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boost</a:t>
            </a:r>
            <a:r>
              <a:rPr lang="zh-CN" altLang="en-US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）检索：</a:t>
            </a:r>
            <a:r>
              <a:rPr lang="en-US" altLang="zh-CN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^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Fried^2 chickens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“fried chickens”^2 AND beer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zh-CN" altLang="en-US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增强值需为正数，但可以小于</a:t>
            </a:r>
            <a:r>
              <a:rPr lang="en-US" altLang="zh-CN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；增强检索默认值为</a:t>
            </a:r>
            <a:r>
              <a:rPr lang="en-US" altLang="zh-CN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“fried chickens”^0.5 AND beer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altLang="zh-CN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 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注：这些检索语法最佳适用于主检索框；使用体验：不是很精确，有时区分不开到底是逻辑语言，还是自然语言。（如</a:t>
            </a:r>
            <a:r>
              <a:rPr lang="en-US" altLang="zh-CN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constitution~20</a:t>
            </a:r>
            <a:r>
              <a:rPr lang="zh-CN" altLang="en-US" sz="29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，应该是和检索框的设置本身模糊有关）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54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引证号检索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966" y="1853754"/>
            <a:ext cx="7591382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引证号检索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793" y="1853754"/>
            <a:ext cx="7273914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引证号检索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455" y="1853754"/>
            <a:ext cx="6929522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文献来源检索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233" y="1862463"/>
            <a:ext cx="8367885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什么是</a:t>
            </a:r>
            <a:r>
              <a:rPr lang="en-US" altLang="zh-CN" dirty="0" err="1" smtClean="0"/>
              <a:t>HeinOnline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如何使用</a:t>
            </a:r>
            <a:r>
              <a:rPr lang="en-US" altLang="zh-CN" dirty="0" err="1" smtClean="0"/>
              <a:t>HeinOnline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en-US" altLang="zh-CN" dirty="0" smtClean="0"/>
              <a:t>International Law v. Jus </a:t>
            </a:r>
            <a:r>
              <a:rPr lang="en-US" altLang="zh-CN" dirty="0" err="1" smtClean="0"/>
              <a:t>Gentium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如何查找</a:t>
            </a:r>
            <a:r>
              <a:rPr lang="en-US" altLang="zh-CN" dirty="0" smtClean="0"/>
              <a:t>American Journal of International Law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如何查找</a:t>
            </a:r>
            <a:r>
              <a:rPr lang="en-US" altLang="zh-CN" dirty="0" smtClean="0"/>
              <a:t>Bush v. Gore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想看</a:t>
            </a:r>
            <a:r>
              <a:rPr lang="en-US" altLang="zh-CN" dirty="0" smtClean="0"/>
              <a:t>Montesquieu</a:t>
            </a:r>
            <a:r>
              <a:rPr lang="zh-CN" altLang="en-US" dirty="0" smtClean="0"/>
              <a:t>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罗马盛衰原因论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英文版？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695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文献来源检索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647" y="1862463"/>
            <a:ext cx="7981722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案例检索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619" y="1869483"/>
            <a:ext cx="9182602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7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案例检索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759" y="1853754"/>
            <a:ext cx="10810570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特色文献举例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099" y="1869483"/>
            <a:ext cx="8603544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78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其他功能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zh-CN" altLang="en-US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个性化的用户管理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88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MyHein</a:t>
            </a:r>
            <a:r>
              <a:rPr lang="zh-CN" altLang="en-US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账号：保存标签，保留检索式，订阅期刊推</a:t>
            </a:r>
            <a:r>
              <a:rPr lang="zh-CN" altLang="en-US" sz="8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送。</a:t>
            </a:r>
            <a:endParaRPr lang="en-US" altLang="zh-CN" sz="8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zh-CN" altLang="en-US" sz="8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sz="88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HeinOnline</a:t>
            </a:r>
            <a:r>
              <a:rPr lang="zh-CN" altLang="en-US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数据库最新</a:t>
            </a:r>
            <a:r>
              <a:rPr lang="zh-CN" altLang="en-US" sz="8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版本</a:t>
            </a:r>
            <a:endParaRPr lang="zh-CN" altLang="en-US" sz="8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新界面展示所有子库；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Knowledge Base</a:t>
            </a:r>
            <a:r>
              <a:rPr lang="zh-CN" altLang="en-US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可检索；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无限下滑显示，免除翻页烦恼</a:t>
            </a:r>
            <a:r>
              <a:rPr lang="zh-CN" altLang="en-US" sz="8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en-US" sz="8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不同类别的子库内容排列和检索方式都不一样。比如最高法院判决子库中的案例链接有</a:t>
            </a:r>
            <a:r>
              <a:rPr lang="en-US" altLang="zh-CN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Oyez</a:t>
            </a:r>
            <a:r>
              <a:rPr lang="zh-CN" altLang="en-US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庭审录音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88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HeinOnline</a:t>
            </a:r>
            <a:r>
              <a:rPr lang="en-US" altLang="zh-CN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blog</a:t>
            </a:r>
            <a:r>
              <a:rPr lang="zh-CN" altLang="en-US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：新功能、新内容、结合时政的宣传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每个子库都有使用说明：</a:t>
            </a:r>
            <a:r>
              <a:rPr lang="en-US" altLang="zh-CN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Quick Reference Guide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sz="8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zh-CN" altLang="en-US" sz="8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74850" y="2340314"/>
            <a:ext cx="4277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QUESTIONS?</a:t>
            </a:r>
            <a:endParaRPr lang="zh-CN" alt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5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Heinonline</a:t>
            </a:r>
            <a:r>
              <a:rPr lang="zh-CN" alt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简介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7388" lvl="1" indent="-342900"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总体情况</a:t>
            </a:r>
            <a:endParaRPr lang="en-US" altLang="zh-CN" sz="2400" dirty="0" smtClean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1004888" lvl="1" indent="-66040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全球</a:t>
            </a:r>
            <a:r>
              <a:rPr lang="zh-CN" altLang="en-US" sz="2400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最大、收录最全的基于</a:t>
            </a:r>
            <a:r>
              <a:rPr lang="en-US" altLang="zh-CN" sz="2400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PDF</a:t>
            </a:r>
            <a:r>
              <a:rPr lang="zh-CN" altLang="en-US" sz="2400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浏览格式的全文法学文献数据库</a:t>
            </a:r>
            <a:endParaRPr lang="en-US" altLang="zh-CN" sz="2400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89013" indent="-454025" algn="just"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全球有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150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多个国家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3200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多个地区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在使用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HeinOnline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9013" indent="-454025" algn="just"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超过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1.4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亿页和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12.5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万种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法学文献和政府文件。全库包含有超过</a:t>
            </a:r>
            <a:r>
              <a:rPr lang="en-US" altLang="zh-CN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2400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种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法律相关期刊，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基本都回溯到创刊号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。包含全部卷期的《国会记录合集》（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Congressional Record Bound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），全部《美国法律报告》（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U.S. Reports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）（最早回溯到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1754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年），回溯到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1700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年代的世界著名审判，从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世纪到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世纪的法学经典，联合国和国联条约集，所有的美国条约，自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1936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年创刊以来的《联邦公报》（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Federal Register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）和自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1938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年创刊以来的《联邦法规》（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 of Federal Regulations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1004888" lvl="1" indent="-6604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收录的文献涵盖近</a:t>
            </a:r>
            <a:r>
              <a:rPr lang="en-US" altLang="zh-CN" sz="2400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100</a:t>
            </a:r>
            <a:r>
              <a:rPr lang="zh-CN" altLang="en-US" sz="2400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个国家和地区，主要包括：美国、英国、英联邦国家、欧洲、亚洲、北美洲、非洲等。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85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Heinonline</a:t>
            </a:r>
            <a:r>
              <a:rPr lang="zh-CN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4888" lvl="1" indent="-6604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2300</a:t>
            </a: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多种法学期刊，绝大部分可以回溯到创刊号</a:t>
            </a:r>
          </a:p>
          <a:p>
            <a:pPr marL="1004888" lvl="1" indent="-66040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全球排名前</a:t>
            </a:r>
            <a:r>
              <a:rPr lang="en-US" altLang="zh-CN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500</a:t>
            </a: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的核心法学期刊，</a:t>
            </a:r>
            <a:r>
              <a:rPr lang="en-US" altLang="zh-CN" dirty="0" err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HeinOnline</a:t>
            </a: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均收录，且都可以回溯到创刊号</a:t>
            </a:r>
          </a:p>
          <a:p>
            <a:pPr marL="1004888" lvl="1" indent="-66040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期刊最早可以回溯到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1788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年，大部分期刊收录到当前期</a:t>
            </a:r>
          </a:p>
          <a:p>
            <a:pPr marL="1004888" lvl="1" indent="-66040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法学各学科排名前</a:t>
            </a:r>
            <a:r>
              <a:rPr lang="en-US" altLang="zh-CN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的核心期刊基本收录</a:t>
            </a:r>
            <a:endParaRPr lang="en-US" altLang="zh-CN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1004888" lvl="1" indent="-66040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收录</a:t>
            </a:r>
            <a:r>
              <a:rPr lang="en-US" altLang="zh-CN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SSCI</a:t>
            </a: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可检索的法学期刊</a:t>
            </a:r>
            <a:r>
              <a:rPr lang="en-US" altLang="zh-CN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100</a:t>
            </a: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余种，同行评审的期刊</a:t>
            </a:r>
            <a:r>
              <a:rPr lang="en-US" altLang="zh-CN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400</a:t>
            </a: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多种</a:t>
            </a:r>
          </a:p>
          <a:p>
            <a:pPr marL="1004888" lvl="1" indent="-66040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超过</a:t>
            </a:r>
            <a:r>
              <a:rPr lang="en-US" altLang="zh-CN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5000</a:t>
            </a: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多部学术著作和书籍</a:t>
            </a:r>
            <a:endParaRPr lang="en-US" altLang="zh-CN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1004888" lvl="1" indent="-66040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收录美国及英联邦国家的几百万判例</a:t>
            </a:r>
            <a:endParaRPr lang="en-US" altLang="zh-CN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1004888" lvl="1" indent="-66040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以美国为主的多个国家的法律法规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6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Heinonline</a:t>
            </a:r>
            <a:r>
              <a:rPr lang="zh-CN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30288" lvl="1" indent="-6858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奖项</a:t>
            </a:r>
          </a:p>
          <a:p>
            <a:pPr marL="1163638" lvl="1" indent="-47625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2001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年获得美国法律图书馆协会“最佳新产品奖”</a:t>
            </a:r>
          </a:p>
          <a:p>
            <a:pPr marL="1163638" lvl="1" indent="-47625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2002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年获得国际法律图书馆协会“最佳商业网站奖”</a:t>
            </a:r>
          </a:p>
          <a:p>
            <a:pPr marL="1163638" lvl="1" indent="-47625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2007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Hein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公司被列入到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2007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Econtent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100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“A list companies that matter most in digital content industry”</a:t>
            </a:r>
          </a:p>
          <a:p>
            <a:pPr marL="1163638" lvl="1" indent="-47625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2009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年“各州法律分类汇编子库”获得美国法律图书馆协会“最佳新产品奖”</a:t>
            </a:r>
            <a:endParaRPr lang="en-US" altLang="zh-CN" sz="2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163638" lvl="1" indent="-47625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2010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年“世界宪法注解”子库获得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选择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杂志“杰出学术出版物”奖</a:t>
            </a:r>
            <a:endParaRPr lang="en-US" altLang="zh-CN" sz="2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163638" lvl="1" indent="-47625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HeinOnline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Fastcase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共同获得“最佳新产品奖”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82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Heinonline</a:t>
            </a:r>
            <a:r>
              <a:rPr lang="zh-CN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内容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725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）学术期刊论文；</a:t>
            </a:r>
          </a:p>
          <a:p>
            <a:pPr marL="720725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）政府文件；</a:t>
            </a:r>
          </a:p>
          <a:p>
            <a:pPr marL="720725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）法律法规；</a:t>
            </a:r>
          </a:p>
          <a:p>
            <a:pPr marL="720725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）学术专著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尤其是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珍稀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文献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，如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Legal Classics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Spinelli’s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Law Library Reference Shelf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和中国民国时期的英文法学著作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marL="720725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）判例（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Fastcase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82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Heinonline</a:t>
            </a:r>
            <a:r>
              <a:rPr lang="zh-CN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功能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725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）文献获取：全文下载；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PDF/TXT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输出；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PDF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可检索；</a:t>
            </a:r>
          </a:p>
          <a:p>
            <a:pPr marL="720725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）文献回溯：查新查引（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Scholarcheck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MyHein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）；</a:t>
            </a:r>
          </a:p>
          <a:p>
            <a:pPr marL="720725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）发文分析：学术影响力（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Scholarcheck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Author Portal</a:t>
            </a:r>
            <a:r>
              <a:rPr lang="zh-CN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12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Heinonline</a:t>
            </a:r>
            <a:r>
              <a:rPr lang="zh-CN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特色</a:t>
            </a:r>
            <a:endParaRPr lang="en-US" altLang="zh-CN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marL="720725" lvl="0" indent="-360363" algn="just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总体上：</a:t>
            </a:r>
          </a:p>
          <a:p>
            <a:pPr marL="720725" lvl="0" indent="-360363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英美法学界最大的法学学术期刊全文数据库（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HeinOnline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vs. LexisNexis/Westlaw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）；</a:t>
            </a:r>
            <a:endParaRPr lang="en-US" altLang="zh-CN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725" lvl="0" indent="-360363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内容全面完整，基本都回溯到创刊号。</a:t>
            </a:r>
            <a:endParaRPr lang="en-US" altLang="zh-CN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725" lvl="0" indent="-360363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zh-CN" altLang="zh-CN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725" lvl="0" indent="-360363" algn="just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内容上：</a:t>
            </a:r>
          </a:p>
          <a:p>
            <a:pPr marL="720725" lvl="0" indent="-360363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zh-CN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机构：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ABA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期刊，各州和地方律师协会期刊，美国法律图书馆期刊，美国法学院协会子库，美国模拟法庭竞赛，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Jessup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，五角大楼文件</a:t>
            </a:r>
            <a:r>
              <a:rPr lang="zh-CN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endParaRPr lang="zh-CN" altLang="zh-CN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725" lvl="0" indent="-360363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zh-CN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法域：加拿大、澳大利亚、英国和以色列法报告，东欧法，苏格兰法史，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中国法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China Law and Society</a:t>
            </a:r>
            <a:endParaRPr lang="zh-CN" altLang="zh-CN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20725" lvl="0" indent="-360363" algn="just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zh-CN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专题：印第安法、欧洲少数群体研究中心文献、美国外交关系、破产史、国际法史、移民法、税法与经济改革、最高法院提名史、法学经典、宗教与法律、妇女与法律、世界宪法文库</a:t>
            </a:r>
            <a:r>
              <a:rPr lang="zh-CN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90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Heinonline</a:t>
            </a:r>
            <a:r>
              <a:rPr lang="zh-CN" alt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数据库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5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TM10001114[[fn=库]]</Template>
  <TotalTime>917</TotalTime>
  <Words>1074</Words>
  <Application>Microsoft Office PowerPoint</Application>
  <PresentationFormat>宽屏</PresentationFormat>
  <Paragraphs>122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Gill Sans MT</vt:lpstr>
      <vt:lpstr>等线</vt:lpstr>
      <vt:lpstr>等线 Light</vt:lpstr>
      <vt:lpstr>楷体</vt:lpstr>
      <vt:lpstr>宋体</vt:lpstr>
      <vt:lpstr>Arial</vt:lpstr>
      <vt:lpstr>Calibri</vt:lpstr>
      <vt:lpstr>Times New Roman</vt:lpstr>
      <vt:lpstr>Wingdings</vt:lpstr>
      <vt:lpstr>Gallery</vt:lpstr>
      <vt:lpstr>Heinonline检索培训</vt:lpstr>
      <vt:lpstr> 问题</vt:lpstr>
      <vt:lpstr>Heinonline简介</vt:lpstr>
      <vt:lpstr>Heinonline简介</vt:lpstr>
      <vt:lpstr>Heinonline简介</vt:lpstr>
      <vt:lpstr>Heinonline简介</vt:lpstr>
      <vt:lpstr>Heinonline简介</vt:lpstr>
      <vt:lpstr>Heinonline简介</vt:lpstr>
      <vt:lpstr>Heinonline数据库</vt:lpstr>
      <vt:lpstr>PowerPoint 演示文稿</vt:lpstr>
      <vt:lpstr>全文检索（高级）</vt:lpstr>
      <vt:lpstr>全文检索（高级）</vt:lpstr>
      <vt:lpstr>全文检索（高级）</vt:lpstr>
      <vt:lpstr>全文检索（高级）</vt:lpstr>
      <vt:lpstr>全文检索（高级）</vt:lpstr>
      <vt:lpstr>引证号检索</vt:lpstr>
      <vt:lpstr>引证号检索</vt:lpstr>
      <vt:lpstr>引证号检索</vt:lpstr>
      <vt:lpstr>文献来源检索</vt:lpstr>
      <vt:lpstr>文献来源检索</vt:lpstr>
      <vt:lpstr>案例检索</vt:lpstr>
      <vt:lpstr>案例检索</vt:lpstr>
      <vt:lpstr>特色文献举例</vt:lpstr>
      <vt:lpstr>其他功能</vt:lpstr>
      <vt:lpstr>PowerPoint 演示文稿</vt:lpstr>
    </vt:vector>
  </TitlesOfParts>
  <Company>WELLS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Heinonline使用培训</dc:title>
  <dc:creator>曹文姣</dc:creator>
  <cp:lastModifiedBy>曹文姣</cp:lastModifiedBy>
  <cp:revision>38</cp:revision>
  <dcterms:created xsi:type="dcterms:W3CDTF">2017-09-28T01:10:01Z</dcterms:created>
  <dcterms:modified xsi:type="dcterms:W3CDTF">2017-10-31T09:02:39Z</dcterms:modified>
</cp:coreProperties>
</file>