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50"/>
  </p:notesMasterIdLst>
  <p:handoutMasterIdLst>
    <p:handoutMasterId r:id="rId51"/>
  </p:handoutMasterIdLst>
  <p:sldIdLst>
    <p:sldId id="321" r:id="rId2"/>
    <p:sldId id="502" r:id="rId3"/>
    <p:sldId id="505" r:id="rId4"/>
    <p:sldId id="458" r:id="rId5"/>
    <p:sldId id="506" r:id="rId6"/>
    <p:sldId id="503" r:id="rId7"/>
    <p:sldId id="504" r:id="rId8"/>
    <p:sldId id="507" r:id="rId9"/>
    <p:sldId id="508" r:id="rId10"/>
    <p:sldId id="509" r:id="rId11"/>
    <p:sldId id="512" r:id="rId12"/>
    <p:sldId id="513" r:id="rId13"/>
    <p:sldId id="514" r:id="rId14"/>
    <p:sldId id="515" r:id="rId15"/>
    <p:sldId id="516" r:id="rId16"/>
    <p:sldId id="511" r:id="rId17"/>
    <p:sldId id="538" r:id="rId18"/>
    <p:sldId id="539" r:id="rId19"/>
    <p:sldId id="518" r:id="rId20"/>
    <p:sldId id="520" r:id="rId21"/>
    <p:sldId id="524" r:id="rId22"/>
    <p:sldId id="521" r:id="rId23"/>
    <p:sldId id="526" r:id="rId24"/>
    <p:sldId id="531" r:id="rId25"/>
    <p:sldId id="529" r:id="rId26"/>
    <p:sldId id="534" r:id="rId27"/>
    <p:sldId id="556" r:id="rId28"/>
    <p:sldId id="536" r:id="rId29"/>
    <p:sldId id="535" r:id="rId30"/>
    <p:sldId id="533" r:id="rId31"/>
    <p:sldId id="532" r:id="rId32"/>
    <p:sldId id="461" r:id="rId33"/>
    <p:sldId id="540" r:id="rId34"/>
    <p:sldId id="542" r:id="rId35"/>
    <p:sldId id="543" r:id="rId36"/>
    <p:sldId id="544" r:id="rId37"/>
    <p:sldId id="464" r:id="rId38"/>
    <p:sldId id="545" r:id="rId39"/>
    <p:sldId id="547" r:id="rId40"/>
    <p:sldId id="546" r:id="rId41"/>
    <p:sldId id="548" r:id="rId42"/>
    <p:sldId id="549" r:id="rId43"/>
    <p:sldId id="550" r:id="rId44"/>
    <p:sldId id="551" r:id="rId45"/>
    <p:sldId id="552" r:id="rId46"/>
    <p:sldId id="553" r:id="rId47"/>
    <p:sldId id="554" r:id="rId48"/>
    <p:sldId id="555" r:id="rId49"/>
  </p:sldIdLst>
  <p:sldSz cx="9144000" cy="6858000" type="screen4x3"/>
  <p:notesSz cx="6797675" cy="9928225"/>
  <p:custDataLst>
    <p:tags r:id="rId52"/>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宋体" pitchFamily="2" charset="-122"/>
        <a:cs typeface="+mn-cs"/>
      </a:defRPr>
    </a:lvl1pPr>
    <a:lvl2pPr marL="457200" algn="l" rtl="0" fontAlgn="base">
      <a:spcBef>
        <a:spcPct val="0"/>
      </a:spcBef>
      <a:spcAft>
        <a:spcPct val="0"/>
      </a:spcAft>
      <a:defRPr sz="1400" kern="1200">
        <a:solidFill>
          <a:schemeClr val="tx1"/>
        </a:solidFill>
        <a:latin typeface="Trebuchet MS" pitchFamily="34" charset="0"/>
        <a:ea typeface="宋体" pitchFamily="2" charset="-122"/>
        <a:cs typeface="+mn-cs"/>
      </a:defRPr>
    </a:lvl2pPr>
    <a:lvl3pPr marL="914400" algn="l" rtl="0" fontAlgn="base">
      <a:spcBef>
        <a:spcPct val="0"/>
      </a:spcBef>
      <a:spcAft>
        <a:spcPct val="0"/>
      </a:spcAft>
      <a:defRPr sz="1400" kern="1200">
        <a:solidFill>
          <a:schemeClr val="tx1"/>
        </a:solidFill>
        <a:latin typeface="Trebuchet MS" pitchFamily="34" charset="0"/>
        <a:ea typeface="宋体" pitchFamily="2" charset="-122"/>
        <a:cs typeface="+mn-cs"/>
      </a:defRPr>
    </a:lvl3pPr>
    <a:lvl4pPr marL="1371600" algn="l" rtl="0" fontAlgn="base">
      <a:spcBef>
        <a:spcPct val="0"/>
      </a:spcBef>
      <a:spcAft>
        <a:spcPct val="0"/>
      </a:spcAft>
      <a:defRPr sz="1400" kern="1200">
        <a:solidFill>
          <a:schemeClr val="tx1"/>
        </a:solidFill>
        <a:latin typeface="Trebuchet MS" pitchFamily="34" charset="0"/>
        <a:ea typeface="宋体" pitchFamily="2" charset="-122"/>
        <a:cs typeface="+mn-cs"/>
      </a:defRPr>
    </a:lvl4pPr>
    <a:lvl5pPr marL="1828800" algn="l" rtl="0" fontAlgn="base">
      <a:spcBef>
        <a:spcPct val="0"/>
      </a:spcBef>
      <a:spcAft>
        <a:spcPct val="0"/>
      </a:spcAft>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p:defaultTextStyle>
  <p:extLst>
    <p:ext uri="{EFAFB233-063F-42B5-8137-9DF3F51BA10A}">
      <p15:sldGuideLst xmlns:p15="http://schemas.microsoft.com/office/powerpoint/2012/main">
        <p15:guide id="1" orient="horz" pos="3131">
          <p15:clr>
            <a:srgbClr val="A4A3A4"/>
          </p15:clr>
        </p15:guide>
        <p15:guide id="2" pos="569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Yuxin" initials="RY" lastIdx="5" clrIdx="0">
    <p:extLst>
      <p:ext uri="{19B8F6BF-5375-455C-9EA6-DF929625EA0E}">
        <p15:presenceInfo xmlns:p15="http://schemas.microsoft.com/office/powerpoint/2012/main" userId="S-1-5-21-2149067118-2159268847-2510909587-48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5D1"/>
    <a:srgbClr val="70AC2E"/>
    <a:srgbClr val="00CC99"/>
    <a:srgbClr val="000099"/>
    <a:srgbClr val="0000B8"/>
    <a:srgbClr val="ADDB7B"/>
    <a:srgbClr val="97CBFF"/>
    <a:srgbClr val="D1E8FF"/>
    <a:srgbClr val="3366CC"/>
    <a:srgbClr val="84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21" autoAdjust="0"/>
    <p:restoredTop sz="94434" autoAdjust="0"/>
  </p:normalViewPr>
  <p:slideViewPr>
    <p:cSldViewPr snapToGrid="0">
      <p:cViewPr varScale="1">
        <p:scale>
          <a:sx n="74" d="100"/>
          <a:sy n="74" d="100"/>
        </p:scale>
        <p:origin x="768" y="72"/>
      </p:cViewPr>
      <p:guideLst>
        <p:guide orient="horz" pos="3131"/>
        <p:guide pos="5696"/>
      </p:guideLst>
    </p:cSldViewPr>
  </p:slideViewPr>
  <p:outlineViewPr>
    <p:cViewPr>
      <p:scale>
        <a:sx n="33" d="100"/>
        <a:sy n="33" d="100"/>
      </p:scale>
      <p:origin x="0" y="-12678"/>
    </p:cViewPr>
  </p:outlineViewPr>
  <p:notesTextViewPr>
    <p:cViewPr>
      <p:scale>
        <a:sx n="100" d="100"/>
        <a:sy n="100" d="100"/>
      </p:scale>
      <p:origin x="0" y="0"/>
    </p:cViewPr>
  </p:notesTextViewPr>
  <p:sorterViewPr>
    <p:cViewPr varScale="1">
      <p:scale>
        <a:sx n="100" d="100"/>
        <a:sy n="100" d="100"/>
      </p:scale>
      <p:origin x="0" y="-5172"/>
    </p:cViewPr>
  </p:sorterViewPr>
  <p:notesViewPr>
    <p:cSldViewPr snapToGrid="0">
      <p:cViewPr>
        <p:scale>
          <a:sx n="75" d="100"/>
          <a:sy n="75" d="100"/>
        </p:scale>
        <p:origin x="2442" y="-6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76BEE-3501-44B8-8D34-D50397B33A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52FD20-231C-42B5-A8BC-02DD38575D88}">
      <dgm:prSet phldrT="[Text]" custT="1"/>
      <dgm:spPr>
        <a:noFill/>
      </dgm:spPr>
      <dgm:t>
        <a:bodyPr/>
        <a:lstStyle/>
        <a:p>
          <a:r>
            <a:rPr lang="en-US" sz="2400" b="1" dirty="0" smtClean="0">
              <a:solidFill>
                <a:srgbClr val="3366CC"/>
              </a:solidFill>
              <a:latin typeface="Arial" pitchFamily="34" charset="0"/>
              <a:cs typeface="Arial" pitchFamily="34" charset="0"/>
            </a:rPr>
            <a:t>Wolters Kluwer</a:t>
          </a:r>
          <a:endParaRPr lang="en-US" sz="2400" b="1" dirty="0">
            <a:solidFill>
              <a:srgbClr val="3366CC"/>
            </a:solidFill>
            <a:latin typeface="Arial" pitchFamily="34" charset="0"/>
            <a:cs typeface="Arial" pitchFamily="34" charset="0"/>
          </a:endParaRPr>
        </a:p>
      </dgm:t>
    </dgm:pt>
    <dgm:pt modelId="{AC8BDFCD-780E-4377-B531-BC7F5E1305AC}" type="parTrans" cxnId="{9B812DDC-A233-437D-AD3C-7F0394457270}">
      <dgm:prSet/>
      <dgm:spPr/>
      <dgm:t>
        <a:bodyPr/>
        <a:lstStyle/>
        <a:p>
          <a:endParaRPr lang="en-US" b="1">
            <a:latin typeface="Arial" pitchFamily="34" charset="0"/>
            <a:cs typeface="Arial" pitchFamily="34" charset="0"/>
          </a:endParaRPr>
        </a:p>
      </dgm:t>
    </dgm:pt>
    <dgm:pt modelId="{3038E624-9FBB-44A2-9A14-81D8AA8B9BA6}" type="sibTrans" cxnId="{9B812DDC-A233-437D-AD3C-7F0394457270}">
      <dgm:prSet/>
      <dgm:spPr/>
      <dgm:t>
        <a:bodyPr/>
        <a:lstStyle/>
        <a:p>
          <a:endParaRPr lang="en-US" b="1">
            <a:latin typeface="Arial" pitchFamily="34" charset="0"/>
            <a:cs typeface="Arial" pitchFamily="34" charset="0"/>
          </a:endParaRPr>
        </a:p>
      </dgm:t>
    </dgm:pt>
    <dgm:pt modelId="{3423DAB0-365B-4C67-AF2B-06C6836DBFF7}">
      <dgm:prSet phldrT="[Text]" custT="1"/>
      <dgm:spPr>
        <a:solidFill>
          <a:srgbClr val="0081C6"/>
        </a:solidFill>
      </dgm:spPr>
      <dgm:t>
        <a:bodyPr/>
        <a:lstStyle/>
        <a:p>
          <a:r>
            <a:rPr lang="en-US" sz="1600" b="1" dirty="0" smtClean="0">
              <a:solidFill>
                <a:schemeClr val="bg1"/>
              </a:solidFill>
              <a:latin typeface="Arial" pitchFamily="34" charset="0"/>
              <a:ea typeface="楷体" pitchFamily="49" charset="-122"/>
              <a:cs typeface="Arial" pitchFamily="34" charset="0"/>
            </a:rPr>
            <a:t>Legal &amp; Regulatory</a:t>
          </a:r>
        </a:p>
        <a:p>
          <a:r>
            <a:rPr lang="zh-CN" altLang="en-US" sz="1600" b="1" dirty="0" smtClean="0">
              <a:solidFill>
                <a:schemeClr val="bg1"/>
              </a:solidFill>
              <a:latin typeface="Arial" pitchFamily="34" charset="0"/>
              <a:ea typeface="楷体" pitchFamily="49" charset="-122"/>
              <a:cs typeface="Arial" pitchFamily="34" charset="0"/>
            </a:rPr>
            <a:t>法律与法规</a:t>
          </a:r>
          <a:endParaRPr lang="en-US" sz="1600" b="1" dirty="0" smtClean="0">
            <a:solidFill>
              <a:schemeClr val="bg1"/>
            </a:solidFill>
            <a:latin typeface="Arial" pitchFamily="34" charset="0"/>
            <a:ea typeface="楷体" pitchFamily="49" charset="-122"/>
            <a:cs typeface="Arial" pitchFamily="34" charset="0"/>
          </a:endParaRPr>
        </a:p>
        <a:p>
          <a:r>
            <a:rPr lang="en-US" sz="1600" b="1" dirty="0" smtClean="0">
              <a:solidFill>
                <a:schemeClr val="bg1"/>
              </a:solidFill>
              <a:latin typeface="Arial" pitchFamily="34" charset="0"/>
              <a:ea typeface="楷体" pitchFamily="49" charset="-122"/>
              <a:cs typeface="Arial" pitchFamily="34" charset="0"/>
            </a:rPr>
            <a:t>€927m</a:t>
          </a:r>
          <a:endParaRPr lang="en-US" sz="1600" b="1" dirty="0">
            <a:solidFill>
              <a:schemeClr val="bg1"/>
            </a:solidFill>
            <a:latin typeface="Arial" pitchFamily="34" charset="0"/>
            <a:ea typeface="楷体" pitchFamily="49" charset="-122"/>
            <a:cs typeface="Arial" pitchFamily="34" charset="0"/>
          </a:endParaRPr>
        </a:p>
      </dgm:t>
    </dgm:pt>
    <dgm:pt modelId="{F0511CE1-AA3C-47EA-83F8-6916DED473B5}" type="parTrans" cxnId="{F9DF1226-345E-4ED8-B8AD-126DE0AB14F8}">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itchFamily="34" charset="0"/>
            <a:cs typeface="Arial" pitchFamily="34" charset="0"/>
          </a:endParaRPr>
        </a:p>
      </dgm:t>
    </dgm:pt>
    <dgm:pt modelId="{FB44ECD0-8700-454D-869F-C84DEB051C95}" type="sibTrans" cxnId="{F9DF1226-345E-4ED8-B8AD-126DE0AB14F8}">
      <dgm:prSet/>
      <dgm:spPr/>
      <dgm:t>
        <a:bodyPr/>
        <a:lstStyle/>
        <a:p>
          <a:endParaRPr lang="en-US" b="1">
            <a:latin typeface="Arial" pitchFamily="34" charset="0"/>
            <a:cs typeface="Arial" pitchFamily="34" charset="0"/>
          </a:endParaRPr>
        </a:p>
      </dgm:t>
    </dgm:pt>
    <dgm:pt modelId="{54BFB20B-4A87-4F7D-A67D-DB80C2B3036A}">
      <dgm:prSet phldrT="[Text]" custT="1"/>
      <dgm:spPr>
        <a:solidFill>
          <a:srgbClr val="90BBD8"/>
        </a:solidFill>
      </dgm:spPr>
      <dgm:t>
        <a:bodyPr/>
        <a:lstStyle/>
        <a:p>
          <a:r>
            <a:rPr lang="en-US" sz="1600" b="1" dirty="0" smtClean="0">
              <a:solidFill>
                <a:schemeClr val="bg1"/>
              </a:solidFill>
              <a:latin typeface="Arial" pitchFamily="34" charset="0"/>
              <a:ea typeface="楷体" pitchFamily="49" charset="-122"/>
              <a:cs typeface="Arial" pitchFamily="34" charset="0"/>
            </a:rPr>
            <a:t>  Tax &amp; Accounting</a:t>
          </a:r>
        </a:p>
        <a:p>
          <a:r>
            <a:rPr lang="zh-CN" altLang="en-US" sz="1600" b="1" dirty="0" smtClean="0">
              <a:solidFill>
                <a:schemeClr val="bg1"/>
              </a:solidFill>
              <a:latin typeface="Arial" pitchFamily="34" charset="0"/>
              <a:ea typeface="楷体" pitchFamily="49" charset="-122"/>
              <a:cs typeface="Arial" pitchFamily="34" charset="0"/>
            </a:rPr>
            <a:t>财税与会计</a:t>
          </a:r>
          <a:endParaRPr lang="en-US" sz="1600" b="1" dirty="0" smtClean="0">
            <a:solidFill>
              <a:schemeClr val="bg1"/>
            </a:solidFill>
            <a:latin typeface="Arial" pitchFamily="34" charset="0"/>
            <a:ea typeface="楷体" pitchFamily="49" charset="-122"/>
            <a:cs typeface="Arial" pitchFamily="34" charset="0"/>
          </a:endParaRPr>
        </a:p>
        <a:p>
          <a:r>
            <a:rPr lang="en-US" sz="1600" b="1" dirty="0" smtClean="0">
              <a:solidFill>
                <a:schemeClr val="bg1"/>
              </a:solidFill>
              <a:latin typeface="Arial" pitchFamily="34" charset="0"/>
              <a:ea typeface="楷体" pitchFamily="49" charset="-122"/>
              <a:cs typeface="Arial" pitchFamily="34" charset="0"/>
            </a:rPr>
            <a:t>€1173m</a:t>
          </a:r>
          <a:endParaRPr lang="en-US" sz="1600" b="1" dirty="0">
            <a:solidFill>
              <a:schemeClr val="bg1"/>
            </a:solidFill>
            <a:latin typeface="Arial" pitchFamily="34" charset="0"/>
            <a:ea typeface="楷体" pitchFamily="49" charset="-122"/>
            <a:cs typeface="Arial" pitchFamily="34" charset="0"/>
          </a:endParaRPr>
        </a:p>
      </dgm:t>
    </dgm:pt>
    <dgm:pt modelId="{58EA497B-1C81-4FFE-9160-0DC58FA58819}" type="parTrans" cxnId="{11E6FF2C-BA0F-4344-A906-9308439F3422}">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itchFamily="34" charset="0"/>
            <a:cs typeface="Arial" pitchFamily="34" charset="0"/>
          </a:endParaRPr>
        </a:p>
      </dgm:t>
    </dgm:pt>
    <dgm:pt modelId="{66DC6700-063C-4DA8-ADCA-2842483F4727}" type="sibTrans" cxnId="{11E6FF2C-BA0F-4344-A906-9308439F3422}">
      <dgm:prSet/>
      <dgm:spPr/>
      <dgm:t>
        <a:bodyPr/>
        <a:lstStyle/>
        <a:p>
          <a:endParaRPr lang="en-US" b="1">
            <a:latin typeface="Arial" pitchFamily="34" charset="0"/>
            <a:cs typeface="Arial" pitchFamily="34" charset="0"/>
          </a:endParaRPr>
        </a:p>
      </dgm:t>
    </dgm:pt>
    <dgm:pt modelId="{57AC3D5E-ED2E-43A5-B196-C8A62D395850}">
      <dgm:prSet phldrT="[Text]" custT="1"/>
      <dgm:spPr>
        <a:solidFill>
          <a:srgbClr val="7AC143"/>
        </a:solidFill>
      </dgm:spPr>
      <dgm:t>
        <a:bodyPr/>
        <a:lstStyle/>
        <a:p>
          <a:r>
            <a:rPr lang="en-US" sz="1600" b="1" dirty="0" smtClean="0">
              <a:solidFill>
                <a:schemeClr val="bg1"/>
              </a:solidFill>
              <a:latin typeface="Arial" pitchFamily="34" charset="0"/>
              <a:ea typeface="楷体" pitchFamily="49" charset="-122"/>
              <a:cs typeface="Arial" pitchFamily="34" charset="0"/>
            </a:rPr>
            <a:t>Health</a:t>
          </a:r>
        </a:p>
        <a:p>
          <a:r>
            <a:rPr lang="zh-CN" altLang="en-US" sz="1600" b="1" dirty="0" smtClean="0">
              <a:solidFill>
                <a:schemeClr val="bg1"/>
              </a:solidFill>
              <a:latin typeface="Arial" pitchFamily="34" charset="0"/>
              <a:ea typeface="楷体" pitchFamily="49" charset="-122"/>
              <a:cs typeface="Arial" pitchFamily="34" charset="0"/>
            </a:rPr>
            <a:t>医疗卫生</a:t>
          </a:r>
          <a:endParaRPr lang="en-US" sz="1600" b="1" dirty="0" smtClean="0">
            <a:solidFill>
              <a:schemeClr val="bg1"/>
            </a:solidFill>
            <a:latin typeface="Arial" pitchFamily="34" charset="0"/>
            <a:ea typeface="楷体" pitchFamily="49" charset="-122"/>
            <a:cs typeface="Arial" pitchFamily="34" charset="0"/>
          </a:endParaRPr>
        </a:p>
        <a:p>
          <a:r>
            <a:rPr lang="en-US" sz="1600" b="1" dirty="0" smtClean="0">
              <a:solidFill>
                <a:schemeClr val="bg1"/>
              </a:solidFill>
              <a:latin typeface="Arial" pitchFamily="34" charset="0"/>
              <a:ea typeface="楷体" pitchFamily="49" charset="-122"/>
              <a:cs typeface="Arial" pitchFamily="34" charset="0"/>
            </a:rPr>
            <a:t>€1106m</a:t>
          </a:r>
          <a:endParaRPr lang="en-US" sz="1600" b="1" dirty="0">
            <a:solidFill>
              <a:schemeClr val="bg1"/>
            </a:solidFill>
            <a:latin typeface="Arial" pitchFamily="34" charset="0"/>
            <a:ea typeface="楷体" pitchFamily="49" charset="-122"/>
            <a:cs typeface="Arial" pitchFamily="34" charset="0"/>
          </a:endParaRPr>
        </a:p>
      </dgm:t>
    </dgm:pt>
    <dgm:pt modelId="{6057D5A7-08DE-4F96-AC75-D141BD6B3B30}" type="parTrans" cxnId="{6AC0CECF-CCA5-4FF7-9BE7-4C8E9C25C06C}">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itchFamily="34" charset="0"/>
            <a:cs typeface="Arial" pitchFamily="34" charset="0"/>
          </a:endParaRPr>
        </a:p>
      </dgm:t>
    </dgm:pt>
    <dgm:pt modelId="{F6B45B19-454D-418B-AB75-D56B69CB786A}" type="sibTrans" cxnId="{6AC0CECF-CCA5-4FF7-9BE7-4C8E9C25C06C}">
      <dgm:prSet/>
      <dgm:spPr/>
      <dgm:t>
        <a:bodyPr/>
        <a:lstStyle/>
        <a:p>
          <a:endParaRPr lang="en-US" b="1">
            <a:latin typeface="Arial" pitchFamily="34" charset="0"/>
            <a:cs typeface="Arial" pitchFamily="34" charset="0"/>
          </a:endParaRPr>
        </a:p>
      </dgm:t>
    </dgm:pt>
    <dgm:pt modelId="{F5A524F0-BA72-4C56-B1C3-CD0C749EDC51}">
      <dgm:prSet custT="1"/>
      <dgm:spPr>
        <a:solidFill>
          <a:srgbClr val="EF3E42"/>
        </a:solidFill>
      </dgm:spPr>
      <dgm:t>
        <a:bodyPr anchor="ctr" anchorCtr="0"/>
        <a:lstStyle/>
        <a:p>
          <a:pPr>
            <a:lnSpc>
              <a:spcPct val="70000"/>
            </a:lnSpc>
          </a:pPr>
          <a:r>
            <a:rPr lang="en-US" altLang="zh-CN" sz="1600" b="1" dirty="0" smtClean="0">
              <a:solidFill>
                <a:schemeClr val="bg1"/>
              </a:solidFill>
              <a:latin typeface="Arial" pitchFamily="34" charset="0"/>
              <a:ea typeface="楷体" pitchFamily="49" charset="-122"/>
              <a:cs typeface="Arial" pitchFamily="34" charset="0"/>
            </a:rPr>
            <a:t>GRC</a:t>
          </a:r>
        </a:p>
        <a:p>
          <a:pPr>
            <a:lnSpc>
              <a:spcPct val="70000"/>
            </a:lnSpc>
          </a:pPr>
          <a:r>
            <a:rPr lang="zh-CN" altLang="en-US" sz="1600" b="1" dirty="0" smtClean="0">
              <a:solidFill>
                <a:schemeClr val="bg1"/>
              </a:solidFill>
              <a:latin typeface="Arial" pitchFamily="34" charset="0"/>
              <a:ea typeface="楷体" pitchFamily="49" charset="-122"/>
              <a:cs typeface="Arial" pitchFamily="34" charset="0"/>
            </a:rPr>
            <a:t>管理、风险及合规</a:t>
          </a:r>
          <a:endParaRPr lang="en-US" sz="1600" b="1" dirty="0" smtClean="0">
            <a:solidFill>
              <a:schemeClr val="bg1"/>
            </a:solidFill>
            <a:latin typeface="Arial" pitchFamily="34" charset="0"/>
            <a:ea typeface="楷体" pitchFamily="49" charset="-122"/>
            <a:cs typeface="Arial" pitchFamily="34" charset="0"/>
          </a:endParaRPr>
        </a:p>
        <a:p>
          <a:pPr>
            <a:lnSpc>
              <a:spcPct val="70000"/>
            </a:lnSpc>
          </a:pPr>
          <a:r>
            <a:rPr lang="en-US" sz="1600" b="1" dirty="0" smtClean="0">
              <a:solidFill>
                <a:schemeClr val="bg1"/>
              </a:solidFill>
              <a:latin typeface="Arial" pitchFamily="34" charset="0"/>
              <a:ea typeface="楷体" pitchFamily="49" charset="-122"/>
              <a:cs typeface="Arial" pitchFamily="34" charset="0"/>
            </a:rPr>
            <a:t>€1091m</a:t>
          </a:r>
          <a:endParaRPr lang="en-US" sz="1600" b="1" dirty="0">
            <a:solidFill>
              <a:schemeClr val="bg1"/>
            </a:solidFill>
            <a:latin typeface="Arial" pitchFamily="34" charset="0"/>
            <a:ea typeface="楷体" pitchFamily="49" charset="-122"/>
            <a:cs typeface="Arial" pitchFamily="34" charset="0"/>
          </a:endParaRPr>
        </a:p>
      </dgm:t>
    </dgm:pt>
    <dgm:pt modelId="{5488E98E-869E-4EF0-84F5-26AB1DDFCCD7}" type="parTrans" cxnId="{A957EED5-A3A3-4220-B3F7-A493AA1C20BE}">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itchFamily="34" charset="0"/>
            <a:cs typeface="Arial" pitchFamily="34" charset="0"/>
          </a:endParaRPr>
        </a:p>
      </dgm:t>
    </dgm:pt>
    <dgm:pt modelId="{6F5FAF41-0A0A-45D3-BB97-8235FF4ADEE8}" type="sibTrans" cxnId="{A957EED5-A3A3-4220-B3F7-A493AA1C20BE}">
      <dgm:prSet/>
      <dgm:spPr/>
      <dgm:t>
        <a:bodyPr/>
        <a:lstStyle/>
        <a:p>
          <a:endParaRPr lang="en-US" b="1">
            <a:latin typeface="Arial" pitchFamily="34" charset="0"/>
            <a:cs typeface="Arial" pitchFamily="34" charset="0"/>
          </a:endParaRPr>
        </a:p>
      </dgm:t>
    </dgm:pt>
    <dgm:pt modelId="{8F9585D2-0C7D-4E17-BFA9-F89DE8D3BE35}" type="pres">
      <dgm:prSet presAssocID="{59F76BEE-3501-44B8-8D34-D50397B33A7B}" presName="hierChild1" presStyleCnt="0">
        <dgm:presLayoutVars>
          <dgm:orgChart val="1"/>
          <dgm:chPref val="1"/>
          <dgm:dir/>
          <dgm:animOne val="branch"/>
          <dgm:animLvl val="lvl"/>
          <dgm:resizeHandles/>
        </dgm:presLayoutVars>
      </dgm:prSet>
      <dgm:spPr/>
      <dgm:t>
        <a:bodyPr/>
        <a:lstStyle/>
        <a:p>
          <a:endParaRPr lang="en-US"/>
        </a:p>
      </dgm:t>
    </dgm:pt>
    <dgm:pt modelId="{7A037EC5-09F6-4D60-BB74-6E4AE7F8822E}" type="pres">
      <dgm:prSet presAssocID="{1052FD20-231C-42B5-A8BC-02DD38575D88}" presName="hierRoot1" presStyleCnt="0">
        <dgm:presLayoutVars>
          <dgm:hierBranch val="init"/>
        </dgm:presLayoutVars>
      </dgm:prSet>
      <dgm:spPr/>
    </dgm:pt>
    <dgm:pt modelId="{15FF59E5-9E41-4A55-B919-3EBF2B4EB0F1}" type="pres">
      <dgm:prSet presAssocID="{1052FD20-231C-42B5-A8BC-02DD38575D88}" presName="rootComposite1" presStyleCnt="0"/>
      <dgm:spPr/>
    </dgm:pt>
    <dgm:pt modelId="{497119E0-37B6-4BDF-9350-2F16F3105FBC}" type="pres">
      <dgm:prSet presAssocID="{1052FD20-231C-42B5-A8BC-02DD38575D88}" presName="rootText1" presStyleLbl="node0" presStyleIdx="0" presStyleCnt="1" custScaleX="343944" custScaleY="82895">
        <dgm:presLayoutVars>
          <dgm:chPref val="3"/>
        </dgm:presLayoutVars>
      </dgm:prSet>
      <dgm:spPr/>
      <dgm:t>
        <a:bodyPr/>
        <a:lstStyle/>
        <a:p>
          <a:endParaRPr lang="en-US"/>
        </a:p>
      </dgm:t>
    </dgm:pt>
    <dgm:pt modelId="{6F846328-AC11-44FD-A41D-746616E43150}" type="pres">
      <dgm:prSet presAssocID="{1052FD20-231C-42B5-A8BC-02DD38575D88}" presName="rootConnector1" presStyleLbl="node1" presStyleIdx="0" presStyleCnt="0"/>
      <dgm:spPr/>
      <dgm:t>
        <a:bodyPr/>
        <a:lstStyle/>
        <a:p>
          <a:endParaRPr lang="en-US"/>
        </a:p>
      </dgm:t>
    </dgm:pt>
    <dgm:pt modelId="{17A58EF5-1F45-46EF-85B9-40C3E5C482C4}" type="pres">
      <dgm:prSet presAssocID="{1052FD20-231C-42B5-A8BC-02DD38575D88}" presName="hierChild2" presStyleCnt="0"/>
      <dgm:spPr/>
    </dgm:pt>
    <dgm:pt modelId="{4F448B93-DC28-455B-9523-75E9215692A9}" type="pres">
      <dgm:prSet presAssocID="{F0511CE1-AA3C-47EA-83F8-6916DED473B5}" presName="Name37" presStyleLbl="parChTrans1D2" presStyleIdx="0" presStyleCnt="4"/>
      <dgm:spPr/>
      <dgm:t>
        <a:bodyPr/>
        <a:lstStyle/>
        <a:p>
          <a:endParaRPr lang="en-US"/>
        </a:p>
      </dgm:t>
    </dgm:pt>
    <dgm:pt modelId="{D7B0D233-894A-4BDE-8B7A-51E05E018723}" type="pres">
      <dgm:prSet presAssocID="{3423DAB0-365B-4C67-AF2B-06C6836DBFF7}" presName="hierRoot2" presStyleCnt="0">
        <dgm:presLayoutVars>
          <dgm:hierBranch val="init"/>
        </dgm:presLayoutVars>
      </dgm:prSet>
      <dgm:spPr/>
    </dgm:pt>
    <dgm:pt modelId="{B452990D-2CF1-4F6C-8A3C-AE56FCEC6230}" type="pres">
      <dgm:prSet presAssocID="{3423DAB0-365B-4C67-AF2B-06C6836DBFF7}" presName="rootComposite" presStyleCnt="0"/>
      <dgm:spPr/>
    </dgm:pt>
    <dgm:pt modelId="{EB8191B7-E145-4007-AA3E-44DD74D7F422}" type="pres">
      <dgm:prSet presAssocID="{3423DAB0-365B-4C67-AF2B-06C6836DBFF7}" presName="rootText" presStyleLbl="node2" presStyleIdx="0" presStyleCnt="4" custScaleX="217461" custScaleY="220853">
        <dgm:presLayoutVars>
          <dgm:chPref val="3"/>
        </dgm:presLayoutVars>
      </dgm:prSet>
      <dgm:spPr/>
      <dgm:t>
        <a:bodyPr/>
        <a:lstStyle/>
        <a:p>
          <a:endParaRPr lang="en-US"/>
        </a:p>
      </dgm:t>
    </dgm:pt>
    <dgm:pt modelId="{34BA1461-FA4A-4450-987C-863AEB6BA64E}" type="pres">
      <dgm:prSet presAssocID="{3423DAB0-365B-4C67-AF2B-06C6836DBFF7}" presName="rootConnector" presStyleLbl="node2" presStyleIdx="0" presStyleCnt="4"/>
      <dgm:spPr/>
      <dgm:t>
        <a:bodyPr/>
        <a:lstStyle/>
        <a:p>
          <a:endParaRPr lang="en-US"/>
        </a:p>
      </dgm:t>
    </dgm:pt>
    <dgm:pt modelId="{CCF2D19C-E909-4530-AC62-CC0645341C79}" type="pres">
      <dgm:prSet presAssocID="{3423DAB0-365B-4C67-AF2B-06C6836DBFF7}" presName="hierChild4" presStyleCnt="0"/>
      <dgm:spPr/>
    </dgm:pt>
    <dgm:pt modelId="{D477FFF4-1B67-488A-9546-5D2A7A102010}" type="pres">
      <dgm:prSet presAssocID="{3423DAB0-365B-4C67-AF2B-06C6836DBFF7}" presName="hierChild5" presStyleCnt="0"/>
      <dgm:spPr/>
    </dgm:pt>
    <dgm:pt modelId="{67AFFCE0-18AA-4DAD-B08D-F08FD11B0349}" type="pres">
      <dgm:prSet presAssocID="{58EA497B-1C81-4FFE-9160-0DC58FA58819}" presName="Name37" presStyleLbl="parChTrans1D2" presStyleIdx="1" presStyleCnt="4"/>
      <dgm:spPr/>
      <dgm:t>
        <a:bodyPr/>
        <a:lstStyle/>
        <a:p>
          <a:endParaRPr lang="en-US"/>
        </a:p>
      </dgm:t>
    </dgm:pt>
    <dgm:pt modelId="{13094987-BCA3-4085-A0C2-4B71279E0C95}" type="pres">
      <dgm:prSet presAssocID="{54BFB20B-4A87-4F7D-A67D-DB80C2B3036A}" presName="hierRoot2" presStyleCnt="0">
        <dgm:presLayoutVars>
          <dgm:hierBranch val="init"/>
        </dgm:presLayoutVars>
      </dgm:prSet>
      <dgm:spPr/>
    </dgm:pt>
    <dgm:pt modelId="{BBFD0D44-7F43-4C34-8339-DDDC5292B230}" type="pres">
      <dgm:prSet presAssocID="{54BFB20B-4A87-4F7D-A67D-DB80C2B3036A}" presName="rootComposite" presStyleCnt="0"/>
      <dgm:spPr/>
    </dgm:pt>
    <dgm:pt modelId="{ED07AF89-516F-411F-A5D1-19A997097F55}" type="pres">
      <dgm:prSet presAssocID="{54BFB20B-4A87-4F7D-A67D-DB80C2B3036A}" presName="rootText" presStyleLbl="node2" presStyleIdx="1" presStyleCnt="4" custScaleX="217461" custScaleY="220853">
        <dgm:presLayoutVars>
          <dgm:chPref val="3"/>
        </dgm:presLayoutVars>
      </dgm:prSet>
      <dgm:spPr/>
      <dgm:t>
        <a:bodyPr/>
        <a:lstStyle/>
        <a:p>
          <a:endParaRPr lang="en-US"/>
        </a:p>
      </dgm:t>
    </dgm:pt>
    <dgm:pt modelId="{1A3C02BF-4727-40B9-9D28-EF2D2E33D55F}" type="pres">
      <dgm:prSet presAssocID="{54BFB20B-4A87-4F7D-A67D-DB80C2B3036A}" presName="rootConnector" presStyleLbl="node2" presStyleIdx="1" presStyleCnt="4"/>
      <dgm:spPr/>
      <dgm:t>
        <a:bodyPr/>
        <a:lstStyle/>
        <a:p>
          <a:endParaRPr lang="en-US"/>
        </a:p>
      </dgm:t>
    </dgm:pt>
    <dgm:pt modelId="{676E15A8-7B52-422B-8C55-954481136ACE}" type="pres">
      <dgm:prSet presAssocID="{54BFB20B-4A87-4F7D-A67D-DB80C2B3036A}" presName="hierChild4" presStyleCnt="0"/>
      <dgm:spPr/>
    </dgm:pt>
    <dgm:pt modelId="{06AABBD8-16D5-44EC-A119-D2EE727E3B07}" type="pres">
      <dgm:prSet presAssocID="{54BFB20B-4A87-4F7D-A67D-DB80C2B3036A}" presName="hierChild5" presStyleCnt="0"/>
      <dgm:spPr/>
    </dgm:pt>
    <dgm:pt modelId="{558A002A-8AE8-4BDC-88DB-167D19759B2D}" type="pres">
      <dgm:prSet presAssocID="{6057D5A7-08DE-4F96-AC75-D141BD6B3B30}" presName="Name37" presStyleLbl="parChTrans1D2" presStyleIdx="2" presStyleCnt="4"/>
      <dgm:spPr/>
      <dgm:t>
        <a:bodyPr/>
        <a:lstStyle/>
        <a:p>
          <a:endParaRPr lang="en-US"/>
        </a:p>
      </dgm:t>
    </dgm:pt>
    <dgm:pt modelId="{5DDECE7E-9CB7-4D65-8781-3EA4EC6E86DA}" type="pres">
      <dgm:prSet presAssocID="{57AC3D5E-ED2E-43A5-B196-C8A62D395850}" presName="hierRoot2" presStyleCnt="0">
        <dgm:presLayoutVars>
          <dgm:hierBranch val="init"/>
        </dgm:presLayoutVars>
      </dgm:prSet>
      <dgm:spPr/>
    </dgm:pt>
    <dgm:pt modelId="{7B0B2E9E-A283-4D6E-91A2-9A8CF830C330}" type="pres">
      <dgm:prSet presAssocID="{57AC3D5E-ED2E-43A5-B196-C8A62D395850}" presName="rootComposite" presStyleCnt="0"/>
      <dgm:spPr/>
    </dgm:pt>
    <dgm:pt modelId="{F1F2EE60-8CE2-4B32-98A5-31CA18DD77DF}" type="pres">
      <dgm:prSet presAssocID="{57AC3D5E-ED2E-43A5-B196-C8A62D395850}" presName="rootText" presStyleLbl="node2" presStyleIdx="2" presStyleCnt="4" custScaleX="217461" custScaleY="220853">
        <dgm:presLayoutVars>
          <dgm:chPref val="3"/>
        </dgm:presLayoutVars>
      </dgm:prSet>
      <dgm:spPr/>
      <dgm:t>
        <a:bodyPr/>
        <a:lstStyle/>
        <a:p>
          <a:endParaRPr lang="en-US"/>
        </a:p>
      </dgm:t>
    </dgm:pt>
    <dgm:pt modelId="{E9C22CA7-3FD7-49EC-8601-5D20CB7E74B6}" type="pres">
      <dgm:prSet presAssocID="{57AC3D5E-ED2E-43A5-B196-C8A62D395850}" presName="rootConnector" presStyleLbl="node2" presStyleIdx="2" presStyleCnt="4"/>
      <dgm:spPr/>
      <dgm:t>
        <a:bodyPr/>
        <a:lstStyle/>
        <a:p>
          <a:endParaRPr lang="en-US"/>
        </a:p>
      </dgm:t>
    </dgm:pt>
    <dgm:pt modelId="{6D561DD6-5DA1-4D9B-8D49-6BAB3E082B87}" type="pres">
      <dgm:prSet presAssocID="{57AC3D5E-ED2E-43A5-B196-C8A62D395850}" presName="hierChild4" presStyleCnt="0"/>
      <dgm:spPr/>
    </dgm:pt>
    <dgm:pt modelId="{263F26B3-6161-4C1F-848D-369966D9C8DF}" type="pres">
      <dgm:prSet presAssocID="{57AC3D5E-ED2E-43A5-B196-C8A62D395850}" presName="hierChild5" presStyleCnt="0"/>
      <dgm:spPr/>
    </dgm:pt>
    <dgm:pt modelId="{1D05E0D7-1C02-476B-9C41-3A01C539965B}" type="pres">
      <dgm:prSet presAssocID="{5488E98E-869E-4EF0-84F5-26AB1DDFCCD7}" presName="Name37" presStyleLbl="parChTrans1D2" presStyleIdx="3" presStyleCnt="4"/>
      <dgm:spPr/>
      <dgm:t>
        <a:bodyPr/>
        <a:lstStyle/>
        <a:p>
          <a:endParaRPr lang="en-US"/>
        </a:p>
      </dgm:t>
    </dgm:pt>
    <dgm:pt modelId="{70389ECD-BF5C-4C5B-98C2-9C7CD97ACB86}" type="pres">
      <dgm:prSet presAssocID="{F5A524F0-BA72-4C56-B1C3-CD0C749EDC51}" presName="hierRoot2" presStyleCnt="0">
        <dgm:presLayoutVars>
          <dgm:hierBranch val="init"/>
        </dgm:presLayoutVars>
      </dgm:prSet>
      <dgm:spPr/>
    </dgm:pt>
    <dgm:pt modelId="{E3B975E4-200D-4C2A-ADEF-3C3A21DEF154}" type="pres">
      <dgm:prSet presAssocID="{F5A524F0-BA72-4C56-B1C3-CD0C749EDC51}" presName="rootComposite" presStyleCnt="0"/>
      <dgm:spPr/>
    </dgm:pt>
    <dgm:pt modelId="{82DE3C63-871D-4B6C-90D9-47E49C695FC0}" type="pres">
      <dgm:prSet presAssocID="{F5A524F0-BA72-4C56-B1C3-CD0C749EDC51}" presName="rootText" presStyleLbl="node2" presStyleIdx="3" presStyleCnt="4" custScaleX="217461" custScaleY="220853">
        <dgm:presLayoutVars>
          <dgm:chPref val="3"/>
        </dgm:presLayoutVars>
      </dgm:prSet>
      <dgm:spPr/>
      <dgm:t>
        <a:bodyPr/>
        <a:lstStyle/>
        <a:p>
          <a:endParaRPr lang="en-US"/>
        </a:p>
      </dgm:t>
    </dgm:pt>
    <dgm:pt modelId="{F85FA015-0E0A-447A-881E-A969AE2988C5}" type="pres">
      <dgm:prSet presAssocID="{F5A524F0-BA72-4C56-B1C3-CD0C749EDC51}" presName="rootConnector" presStyleLbl="node2" presStyleIdx="3" presStyleCnt="4"/>
      <dgm:spPr/>
      <dgm:t>
        <a:bodyPr/>
        <a:lstStyle/>
        <a:p>
          <a:endParaRPr lang="en-US"/>
        </a:p>
      </dgm:t>
    </dgm:pt>
    <dgm:pt modelId="{E7ADF4FB-4270-4CD1-A8DF-C256E6DF805A}" type="pres">
      <dgm:prSet presAssocID="{F5A524F0-BA72-4C56-B1C3-CD0C749EDC51}" presName="hierChild4" presStyleCnt="0"/>
      <dgm:spPr/>
    </dgm:pt>
    <dgm:pt modelId="{809CB824-BD18-47BA-B23F-5CA472AE026C}" type="pres">
      <dgm:prSet presAssocID="{F5A524F0-BA72-4C56-B1C3-CD0C749EDC51}" presName="hierChild5" presStyleCnt="0"/>
      <dgm:spPr/>
    </dgm:pt>
    <dgm:pt modelId="{B58AFBC7-3AAD-4241-86F5-A8FE04677F60}" type="pres">
      <dgm:prSet presAssocID="{1052FD20-231C-42B5-A8BC-02DD38575D88}" presName="hierChild3" presStyleCnt="0"/>
      <dgm:spPr/>
    </dgm:pt>
  </dgm:ptLst>
  <dgm:cxnLst>
    <dgm:cxn modelId="{51F0B2E5-3D0A-4836-A11D-7EA40697A22C}" type="presOf" srcId="{54BFB20B-4A87-4F7D-A67D-DB80C2B3036A}" destId="{ED07AF89-516F-411F-A5D1-19A997097F55}" srcOrd="0" destOrd="0" presId="urn:microsoft.com/office/officeart/2005/8/layout/orgChart1"/>
    <dgm:cxn modelId="{D010E6C6-289C-419A-8B0C-82BB6F7A927A}" type="presOf" srcId="{3423DAB0-365B-4C67-AF2B-06C6836DBFF7}" destId="{EB8191B7-E145-4007-AA3E-44DD74D7F422}" srcOrd="0" destOrd="0" presId="urn:microsoft.com/office/officeart/2005/8/layout/orgChart1"/>
    <dgm:cxn modelId="{AE46E505-3DF3-4747-8F38-2F8C45293AA2}" type="presOf" srcId="{54BFB20B-4A87-4F7D-A67D-DB80C2B3036A}" destId="{1A3C02BF-4727-40B9-9D28-EF2D2E33D55F}" srcOrd="1" destOrd="0" presId="urn:microsoft.com/office/officeart/2005/8/layout/orgChart1"/>
    <dgm:cxn modelId="{5C1CACB4-E920-4E57-B651-21BA9D0E8474}" type="presOf" srcId="{F0511CE1-AA3C-47EA-83F8-6916DED473B5}" destId="{4F448B93-DC28-455B-9523-75E9215692A9}" srcOrd="0" destOrd="0" presId="urn:microsoft.com/office/officeart/2005/8/layout/orgChart1"/>
    <dgm:cxn modelId="{E8CBFD4D-EE2C-40C5-9F60-7B8A51F58C9D}" type="presOf" srcId="{1052FD20-231C-42B5-A8BC-02DD38575D88}" destId="{6F846328-AC11-44FD-A41D-746616E43150}" srcOrd="1" destOrd="0" presId="urn:microsoft.com/office/officeart/2005/8/layout/orgChart1"/>
    <dgm:cxn modelId="{D32A63F2-4A4B-4C21-94D0-C18D8499DF94}" type="presOf" srcId="{57AC3D5E-ED2E-43A5-B196-C8A62D395850}" destId="{E9C22CA7-3FD7-49EC-8601-5D20CB7E74B6}" srcOrd="1" destOrd="0" presId="urn:microsoft.com/office/officeart/2005/8/layout/orgChart1"/>
    <dgm:cxn modelId="{0BDCAEFD-69F4-47CB-AE42-274834BDD9B3}" type="presOf" srcId="{59F76BEE-3501-44B8-8D34-D50397B33A7B}" destId="{8F9585D2-0C7D-4E17-BFA9-F89DE8D3BE35}" srcOrd="0" destOrd="0" presId="urn:microsoft.com/office/officeart/2005/8/layout/orgChart1"/>
    <dgm:cxn modelId="{BBE45476-9532-4712-AEE0-5221FF5E8B47}" type="presOf" srcId="{1052FD20-231C-42B5-A8BC-02DD38575D88}" destId="{497119E0-37B6-4BDF-9350-2F16F3105FBC}" srcOrd="0" destOrd="0" presId="urn:microsoft.com/office/officeart/2005/8/layout/orgChart1"/>
    <dgm:cxn modelId="{C2ED7098-1466-4F83-896F-E2647E0C8482}" type="presOf" srcId="{F5A524F0-BA72-4C56-B1C3-CD0C749EDC51}" destId="{F85FA015-0E0A-447A-881E-A969AE2988C5}" srcOrd="1" destOrd="0" presId="urn:microsoft.com/office/officeart/2005/8/layout/orgChart1"/>
    <dgm:cxn modelId="{1AA193EF-11E3-4053-9FFB-F0DB212CADB2}" type="presOf" srcId="{5488E98E-869E-4EF0-84F5-26AB1DDFCCD7}" destId="{1D05E0D7-1C02-476B-9C41-3A01C539965B}" srcOrd="0" destOrd="0" presId="urn:microsoft.com/office/officeart/2005/8/layout/orgChart1"/>
    <dgm:cxn modelId="{A957EED5-A3A3-4220-B3F7-A493AA1C20BE}" srcId="{1052FD20-231C-42B5-A8BC-02DD38575D88}" destId="{F5A524F0-BA72-4C56-B1C3-CD0C749EDC51}" srcOrd="3" destOrd="0" parTransId="{5488E98E-869E-4EF0-84F5-26AB1DDFCCD7}" sibTransId="{6F5FAF41-0A0A-45D3-BB97-8235FF4ADEE8}"/>
    <dgm:cxn modelId="{EAC4D55B-CBF6-432D-BC4A-7280B595BA54}" type="presOf" srcId="{58EA497B-1C81-4FFE-9160-0DC58FA58819}" destId="{67AFFCE0-18AA-4DAD-B08D-F08FD11B0349}" srcOrd="0" destOrd="0" presId="urn:microsoft.com/office/officeart/2005/8/layout/orgChart1"/>
    <dgm:cxn modelId="{9B812DDC-A233-437D-AD3C-7F0394457270}" srcId="{59F76BEE-3501-44B8-8D34-D50397B33A7B}" destId="{1052FD20-231C-42B5-A8BC-02DD38575D88}" srcOrd="0" destOrd="0" parTransId="{AC8BDFCD-780E-4377-B531-BC7F5E1305AC}" sibTransId="{3038E624-9FBB-44A2-9A14-81D8AA8B9BA6}"/>
    <dgm:cxn modelId="{E2CD4430-142A-46F8-9163-BF87917ED4B1}" type="presOf" srcId="{F5A524F0-BA72-4C56-B1C3-CD0C749EDC51}" destId="{82DE3C63-871D-4B6C-90D9-47E49C695FC0}" srcOrd="0" destOrd="0" presId="urn:microsoft.com/office/officeart/2005/8/layout/orgChart1"/>
    <dgm:cxn modelId="{F9DF1226-345E-4ED8-B8AD-126DE0AB14F8}" srcId="{1052FD20-231C-42B5-A8BC-02DD38575D88}" destId="{3423DAB0-365B-4C67-AF2B-06C6836DBFF7}" srcOrd="0" destOrd="0" parTransId="{F0511CE1-AA3C-47EA-83F8-6916DED473B5}" sibTransId="{FB44ECD0-8700-454D-869F-C84DEB051C95}"/>
    <dgm:cxn modelId="{6AC0CECF-CCA5-4FF7-9BE7-4C8E9C25C06C}" srcId="{1052FD20-231C-42B5-A8BC-02DD38575D88}" destId="{57AC3D5E-ED2E-43A5-B196-C8A62D395850}" srcOrd="2" destOrd="0" parTransId="{6057D5A7-08DE-4F96-AC75-D141BD6B3B30}" sibTransId="{F6B45B19-454D-418B-AB75-D56B69CB786A}"/>
    <dgm:cxn modelId="{F9CA8BBD-9E01-4422-96F5-BE0C2179416D}" type="presOf" srcId="{57AC3D5E-ED2E-43A5-B196-C8A62D395850}" destId="{F1F2EE60-8CE2-4B32-98A5-31CA18DD77DF}" srcOrd="0" destOrd="0" presId="urn:microsoft.com/office/officeart/2005/8/layout/orgChart1"/>
    <dgm:cxn modelId="{11E6FF2C-BA0F-4344-A906-9308439F3422}" srcId="{1052FD20-231C-42B5-A8BC-02DD38575D88}" destId="{54BFB20B-4A87-4F7D-A67D-DB80C2B3036A}" srcOrd="1" destOrd="0" parTransId="{58EA497B-1C81-4FFE-9160-0DC58FA58819}" sibTransId="{66DC6700-063C-4DA8-ADCA-2842483F4727}"/>
    <dgm:cxn modelId="{2157A97B-F1C5-409B-B89F-92560ED0F7D7}" type="presOf" srcId="{3423DAB0-365B-4C67-AF2B-06C6836DBFF7}" destId="{34BA1461-FA4A-4450-987C-863AEB6BA64E}" srcOrd="1" destOrd="0" presId="urn:microsoft.com/office/officeart/2005/8/layout/orgChart1"/>
    <dgm:cxn modelId="{7D732448-1B53-43E1-BDD9-0A673BFA6370}" type="presOf" srcId="{6057D5A7-08DE-4F96-AC75-D141BD6B3B30}" destId="{558A002A-8AE8-4BDC-88DB-167D19759B2D}" srcOrd="0" destOrd="0" presId="urn:microsoft.com/office/officeart/2005/8/layout/orgChart1"/>
    <dgm:cxn modelId="{95EF84CD-9DB3-4E6C-ADC1-2CD4ACC2F9BE}" type="presParOf" srcId="{8F9585D2-0C7D-4E17-BFA9-F89DE8D3BE35}" destId="{7A037EC5-09F6-4D60-BB74-6E4AE7F8822E}" srcOrd="0" destOrd="0" presId="urn:microsoft.com/office/officeart/2005/8/layout/orgChart1"/>
    <dgm:cxn modelId="{C25B4D3D-73ED-4866-AD66-5C63751CBABE}" type="presParOf" srcId="{7A037EC5-09F6-4D60-BB74-6E4AE7F8822E}" destId="{15FF59E5-9E41-4A55-B919-3EBF2B4EB0F1}" srcOrd="0" destOrd="0" presId="urn:microsoft.com/office/officeart/2005/8/layout/orgChart1"/>
    <dgm:cxn modelId="{A45061A2-C399-414F-A557-21F872657713}" type="presParOf" srcId="{15FF59E5-9E41-4A55-B919-3EBF2B4EB0F1}" destId="{497119E0-37B6-4BDF-9350-2F16F3105FBC}" srcOrd="0" destOrd="0" presId="urn:microsoft.com/office/officeart/2005/8/layout/orgChart1"/>
    <dgm:cxn modelId="{0A084EDE-23B7-477D-AF63-62C100F0155F}" type="presParOf" srcId="{15FF59E5-9E41-4A55-B919-3EBF2B4EB0F1}" destId="{6F846328-AC11-44FD-A41D-746616E43150}" srcOrd="1" destOrd="0" presId="urn:microsoft.com/office/officeart/2005/8/layout/orgChart1"/>
    <dgm:cxn modelId="{D4C25564-89D6-4265-B8DA-1154435900B2}" type="presParOf" srcId="{7A037EC5-09F6-4D60-BB74-6E4AE7F8822E}" destId="{17A58EF5-1F45-46EF-85B9-40C3E5C482C4}" srcOrd="1" destOrd="0" presId="urn:microsoft.com/office/officeart/2005/8/layout/orgChart1"/>
    <dgm:cxn modelId="{2A191023-FE97-4CC8-B871-0469462088D7}" type="presParOf" srcId="{17A58EF5-1F45-46EF-85B9-40C3E5C482C4}" destId="{4F448B93-DC28-455B-9523-75E9215692A9}" srcOrd="0" destOrd="0" presId="urn:microsoft.com/office/officeart/2005/8/layout/orgChart1"/>
    <dgm:cxn modelId="{C0B652BE-E352-46F5-9FB3-071C801571D6}" type="presParOf" srcId="{17A58EF5-1F45-46EF-85B9-40C3E5C482C4}" destId="{D7B0D233-894A-4BDE-8B7A-51E05E018723}" srcOrd="1" destOrd="0" presId="urn:microsoft.com/office/officeart/2005/8/layout/orgChart1"/>
    <dgm:cxn modelId="{9F4928D9-0DD2-471B-A373-9028D3A547E7}" type="presParOf" srcId="{D7B0D233-894A-4BDE-8B7A-51E05E018723}" destId="{B452990D-2CF1-4F6C-8A3C-AE56FCEC6230}" srcOrd="0" destOrd="0" presId="urn:microsoft.com/office/officeart/2005/8/layout/orgChart1"/>
    <dgm:cxn modelId="{25676D85-B1B5-4C8B-AAAB-C9A5B399C6FB}" type="presParOf" srcId="{B452990D-2CF1-4F6C-8A3C-AE56FCEC6230}" destId="{EB8191B7-E145-4007-AA3E-44DD74D7F422}" srcOrd="0" destOrd="0" presId="urn:microsoft.com/office/officeart/2005/8/layout/orgChart1"/>
    <dgm:cxn modelId="{7505CEB0-3FE2-432C-8889-2F58152E296D}" type="presParOf" srcId="{B452990D-2CF1-4F6C-8A3C-AE56FCEC6230}" destId="{34BA1461-FA4A-4450-987C-863AEB6BA64E}" srcOrd="1" destOrd="0" presId="urn:microsoft.com/office/officeart/2005/8/layout/orgChart1"/>
    <dgm:cxn modelId="{BE84A67A-191E-4F2C-8A6F-6010F981D60C}" type="presParOf" srcId="{D7B0D233-894A-4BDE-8B7A-51E05E018723}" destId="{CCF2D19C-E909-4530-AC62-CC0645341C79}" srcOrd="1" destOrd="0" presId="urn:microsoft.com/office/officeart/2005/8/layout/orgChart1"/>
    <dgm:cxn modelId="{9373D048-DB52-415D-8FCE-454520F22CA5}" type="presParOf" srcId="{D7B0D233-894A-4BDE-8B7A-51E05E018723}" destId="{D477FFF4-1B67-488A-9546-5D2A7A102010}" srcOrd="2" destOrd="0" presId="urn:microsoft.com/office/officeart/2005/8/layout/orgChart1"/>
    <dgm:cxn modelId="{73C4F4E8-BE4E-4125-B7E5-1B4C398320EA}" type="presParOf" srcId="{17A58EF5-1F45-46EF-85B9-40C3E5C482C4}" destId="{67AFFCE0-18AA-4DAD-B08D-F08FD11B0349}" srcOrd="2" destOrd="0" presId="urn:microsoft.com/office/officeart/2005/8/layout/orgChart1"/>
    <dgm:cxn modelId="{76557F81-07CD-4353-A301-7D3D0FB40772}" type="presParOf" srcId="{17A58EF5-1F45-46EF-85B9-40C3E5C482C4}" destId="{13094987-BCA3-4085-A0C2-4B71279E0C95}" srcOrd="3" destOrd="0" presId="urn:microsoft.com/office/officeart/2005/8/layout/orgChart1"/>
    <dgm:cxn modelId="{614D6D97-4310-403D-B52E-7024763BB67D}" type="presParOf" srcId="{13094987-BCA3-4085-A0C2-4B71279E0C95}" destId="{BBFD0D44-7F43-4C34-8339-DDDC5292B230}" srcOrd="0" destOrd="0" presId="urn:microsoft.com/office/officeart/2005/8/layout/orgChart1"/>
    <dgm:cxn modelId="{FB00CA19-6E77-4C98-B557-D9799D66D6FE}" type="presParOf" srcId="{BBFD0D44-7F43-4C34-8339-DDDC5292B230}" destId="{ED07AF89-516F-411F-A5D1-19A997097F55}" srcOrd="0" destOrd="0" presId="urn:microsoft.com/office/officeart/2005/8/layout/orgChart1"/>
    <dgm:cxn modelId="{D73BD475-4897-48E4-A85B-DA2C682EA8F2}" type="presParOf" srcId="{BBFD0D44-7F43-4C34-8339-DDDC5292B230}" destId="{1A3C02BF-4727-40B9-9D28-EF2D2E33D55F}" srcOrd="1" destOrd="0" presId="urn:microsoft.com/office/officeart/2005/8/layout/orgChart1"/>
    <dgm:cxn modelId="{C540A1E5-0EB1-40BB-B5DE-34EFD0420DB5}" type="presParOf" srcId="{13094987-BCA3-4085-A0C2-4B71279E0C95}" destId="{676E15A8-7B52-422B-8C55-954481136ACE}" srcOrd="1" destOrd="0" presId="urn:microsoft.com/office/officeart/2005/8/layout/orgChart1"/>
    <dgm:cxn modelId="{EAEA0D2D-D7E9-4AFE-91C3-41322E0BE6DB}" type="presParOf" srcId="{13094987-BCA3-4085-A0C2-4B71279E0C95}" destId="{06AABBD8-16D5-44EC-A119-D2EE727E3B07}" srcOrd="2" destOrd="0" presId="urn:microsoft.com/office/officeart/2005/8/layout/orgChart1"/>
    <dgm:cxn modelId="{DEFB791E-260E-4170-886D-808A0AE2BA46}" type="presParOf" srcId="{17A58EF5-1F45-46EF-85B9-40C3E5C482C4}" destId="{558A002A-8AE8-4BDC-88DB-167D19759B2D}" srcOrd="4" destOrd="0" presId="urn:microsoft.com/office/officeart/2005/8/layout/orgChart1"/>
    <dgm:cxn modelId="{339F4E84-08D8-40F7-98C2-98CBF1E8BE42}" type="presParOf" srcId="{17A58EF5-1F45-46EF-85B9-40C3E5C482C4}" destId="{5DDECE7E-9CB7-4D65-8781-3EA4EC6E86DA}" srcOrd="5" destOrd="0" presId="urn:microsoft.com/office/officeart/2005/8/layout/orgChart1"/>
    <dgm:cxn modelId="{2244B14E-FE4C-4E9E-B7F7-1BFFD0FFF25C}" type="presParOf" srcId="{5DDECE7E-9CB7-4D65-8781-3EA4EC6E86DA}" destId="{7B0B2E9E-A283-4D6E-91A2-9A8CF830C330}" srcOrd="0" destOrd="0" presId="urn:microsoft.com/office/officeart/2005/8/layout/orgChart1"/>
    <dgm:cxn modelId="{A5D0C41D-531C-4C36-AB4F-533826FF9982}" type="presParOf" srcId="{7B0B2E9E-A283-4D6E-91A2-9A8CF830C330}" destId="{F1F2EE60-8CE2-4B32-98A5-31CA18DD77DF}" srcOrd="0" destOrd="0" presId="urn:microsoft.com/office/officeart/2005/8/layout/orgChart1"/>
    <dgm:cxn modelId="{25E19F9C-97D0-4DFD-A407-5D78EE89DF9E}" type="presParOf" srcId="{7B0B2E9E-A283-4D6E-91A2-9A8CF830C330}" destId="{E9C22CA7-3FD7-49EC-8601-5D20CB7E74B6}" srcOrd="1" destOrd="0" presId="urn:microsoft.com/office/officeart/2005/8/layout/orgChart1"/>
    <dgm:cxn modelId="{7D98C9A2-84A1-482B-9C4E-FA27E855E2BB}" type="presParOf" srcId="{5DDECE7E-9CB7-4D65-8781-3EA4EC6E86DA}" destId="{6D561DD6-5DA1-4D9B-8D49-6BAB3E082B87}" srcOrd="1" destOrd="0" presId="urn:microsoft.com/office/officeart/2005/8/layout/orgChart1"/>
    <dgm:cxn modelId="{8B5C9525-B27C-45C0-A9D4-FD405F788877}" type="presParOf" srcId="{5DDECE7E-9CB7-4D65-8781-3EA4EC6E86DA}" destId="{263F26B3-6161-4C1F-848D-369966D9C8DF}" srcOrd="2" destOrd="0" presId="urn:microsoft.com/office/officeart/2005/8/layout/orgChart1"/>
    <dgm:cxn modelId="{D631FC0F-FC00-4982-BD37-87C4AF058E77}" type="presParOf" srcId="{17A58EF5-1F45-46EF-85B9-40C3E5C482C4}" destId="{1D05E0D7-1C02-476B-9C41-3A01C539965B}" srcOrd="6" destOrd="0" presId="urn:microsoft.com/office/officeart/2005/8/layout/orgChart1"/>
    <dgm:cxn modelId="{5B86A984-B76A-4E21-9AE2-3CC68664275E}" type="presParOf" srcId="{17A58EF5-1F45-46EF-85B9-40C3E5C482C4}" destId="{70389ECD-BF5C-4C5B-98C2-9C7CD97ACB86}" srcOrd="7" destOrd="0" presId="urn:microsoft.com/office/officeart/2005/8/layout/orgChart1"/>
    <dgm:cxn modelId="{E37F4CD8-E976-4BE0-B302-0B10B37E4D38}" type="presParOf" srcId="{70389ECD-BF5C-4C5B-98C2-9C7CD97ACB86}" destId="{E3B975E4-200D-4C2A-ADEF-3C3A21DEF154}" srcOrd="0" destOrd="0" presId="urn:microsoft.com/office/officeart/2005/8/layout/orgChart1"/>
    <dgm:cxn modelId="{AB610075-BFD1-4887-A298-AA6005C4056B}" type="presParOf" srcId="{E3B975E4-200D-4C2A-ADEF-3C3A21DEF154}" destId="{82DE3C63-871D-4B6C-90D9-47E49C695FC0}" srcOrd="0" destOrd="0" presId="urn:microsoft.com/office/officeart/2005/8/layout/orgChart1"/>
    <dgm:cxn modelId="{255BE5C7-9AA3-48B0-95F5-CCEE7ED330DE}" type="presParOf" srcId="{E3B975E4-200D-4C2A-ADEF-3C3A21DEF154}" destId="{F85FA015-0E0A-447A-881E-A969AE2988C5}" srcOrd="1" destOrd="0" presId="urn:microsoft.com/office/officeart/2005/8/layout/orgChart1"/>
    <dgm:cxn modelId="{4FDAA61E-946C-4EC9-9AE1-849CD8D93174}" type="presParOf" srcId="{70389ECD-BF5C-4C5B-98C2-9C7CD97ACB86}" destId="{E7ADF4FB-4270-4CD1-A8DF-C256E6DF805A}" srcOrd="1" destOrd="0" presId="urn:microsoft.com/office/officeart/2005/8/layout/orgChart1"/>
    <dgm:cxn modelId="{AAA1FEB1-DAB2-4260-99CF-F4FF19AEFCF7}" type="presParOf" srcId="{70389ECD-BF5C-4C5B-98C2-9C7CD97ACB86}" destId="{809CB824-BD18-47BA-B23F-5CA472AE026C}" srcOrd="2" destOrd="0" presId="urn:microsoft.com/office/officeart/2005/8/layout/orgChart1"/>
    <dgm:cxn modelId="{3186C55E-1706-430A-81D4-62C47BC798A5}" type="presParOf" srcId="{7A037EC5-09F6-4D60-BB74-6E4AE7F8822E}" destId="{B58AFBC7-3AAD-4241-86F5-A8FE04677F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B446E-2DA7-4133-B80F-37DA2AA4B554}" type="doc">
      <dgm:prSet loTypeId="urn:microsoft.com/office/officeart/2008/layout/HexagonCluster" loCatId="relationship" qsTypeId="urn:microsoft.com/office/officeart/2005/8/quickstyle/3d1" qsCatId="3D" csTypeId="urn:microsoft.com/office/officeart/2005/8/colors/colorful2" csCatId="colorful" phldr="1"/>
      <dgm:spPr/>
      <dgm:t>
        <a:bodyPr/>
        <a:lstStyle/>
        <a:p>
          <a:endParaRPr lang="zh-CN" altLang="en-US"/>
        </a:p>
      </dgm:t>
    </dgm:pt>
    <dgm:pt modelId="{2E57D694-034E-469B-B19F-81D49B0E97C4}">
      <dgm:prSet custT="1"/>
      <dgm:spPr/>
      <dgm:t>
        <a:bodyPr/>
        <a:lstStyle/>
        <a:p>
          <a:r>
            <a:rPr lang="zh-CN" altLang="en-US" sz="2000" b="1" dirty="0" smtClean="0"/>
            <a:t>文书模板</a:t>
          </a:r>
          <a:endParaRPr lang="en-US" altLang="zh-CN" sz="2000" b="1" dirty="0" smtClean="0"/>
        </a:p>
        <a:p>
          <a:r>
            <a:rPr lang="zh-CN" altLang="en-US" sz="2000" b="1" dirty="0" smtClean="0"/>
            <a:t>智能图表</a:t>
          </a:r>
          <a:endParaRPr lang="en-US" altLang="zh-CN" sz="2000" b="1" dirty="0" smtClean="0"/>
        </a:p>
        <a:p>
          <a:r>
            <a:rPr lang="zh-CN" altLang="en-US" sz="2000" b="1" dirty="0" smtClean="0"/>
            <a:t>广告审核宝</a:t>
          </a:r>
          <a:endParaRPr lang="zh-CN" altLang="en-US" sz="2000" b="1" dirty="0"/>
        </a:p>
      </dgm:t>
    </dgm:pt>
    <dgm:pt modelId="{EE79600D-B5A6-4F36-94BD-FE7655C2F19A}" type="parTrans" cxnId="{234B24CD-2278-4A5A-84D2-EC1B7D7E358E}">
      <dgm:prSet/>
      <dgm:spPr/>
      <dgm:t>
        <a:bodyPr/>
        <a:lstStyle/>
        <a:p>
          <a:endParaRPr lang="zh-CN" altLang="en-US"/>
        </a:p>
      </dgm:t>
    </dgm:pt>
    <dgm:pt modelId="{5228900C-4516-464C-A4C3-CF689E1085F2}" type="sibTrans" cxnId="{234B24CD-2278-4A5A-84D2-EC1B7D7E358E}">
      <dgm:prSet/>
      <dgm:spPr/>
      <dgm:t>
        <a:bodyPr/>
        <a:lstStyle/>
        <a:p>
          <a:endParaRPr lang="zh-CN" altLang="en-US"/>
        </a:p>
      </dgm:t>
    </dgm:pt>
    <dgm:pt modelId="{7CBC81F4-7389-419E-A400-8E9358AF80B2}">
      <dgm:prSet custT="1"/>
      <dgm:spPr/>
      <dgm:t>
        <a:bodyPr/>
        <a:lstStyle/>
        <a:p>
          <a:r>
            <a:rPr lang="zh-CN" altLang="en-US" sz="2000" b="1" dirty="0" smtClean="0"/>
            <a:t>实务指南</a:t>
          </a:r>
          <a:endParaRPr lang="en-US" altLang="zh-CN" sz="2000" b="1" dirty="0" smtClean="0"/>
        </a:p>
        <a:p>
          <a:r>
            <a:rPr lang="zh-CN" altLang="en-US" sz="2000" b="1" dirty="0" smtClean="0"/>
            <a:t>专题聚焦</a:t>
          </a:r>
          <a:endParaRPr lang="en-US" altLang="zh-CN" sz="2000" b="1" dirty="0" smtClean="0"/>
        </a:p>
        <a:p>
          <a:r>
            <a:rPr lang="zh-CN" altLang="en-US" sz="2000" b="1" dirty="0" smtClean="0"/>
            <a:t>专业文章</a:t>
          </a:r>
          <a:endParaRPr lang="zh-CN" altLang="en-US" sz="2000" b="1" dirty="0"/>
        </a:p>
      </dgm:t>
    </dgm:pt>
    <dgm:pt modelId="{9C2AA11F-37E8-46AF-80BC-6A7E7A2DD1DB}" type="parTrans" cxnId="{FE4E5330-DF6A-4AF6-BF23-DB1CD781BB06}">
      <dgm:prSet/>
      <dgm:spPr/>
      <dgm:t>
        <a:bodyPr/>
        <a:lstStyle/>
        <a:p>
          <a:endParaRPr lang="zh-CN" altLang="en-US"/>
        </a:p>
      </dgm:t>
    </dgm:pt>
    <dgm:pt modelId="{81CB6CEE-AFD4-4EE9-A86F-143FD8358564}" type="sibTrans" cxnId="{FE4E5330-DF6A-4AF6-BF23-DB1CD781BB06}">
      <dgm:prSet/>
      <dgm:spPr/>
      <dgm:t>
        <a:bodyPr/>
        <a:lstStyle/>
        <a:p>
          <a:endParaRPr lang="zh-CN" altLang="en-US"/>
        </a:p>
      </dgm:t>
    </dgm:pt>
    <dgm:pt modelId="{0835D9D5-5A9D-4C91-927C-F5FBF155999E}">
      <dgm:prSet phldrT="[Text]" custT="1"/>
      <dgm:spPr>
        <a:solidFill>
          <a:srgbClr val="0000B8"/>
        </a:solidFill>
      </dgm:spPr>
      <dgm:t>
        <a:bodyPr/>
        <a:lstStyle/>
        <a:p>
          <a:r>
            <a:rPr lang="zh-CN" altLang="en-US" sz="2000" b="1" dirty="0" smtClean="0"/>
            <a:t>“走出去”报告、专题、文章</a:t>
          </a:r>
          <a:endParaRPr lang="zh-CN" altLang="en-US" sz="2000" b="1" dirty="0"/>
        </a:p>
      </dgm:t>
    </dgm:pt>
    <dgm:pt modelId="{399F3ACE-2941-4823-827D-157907A2F6AF}" type="sibTrans" cxnId="{4520B31B-1678-4B6D-8295-399FCE39856D}">
      <dgm:prSet/>
      <dgm:spPr/>
      <dgm:t>
        <a:bodyPr/>
        <a:lstStyle/>
        <a:p>
          <a:endParaRPr lang="zh-CN" altLang="en-US"/>
        </a:p>
      </dgm:t>
    </dgm:pt>
    <dgm:pt modelId="{08EF9D6A-1FA5-4245-85F0-EB9304D6DBCF}" type="parTrans" cxnId="{4520B31B-1678-4B6D-8295-399FCE39856D}">
      <dgm:prSet/>
      <dgm:spPr/>
      <dgm:t>
        <a:bodyPr/>
        <a:lstStyle/>
        <a:p>
          <a:endParaRPr lang="zh-CN" altLang="en-US"/>
        </a:p>
      </dgm:t>
    </dgm:pt>
    <dgm:pt modelId="{E829502D-1244-44A4-A2D3-CF3DA637AEF9}" type="pres">
      <dgm:prSet presAssocID="{501B446E-2DA7-4133-B80F-37DA2AA4B554}" presName="Name0" presStyleCnt="0">
        <dgm:presLayoutVars>
          <dgm:chMax val="21"/>
          <dgm:chPref val="21"/>
        </dgm:presLayoutVars>
      </dgm:prSet>
      <dgm:spPr/>
      <dgm:t>
        <a:bodyPr/>
        <a:lstStyle/>
        <a:p>
          <a:endParaRPr lang="zh-CN" altLang="en-US"/>
        </a:p>
      </dgm:t>
    </dgm:pt>
    <dgm:pt modelId="{B318D889-14D9-462D-82CC-43FB7B93A0B5}" type="pres">
      <dgm:prSet presAssocID="{0835D9D5-5A9D-4C91-927C-F5FBF155999E}" presName="text1" presStyleCnt="0"/>
      <dgm:spPr/>
    </dgm:pt>
    <dgm:pt modelId="{5BBB55A4-DA7E-437A-A14B-99B1D7C4243D}" type="pres">
      <dgm:prSet presAssocID="{0835D9D5-5A9D-4C91-927C-F5FBF155999E}" presName="textRepeatNode" presStyleLbl="alignNode1" presStyleIdx="0" presStyleCnt="3">
        <dgm:presLayoutVars>
          <dgm:chMax val="0"/>
          <dgm:chPref val="0"/>
          <dgm:bulletEnabled val="1"/>
        </dgm:presLayoutVars>
      </dgm:prSet>
      <dgm:spPr/>
      <dgm:t>
        <a:bodyPr/>
        <a:lstStyle/>
        <a:p>
          <a:endParaRPr lang="zh-CN" altLang="en-US"/>
        </a:p>
      </dgm:t>
    </dgm:pt>
    <dgm:pt modelId="{42B908A4-4330-4FE2-8343-97AB09E971D1}" type="pres">
      <dgm:prSet presAssocID="{0835D9D5-5A9D-4C91-927C-F5FBF155999E}" presName="textaccent1" presStyleCnt="0"/>
      <dgm:spPr/>
    </dgm:pt>
    <dgm:pt modelId="{23E746FA-439D-4341-89B4-CF174AC92DC6}" type="pres">
      <dgm:prSet presAssocID="{0835D9D5-5A9D-4C91-927C-F5FBF155999E}" presName="accentRepeatNode" presStyleLbl="solidAlignAcc1" presStyleIdx="0" presStyleCnt="6" custLinFactX="398323" custLinFactY="-446689" custLinFactNeighborX="400000" custLinFactNeighborY="-500000"/>
      <dgm:spPr/>
    </dgm:pt>
    <dgm:pt modelId="{953ACECD-A37B-4BD5-B4EC-246DA3E64BC1}" type="pres">
      <dgm:prSet presAssocID="{399F3ACE-2941-4823-827D-157907A2F6AF}" presName="image1" presStyleCnt="0"/>
      <dgm:spPr/>
    </dgm:pt>
    <dgm:pt modelId="{C05C821D-B1B6-446D-8A0D-1C35536F0148}" type="pres">
      <dgm:prSet presAssocID="{399F3ACE-2941-4823-827D-157907A2F6AF}" presName="imageRepeatNode" presStyleLbl="alignAcc1" presStyleIdx="0" presStyleCnt="3"/>
      <dgm:spPr/>
      <dgm:t>
        <a:bodyPr/>
        <a:lstStyle/>
        <a:p>
          <a:endParaRPr lang="zh-CN" altLang="en-US"/>
        </a:p>
      </dgm:t>
    </dgm:pt>
    <dgm:pt modelId="{712FD9F8-B274-49F2-8FED-17969778ACCD}" type="pres">
      <dgm:prSet presAssocID="{399F3ACE-2941-4823-827D-157907A2F6AF}" presName="imageaccent1" presStyleCnt="0"/>
      <dgm:spPr/>
    </dgm:pt>
    <dgm:pt modelId="{B4930882-5009-4F8E-A783-CE361D603D2B}" type="pres">
      <dgm:prSet presAssocID="{399F3ACE-2941-4823-827D-157907A2F6AF}" presName="accentRepeatNode" presStyleLbl="solidAlignAcc1" presStyleIdx="1" presStyleCnt="6"/>
      <dgm:spPr/>
    </dgm:pt>
    <dgm:pt modelId="{0B46ECAB-E5EE-4340-9264-48B77BB4416F}" type="pres">
      <dgm:prSet presAssocID="{2E57D694-034E-469B-B19F-81D49B0E97C4}" presName="text2" presStyleCnt="0"/>
      <dgm:spPr/>
    </dgm:pt>
    <dgm:pt modelId="{69AEC2D7-8497-4124-9A6E-0A73C6936D2A}" type="pres">
      <dgm:prSet presAssocID="{2E57D694-034E-469B-B19F-81D49B0E97C4}" presName="textRepeatNode" presStyleLbl="alignNode1" presStyleIdx="1" presStyleCnt="3">
        <dgm:presLayoutVars>
          <dgm:chMax val="0"/>
          <dgm:chPref val="0"/>
          <dgm:bulletEnabled val="1"/>
        </dgm:presLayoutVars>
      </dgm:prSet>
      <dgm:spPr/>
      <dgm:t>
        <a:bodyPr/>
        <a:lstStyle/>
        <a:p>
          <a:endParaRPr lang="zh-CN" altLang="en-US"/>
        </a:p>
      </dgm:t>
    </dgm:pt>
    <dgm:pt modelId="{882E2DF5-F5E5-4C40-BEAF-51BEA0DE1936}" type="pres">
      <dgm:prSet presAssocID="{2E57D694-034E-469B-B19F-81D49B0E97C4}" presName="textaccent2" presStyleCnt="0"/>
      <dgm:spPr/>
    </dgm:pt>
    <dgm:pt modelId="{0F231B12-89E7-44CE-B395-710BF6C56E6F}" type="pres">
      <dgm:prSet presAssocID="{2E57D694-034E-469B-B19F-81D49B0E97C4}" presName="accentRepeatNode" presStyleLbl="solidAlignAcc1" presStyleIdx="2" presStyleCnt="6" custLinFactY="14934" custLinFactNeighborX="78205" custLinFactNeighborY="100000"/>
      <dgm:spPr/>
    </dgm:pt>
    <dgm:pt modelId="{E0979CB1-F179-4491-8B0F-42D616661BDE}" type="pres">
      <dgm:prSet presAssocID="{5228900C-4516-464C-A4C3-CF689E1085F2}" presName="image2" presStyleCnt="0"/>
      <dgm:spPr/>
    </dgm:pt>
    <dgm:pt modelId="{C95448FA-22C2-4FAE-BDCE-5371304DD47B}" type="pres">
      <dgm:prSet presAssocID="{5228900C-4516-464C-A4C3-CF689E1085F2}" presName="imageRepeatNode" presStyleLbl="alignAcc1" presStyleIdx="1" presStyleCnt="3"/>
      <dgm:spPr/>
      <dgm:t>
        <a:bodyPr/>
        <a:lstStyle/>
        <a:p>
          <a:endParaRPr lang="zh-CN" altLang="en-US"/>
        </a:p>
      </dgm:t>
    </dgm:pt>
    <dgm:pt modelId="{DE491E65-E974-448D-90BD-86359C84D07D}" type="pres">
      <dgm:prSet presAssocID="{5228900C-4516-464C-A4C3-CF689E1085F2}" presName="imageaccent2" presStyleCnt="0"/>
      <dgm:spPr/>
    </dgm:pt>
    <dgm:pt modelId="{5B175996-5BAC-4358-9DDB-AF0D96D91B00}" type="pres">
      <dgm:prSet presAssocID="{5228900C-4516-464C-A4C3-CF689E1085F2}" presName="accentRepeatNode" presStyleLbl="solidAlignAcc1" presStyleIdx="3" presStyleCnt="6"/>
      <dgm:spPr/>
    </dgm:pt>
    <dgm:pt modelId="{202B5FDE-E9AA-430D-A5D2-A88A79160087}" type="pres">
      <dgm:prSet presAssocID="{7CBC81F4-7389-419E-A400-8E9358AF80B2}" presName="text3" presStyleCnt="0"/>
      <dgm:spPr/>
    </dgm:pt>
    <dgm:pt modelId="{0C46E872-6BEF-4B42-99B6-8C28FABC6570}" type="pres">
      <dgm:prSet presAssocID="{7CBC81F4-7389-419E-A400-8E9358AF80B2}" presName="textRepeatNode" presStyleLbl="alignNode1" presStyleIdx="2" presStyleCnt="3">
        <dgm:presLayoutVars>
          <dgm:chMax val="0"/>
          <dgm:chPref val="0"/>
          <dgm:bulletEnabled val="1"/>
        </dgm:presLayoutVars>
      </dgm:prSet>
      <dgm:spPr/>
      <dgm:t>
        <a:bodyPr/>
        <a:lstStyle/>
        <a:p>
          <a:endParaRPr lang="zh-CN" altLang="en-US"/>
        </a:p>
      </dgm:t>
    </dgm:pt>
    <dgm:pt modelId="{F3642A90-7C4E-4E22-8C44-09227A40A52C}" type="pres">
      <dgm:prSet presAssocID="{7CBC81F4-7389-419E-A400-8E9358AF80B2}" presName="textaccent3" presStyleCnt="0"/>
      <dgm:spPr/>
    </dgm:pt>
    <dgm:pt modelId="{28B2F26E-EAC9-4268-97A8-6A20F873A45B}" type="pres">
      <dgm:prSet presAssocID="{7CBC81F4-7389-419E-A400-8E9358AF80B2}" presName="accentRepeatNode" presStyleLbl="solidAlignAcc1" presStyleIdx="4" presStyleCnt="6" custLinFactX="-200000" custLinFactY="400000" custLinFactNeighborX="-295289" custLinFactNeighborY="458975"/>
      <dgm:spPr/>
    </dgm:pt>
    <dgm:pt modelId="{FEC6E3AE-53A8-4DE0-BB73-CFAF2F4E2B06}" type="pres">
      <dgm:prSet presAssocID="{81CB6CEE-AFD4-4EE9-A86F-143FD8358564}" presName="image3" presStyleCnt="0"/>
      <dgm:spPr/>
    </dgm:pt>
    <dgm:pt modelId="{8BCF9519-BB39-4B19-B56B-7C548E82353C}" type="pres">
      <dgm:prSet presAssocID="{81CB6CEE-AFD4-4EE9-A86F-143FD8358564}" presName="imageRepeatNode" presStyleLbl="alignAcc1" presStyleIdx="2" presStyleCnt="3"/>
      <dgm:spPr/>
      <dgm:t>
        <a:bodyPr/>
        <a:lstStyle/>
        <a:p>
          <a:endParaRPr lang="zh-CN" altLang="en-US"/>
        </a:p>
      </dgm:t>
    </dgm:pt>
    <dgm:pt modelId="{26716003-F137-4E36-A6BD-4180BA981396}" type="pres">
      <dgm:prSet presAssocID="{81CB6CEE-AFD4-4EE9-A86F-143FD8358564}" presName="imageaccent3" presStyleCnt="0"/>
      <dgm:spPr/>
    </dgm:pt>
    <dgm:pt modelId="{8F8B9C51-E731-4688-A1ED-3EDDD450B1D5}" type="pres">
      <dgm:prSet presAssocID="{81CB6CEE-AFD4-4EE9-A86F-143FD8358564}" presName="accentRepeatNode" presStyleLbl="solidAlignAcc1" presStyleIdx="5" presStyleCnt="6"/>
      <dgm:spPr/>
    </dgm:pt>
  </dgm:ptLst>
  <dgm:cxnLst>
    <dgm:cxn modelId="{7E19EBDA-8E1A-4D50-AC74-D42779227DBC}" type="presOf" srcId="{7CBC81F4-7389-419E-A400-8E9358AF80B2}" destId="{0C46E872-6BEF-4B42-99B6-8C28FABC6570}" srcOrd="0" destOrd="0" presId="urn:microsoft.com/office/officeart/2008/layout/HexagonCluster"/>
    <dgm:cxn modelId="{41E84FE4-22E7-407B-81C2-B5ECAAEC13AE}" type="presOf" srcId="{81CB6CEE-AFD4-4EE9-A86F-143FD8358564}" destId="{8BCF9519-BB39-4B19-B56B-7C548E82353C}" srcOrd="0" destOrd="0" presId="urn:microsoft.com/office/officeart/2008/layout/HexagonCluster"/>
    <dgm:cxn modelId="{FE4E5330-DF6A-4AF6-BF23-DB1CD781BB06}" srcId="{501B446E-2DA7-4133-B80F-37DA2AA4B554}" destId="{7CBC81F4-7389-419E-A400-8E9358AF80B2}" srcOrd="2" destOrd="0" parTransId="{9C2AA11F-37E8-46AF-80BC-6A7E7A2DD1DB}" sibTransId="{81CB6CEE-AFD4-4EE9-A86F-143FD8358564}"/>
    <dgm:cxn modelId="{84F59686-7BA3-404E-8C5C-E19AC964EE33}" type="presOf" srcId="{501B446E-2DA7-4133-B80F-37DA2AA4B554}" destId="{E829502D-1244-44A4-A2D3-CF3DA637AEF9}" srcOrd="0" destOrd="0" presId="urn:microsoft.com/office/officeart/2008/layout/HexagonCluster"/>
    <dgm:cxn modelId="{BA51293A-FC72-461F-BC64-98DB0A061317}" type="presOf" srcId="{5228900C-4516-464C-A4C3-CF689E1085F2}" destId="{C95448FA-22C2-4FAE-BDCE-5371304DD47B}" srcOrd="0" destOrd="0" presId="urn:microsoft.com/office/officeart/2008/layout/HexagonCluster"/>
    <dgm:cxn modelId="{4520B31B-1678-4B6D-8295-399FCE39856D}" srcId="{501B446E-2DA7-4133-B80F-37DA2AA4B554}" destId="{0835D9D5-5A9D-4C91-927C-F5FBF155999E}" srcOrd="0" destOrd="0" parTransId="{08EF9D6A-1FA5-4245-85F0-EB9304D6DBCF}" sibTransId="{399F3ACE-2941-4823-827D-157907A2F6AF}"/>
    <dgm:cxn modelId="{52829E2B-7D00-44F5-8981-3BE77E5CF484}" type="presOf" srcId="{2E57D694-034E-469B-B19F-81D49B0E97C4}" destId="{69AEC2D7-8497-4124-9A6E-0A73C6936D2A}" srcOrd="0" destOrd="0" presId="urn:microsoft.com/office/officeart/2008/layout/HexagonCluster"/>
    <dgm:cxn modelId="{234B24CD-2278-4A5A-84D2-EC1B7D7E358E}" srcId="{501B446E-2DA7-4133-B80F-37DA2AA4B554}" destId="{2E57D694-034E-469B-B19F-81D49B0E97C4}" srcOrd="1" destOrd="0" parTransId="{EE79600D-B5A6-4F36-94BD-FE7655C2F19A}" sibTransId="{5228900C-4516-464C-A4C3-CF689E1085F2}"/>
    <dgm:cxn modelId="{9C57E48D-6C40-4100-821D-776E8174862B}" type="presOf" srcId="{399F3ACE-2941-4823-827D-157907A2F6AF}" destId="{C05C821D-B1B6-446D-8A0D-1C35536F0148}" srcOrd="0" destOrd="0" presId="urn:microsoft.com/office/officeart/2008/layout/HexagonCluster"/>
    <dgm:cxn modelId="{3246A308-899A-4A64-812D-68C7050FB25F}" type="presOf" srcId="{0835D9D5-5A9D-4C91-927C-F5FBF155999E}" destId="{5BBB55A4-DA7E-437A-A14B-99B1D7C4243D}" srcOrd="0" destOrd="0" presId="urn:microsoft.com/office/officeart/2008/layout/HexagonCluster"/>
    <dgm:cxn modelId="{84494988-3742-4D50-8D09-9159AAD43726}" type="presParOf" srcId="{E829502D-1244-44A4-A2D3-CF3DA637AEF9}" destId="{B318D889-14D9-462D-82CC-43FB7B93A0B5}" srcOrd="0" destOrd="0" presId="urn:microsoft.com/office/officeart/2008/layout/HexagonCluster"/>
    <dgm:cxn modelId="{0A4DDB45-2C5F-4C31-BFAE-3D7118CB584C}" type="presParOf" srcId="{B318D889-14D9-462D-82CC-43FB7B93A0B5}" destId="{5BBB55A4-DA7E-437A-A14B-99B1D7C4243D}" srcOrd="0" destOrd="0" presId="urn:microsoft.com/office/officeart/2008/layout/HexagonCluster"/>
    <dgm:cxn modelId="{733123A0-B934-4375-AE49-FFC9432DF970}" type="presParOf" srcId="{E829502D-1244-44A4-A2D3-CF3DA637AEF9}" destId="{42B908A4-4330-4FE2-8343-97AB09E971D1}" srcOrd="1" destOrd="0" presId="urn:microsoft.com/office/officeart/2008/layout/HexagonCluster"/>
    <dgm:cxn modelId="{DCC50C1D-90B4-41A1-BCEA-E22BE0BD8BE1}" type="presParOf" srcId="{42B908A4-4330-4FE2-8343-97AB09E971D1}" destId="{23E746FA-439D-4341-89B4-CF174AC92DC6}" srcOrd="0" destOrd="0" presId="urn:microsoft.com/office/officeart/2008/layout/HexagonCluster"/>
    <dgm:cxn modelId="{C21EFE55-B0CE-416E-8A5C-675B9DBA5F69}" type="presParOf" srcId="{E829502D-1244-44A4-A2D3-CF3DA637AEF9}" destId="{953ACECD-A37B-4BD5-B4EC-246DA3E64BC1}" srcOrd="2" destOrd="0" presId="urn:microsoft.com/office/officeart/2008/layout/HexagonCluster"/>
    <dgm:cxn modelId="{D80253DB-4016-46B6-9FAB-4E4C8890AC8E}" type="presParOf" srcId="{953ACECD-A37B-4BD5-B4EC-246DA3E64BC1}" destId="{C05C821D-B1B6-446D-8A0D-1C35536F0148}" srcOrd="0" destOrd="0" presId="urn:microsoft.com/office/officeart/2008/layout/HexagonCluster"/>
    <dgm:cxn modelId="{8EB0B232-A2F0-4DB4-A3A4-B96C1F00DCDD}" type="presParOf" srcId="{E829502D-1244-44A4-A2D3-CF3DA637AEF9}" destId="{712FD9F8-B274-49F2-8FED-17969778ACCD}" srcOrd="3" destOrd="0" presId="urn:microsoft.com/office/officeart/2008/layout/HexagonCluster"/>
    <dgm:cxn modelId="{E6137006-277E-4B36-98F4-D53C064B4A28}" type="presParOf" srcId="{712FD9F8-B274-49F2-8FED-17969778ACCD}" destId="{B4930882-5009-4F8E-A783-CE361D603D2B}" srcOrd="0" destOrd="0" presId="urn:microsoft.com/office/officeart/2008/layout/HexagonCluster"/>
    <dgm:cxn modelId="{C9728577-DECE-4672-A780-57B71C12E984}" type="presParOf" srcId="{E829502D-1244-44A4-A2D3-CF3DA637AEF9}" destId="{0B46ECAB-E5EE-4340-9264-48B77BB4416F}" srcOrd="4" destOrd="0" presId="urn:microsoft.com/office/officeart/2008/layout/HexagonCluster"/>
    <dgm:cxn modelId="{B46EDCC4-128E-44FB-9C6D-E599B3393B5B}" type="presParOf" srcId="{0B46ECAB-E5EE-4340-9264-48B77BB4416F}" destId="{69AEC2D7-8497-4124-9A6E-0A73C6936D2A}" srcOrd="0" destOrd="0" presId="urn:microsoft.com/office/officeart/2008/layout/HexagonCluster"/>
    <dgm:cxn modelId="{E0242FFA-B761-4DE8-BD63-798737927FF2}" type="presParOf" srcId="{E829502D-1244-44A4-A2D3-CF3DA637AEF9}" destId="{882E2DF5-F5E5-4C40-BEAF-51BEA0DE1936}" srcOrd="5" destOrd="0" presId="urn:microsoft.com/office/officeart/2008/layout/HexagonCluster"/>
    <dgm:cxn modelId="{219DA299-9C60-4CF7-B395-12955065D13A}" type="presParOf" srcId="{882E2DF5-F5E5-4C40-BEAF-51BEA0DE1936}" destId="{0F231B12-89E7-44CE-B395-710BF6C56E6F}" srcOrd="0" destOrd="0" presId="urn:microsoft.com/office/officeart/2008/layout/HexagonCluster"/>
    <dgm:cxn modelId="{24A4515D-0C20-4730-A65A-9FEBA3B14D35}" type="presParOf" srcId="{E829502D-1244-44A4-A2D3-CF3DA637AEF9}" destId="{E0979CB1-F179-4491-8B0F-42D616661BDE}" srcOrd="6" destOrd="0" presId="urn:microsoft.com/office/officeart/2008/layout/HexagonCluster"/>
    <dgm:cxn modelId="{06B7C96A-2445-4A44-BEBF-40CFAFBBC4BA}" type="presParOf" srcId="{E0979CB1-F179-4491-8B0F-42D616661BDE}" destId="{C95448FA-22C2-4FAE-BDCE-5371304DD47B}" srcOrd="0" destOrd="0" presId="urn:microsoft.com/office/officeart/2008/layout/HexagonCluster"/>
    <dgm:cxn modelId="{C600D185-25C9-47B8-9ABF-C06262AFF2D9}" type="presParOf" srcId="{E829502D-1244-44A4-A2D3-CF3DA637AEF9}" destId="{DE491E65-E974-448D-90BD-86359C84D07D}" srcOrd="7" destOrd="0" presId="urn:microsoft.com/office/officeart/2008/layout/HexagonCluster"/>
    <dgm:cxn modelId="{EA345D05-CBAE-4220-830A-E72C4B493DAC}" type="presParOf" srcId="{DE491E65-E974-448D-90BD-86359C84D07D}" destId="{5B175996-5BAC-4358-9DDB-AF0D96D91B00}" srcOrd="0" destOrd="0" presId="urn:microsoft.com/office/officeart/2008/layout/HexagonCluster"/>
    <dgm:cxn modelId="{C2164853-3609-4DB3-9D2E-A1A807111BB4}" type="presParOf" srcId="{E829502D-1244-44A4-A2D3-CF3DA637AEF9}" destId="{202B5FDE-E9AA-430D-A5D2-A88A79160087}" srcOrd="8" destOrd="0" presId="urn:microsoft.com/office/officeart/2008/layout/HexagonCluster"/>
    <dgm:cxn modelId="{00033E7B-F8F5-4905-A8C2-3067F94B22BD}" type="presParOf" srcId="{202B5FDE-E9AA-430D-A5D2-A88A79160087}" destId="{0C46E872-6BEF-4B42-99B6-8C28FABC6570}" srcOrd="0" destOrd="0" presId="urn:microsoft.com/office/officeart/2008/layout/HexagonCluster"/>
    <dgm:cxn modelId="{4E0FE0EB-2E3F-48B1-9615-EAF6DAC1557B}" type="presParOf" srcId="{E829502D-1244-44A4-A2D3-CF3DA637AEF9}" destId="{F3642A90-7C4E-4E22-8C44-09227A40A52C}" srcOrd="9" destOrd="0" presId="urn:microsoft.com/office/officeart/2008/layout/HexagonCluster"/>
    <dgm:cxn modelId="{3DD237F7-6886-4B89-85EE-6DC9AD7D0416}" type="presParOf" srcId="{F3642A90-7C4E-4E22-8C44-09227A40A52C}" destId="{28B2F26E-EAC9-4268-97A8-6A20F873A45B}" srcOrd="0" destOrd="0" presId="urn:microsoft.com/office/officeart/2008/layout/HexagonCluster"/>
    <dgm:cxn modelId="{924CF16C-627C-4E4B-8380-0D9DC9F946D1}" type="presParOf" srcId="{E829502D-1244-44A4-A2D3-CF3DA637AEF9}" destId="{FEC6E3AE-53A8-4DE0-BB73-CFAF2F4E2B06}" srcOrd="10" destOrd="0" presId="urn:microsoft.com/office/officeart/2008/layout/HexagonCluster"/>
    <dgm:cxn modelId="{2DB6FC76-FBD7-4B8B-8748-61AD50AC7E57}" type="presParOf" srcId="{FEC6E3AE-53A8-4DE0-BB73-CFAF2F4E2B06}" destId="{8BCF9519-BB39-4B19-B56B-7C548E82353C}" srcOrd="0" destOrd="0" presId="urn:microsoft.com/office/officeart/2008/layout/HexagonCluster"/>
    <dgm:cxn modelId="{11CBAE3C-4FDD-498B-96C2-470B2A9BBA21}" type="presParOf" srcId="{E829502D-1244-44A4-A2D3-CF3DA637AEF9}" destId="{26716003-F137-4E36-A6BD-4180BA981396}" srcOrd="11" destOrd="0" presId="urn:microsoft.com/office/officeart/2008/layout/HexagonCluster"/>
    <dgm:cxn modelId="{B6CA5360-A917-4005-859F-7A8805EFC2B2}" type="presParOf" srcId="{26716003-F137-4E36-A6BD-4180BA981396}" destId="{8F8B9C51-E731-4688-A1ED-3EDDD450B1D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320D2-6A39-4C41-A9D7-090E10350F41}"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zh-CN" altLang="en-US"/>
        </a:p>
      </dgm:t>
    </dgm:pt>
    <dgm:pt modelId="{9E2DEC32-EFCD-4BDE-8ACE-E055B7ED8FC7}">
      <dgm:prSet phldrT="[Text]" custT="1"/>
      <dgm:spPr>
        <a:solidFill>
          <a:srgbClr val="0000B8"/>
        </a:solidFill>
      </dgm:spPr>
      <dgm:t>
        <a:bodyPr/>
        <a:lstStyle/>
        <a:p>
          <a:pPr algn="ctr"/>
          <a:r>
            <a:rPr lang="en-US" altLang="zh-CN" sz="2000" b="1" dirty="0" smtClean="0"/>
            <a:t>1. </a:t>
          </a:r>
          <a:r>
            <a:rPr lang="zh-CN" altLang="en-US" sz="2000" b="1" dirty="0" smtClean="0"/>
            <a:t>合同无效案例检索示例</a:t>
          </a:r>
          <a:endParaRPr lang="zh-CN" altLang="en-US" sz="2000" b="1" dirty="0"/>
        </a:p>
      </dgm:t>
    </dgm:pt>
    <dgm:pt modelId="{30FA364A-54BD-40B5-9B21-A6EB3E940E01}" type="parTrans" cxnId="{CE349F13-8FE7-466D-8745-342FE5CEB19E}">
      <dgm:prSet/>
      <dgm:spPr/>
      <dgm:t>
        <a:bodyPr/>
        <a:lstStyle/>
        <a:p>
          <a:endParaRPr lang="zh-CN" altLang="en-US"/>
        </a:p>
      </dgm:t>
    </dgm:pt>
    <dgm:pt modelId="{F1180859-912C-4210-928B-051DBB4356D5}" type="sibTrans" cxnId="{CE349F13-8FE7-466D-8745-342FE5CEB19E}">
      <dgm:prSet/>
      <dgm:spPr/>
      <dgm:t>
        <a:bodyPr/>
        <a:lstStyle/>
        <a:p>
          <a:endParaRPr lang="zh-CN" altLang="en-US"/>
        </a:p>
      </dgm:t>
    </dgm:pt>
    <dgm:pt modelId="{36ACFC46-7DB8-4FAA-8A99-6FBEBC18BF10}">
      <dgm:prSet phldrT="[Text]" custT="1"/>
      <dgm:spPr/>
      <dgm:t>
        <a:bodyPr/>
        <a:lstStyle/>
        <a:p>
          <a:pPr algn="ctr"/>
          <a:endParaRPr lang="en-US" altLang="zh-CN" sz="1600" b="1" dirty="0" smtClean="0"/>
        </a:p>
        <a:p>
          <a:pPr algn="ctr"/>
          <a:endParaRPr lang="en-US" altLang="zh-CN" sz="1600" b="1" dirty="0" smtClean="0"/>
        </a:p>
        <a:p>
          <a:pPr algn="ctr"/>
          <a:r>
            <a:rPr lang="en-US" altLang="zh-CN" sz="2000" b="1" dirty="0" smtClean="0"/>
            <a:t>2. </a:t>
          </a:r>
          <a:r>
            <a:rPr lang="zh-CN" altLang="en-US" sz="2000" b="1" dirty="0" smtClean="0"/>
            <a:t>关键词选择检索示例</a:t>
          </a:r>
          <a:endParaRPr lang="zh-CN" altLang="en-US" sz="2000" b="1" dirty="0"/>
        </a:p>
      </dgm:t>
    </dgm:pt>
    <dgm:pt modelId="{B831DA32-9FBD-44AD-951E-BE4CD24C89AF}" type="parTrans" cxnId="{AF4508AB-A9BC-44E2-A7D5-6A1EDD15323C}">
      <dgm:prSet/>
      <dgm:spPr/>
      <dgm:t>
        <a:bodyPr/>
        <a:lstStyle/>
        <a:p>
          <a:endParaRPr lang="zh-CN" altLang="en-US"/>
        </a:p>
      </dgm:t>
    </dgm:pt>
    <dgm:pt modelId="{AFCC0955-C314-468C-A509-AD676A5FAE8D}" type="sibTrans" cxnId="{AF4508AB-A9BC-44E2-A7D5-6A1EDD15323C}">
      <dgm:prSet/>
      <dgm:spPr/>
      <dgm:t>
        <a:bodyPr/>
        <a:lstStyle/>
        <a:p>
          <a:endParaRPr lang="zh-CN" altLang="en-US"/>
        </a:p>
      </dgm:t>
    </dgm:pt>
    <dgm:pt modelId="{A4568CA5-2DB3-462D-B49B-A6FDE56B17D5}">
      <dgm:prSet custT="1"/>
      <dgm:spPr>
        <a:solidFill>
          <a:srgbClr val="70AC2E"/>
        </a:solidFill>
      </dgm:spPr>
      <dgm:t>
        <a:bodyPr/>
        <a:lstStyle/>
        <a:p>
          <a:pPr algn="ctr"/>
          <a:r>
            <a:rPr lang="en-US" altLang="zh-CN" sz="2000" b="1" dirty="0" smtClean="0"/>
            <a:t>3. </a:t>
          </a:r>
          <a:r>
            <a:rPr lang="zh-CN" altLang="en-US" sz="2000" b="1" dirty="0" smtClean="0"/>
            <a:t>建立知识管理中心</a:t>
          </a:r>
          <a:endParaRPr lang="zh-CN" altLang="en-US" sz="2000" b="1" dirty="0"/>
        </a:p>
      </dgm:t>
    </dgm:pt>
    <dgm:pt modelId="{1771B53A-822B-4BA5-B6E9-6501E777DA76}" type="parTrans" cxnId="{DC965DE1-1298-45C7-B8F9-8465FAC1C906}">
      <dgm:prSet/>
      <dgm:spPr/>
      <dgm:t>
        <a:bodyPr/>
        <a:lstStyle/>
        <a:p>
          <a:endParaRPr lang="zh-CN" altLang="en-US"/>
        </a:p>
      </dgm:t>
    </dgm:pt>
    <dgm:pt modelId="{B2EED3BB-92EE-46DD-9138-80F70FD9FC21}" type="sibTrans" cxnId="{DC965DE1-1298-45C7-B8F9-8465FAC1C906}">
      <dgm:prSet/>
      <dgm:spPr/>
      <dgm:t>
        <a:bodyPr/>
        <a:lstStyle/>
        <a:p>
          <a:endParaRPr lang="zh-CN" altLang="en-US"/>
        </a:p>
      </dgm:t>
    </dgm:pt>
    <dgm:pt modelId="{5B1E155D-7729-4872-BCEB-CDAFF562E8DC}">
      <dgm:prSet/>
      <dgm:spPr/>
      <dgm:t>
        <a:bodyPr/>
        <a:lstStyle/>
        <a:p>
          <a:pPr algn="l"/>
          <a:endParaRPr lang="zh-CN" altLang="en-US" sz="3600" dirty="0"/>
        </a:p>
      </dgm:t>
    </dgm:pt>
    <dgm:pt modelId="{9F8A16CC-2E1B-481C-9DC2-B450D59DAAD7}" type="parTrans" cxnId="{752AF544-DC3B-4FCE-B0A4-3F6762B9E47A}">
      <dgm:prSet/>
      <dgm:spPr/>
      <dgm:t>
        <a:bodyPr/>
        <a:lstStyle/>
        <a:p>
          <a:endParaRPr lang="zh-CN" altLang="en-US"/>
        </a:p>
      </dgm:t>
    </dgm:pt>
    <dgm:pt modelId="{BD6752FC-1134-4F5C-AAB4-A23BB1B098E1}" type="sibTrans" cxnId="{752AF544-DC3B-4FCE-B0A4-3F6762B9E47A}">
      <dgm:prSet/>
      <dgm:spPr/>
      <dgm:t>
        <a:bodyPr/>
        <a:lstStyle/>
        <a:p>
          <a:endParaRPr lang="zh-CN" altLang="en-US"/>
        </a:p>
      </dgm:t>
    </dgm:pt>
    <dgm:pt modelId="{283313A4-8199-4882-A32D-C37BC7D9A5BD}" type="pres">
      <dgm:prSet presAssocID="{E2A320D2-6A39-4C41-A9D7-090E10350F41}" presName="outerComposite" presStyleCnt="0">
        <dgm:presLayoutVars>
          <dgm:chMax val="5"/>
          <dgm:dir/>
          <dgm:resizeHandles val="exact"/>
        </dgm:presLayoutVars>
      </dgm:prSet>
      <dgm:spPr/>
      <dgm:t>
        <a:bodyPr/>
        <a:lstStyle/>
        <a:p>
          <a:endParaRPr lang="zh-CN" altLang="en-US"/>
        </a:p>
      </dgm:t>
    </dgm:pt>
    <dgm:pt modelId="{0B863776-FAF7-4C9A-BEEF-2CACD81FF83B}" type="pres">
      <dgm:prSet presAssocID="{E2A320D2-6A39-4C41-A9D7-090E10350F41}" presName="dummyMaxCanvas" presStyleCnt="0">
        <dgm:presLayoutVars/>
      </dgm:prSet>
      <dgm:spPr/>
      <dgm:t>
        <a:bodyPr/>
        <a:lstStyle/>
        <a:p>
          <a:endParaRPr lang="zh-CN" altLang="en-US"/>
        </a:p>
      </dgm:t>
    </dgm:pt>
    <dgm:pt modelId="{5A325234-909D-4E99-BD41-3D483384B775}" type="pres">
      <dgm:prSet presAssocID="{E2A320D2-6A39-4C41-A9D7-090E10350F41}" presName="ThreeNodes_1" presStyleLbl="node1" presStyleIdx="0" presStyleCnt="3" custScaleY="77305">
        <dgm:presLayoutVars>
          <dgm:bulletEnabled val="1"/>
        </dgm:presLayoutVars>
      </dgm:prSet>
      <dgm:spPr/>
      <dgm:t>
        <a:bodyPr/>
        <a:lstStyle/>
        <a:p>
          <a:endParaRPr lang="zh-CN" altLang="en-US"/>
        </a:p>
      </dgm:t>
    </dgm:pt>
    <dgm:pt modelId="{D47453DF-3EF2-4341-BBB8-6DD1302708A4}" type="pres">
      <dgm:prSet presAssocID="{E2A320D2-6A39-4C41-A9D7-090E10350F41}" presName="ThreeNodes_2" presStyleLbl="node1" presStyleIdx="1" presStyleCnt="3" custScaleY="81003">
        <dgm:presLayoutVars>
          <dgm:bulletEnabled val="1"/>
        </dgm:presLayoutVars>
      </dgm:prSet>
      <dgm:spPr/>
      <dgm:t>
        <a:bodyPr/>
        <a:lstStyle/>
        <a:p>
          <a:endParaRPr lang="zh-CN" altLang="en-US"/>
        </a:p>
      </dgm:t>
    </dgm:pt>
    <dgm:pt modelId="{0BD4B665-5E1F-4C29-ACA2-A463EB834BA9}" type="pres">
      <dgm:prSet presAssocID="{E2A320D2-6A39-4C41-A9D7-090E10350F41}" presName="ThreeNodes_3" presStyleLbl="node1" presStyleIdx="2" presStyleCnt="3" custScaleY="70398">
        <dgm:presLayoutVars>
          <dgm:bulletEnabled val="1"/>
        </dgm:presLayoutVars>
      </dgm:prSet>
      <dgm:spPr/>
      <dgm:t>
        <a:bodyPr/>
        <a:lstStyle/>
        <a:p>
          <a:endParaRPr lang="zh-CN" altLang="en-US"/>
        </a:p>
      </dgm:t>
    </dgm:pt>
    <dgm:pt modelId="{075B867F-DECE-41E6-84DA-E89CCA9A38B0}" type="pres">
      <dgm:prSet presAssocID="{E2A320D2-6A39-4C41-A9D7-090E10350F41}" presName="ThreeConn_1-2" presStyleLbl="fgAccFollowNode1" presStyleIdx="0" presStyleCnt="2">
        <dgm:presLayoutVars>
          <dgm:bulletEnabled val="1"/>
        </dgm:presLayoutVars>
      </dgm:prSet>
      <dgm:spPr/>
      <dgm:t>
        <a:bodyPr/>
        <a:lstStyle/>
        <a:p>
          <a:endParaRPr lang="zh-CN" altLang="en-US"/>
        </a:p>
      </dgm:t>
    </dgm:pt>
    <dgm:pt modelId="{2E1C2A98-973B-4A99-8A06-AF7A84A1DA6F}" type="pres">
      <dgm:prSet presAssocID="{E2A320D2-6A39-4C41-A9D7-090E10350F41}" presName="ThreeConn_2-3" presStyleLbl="fgAccFollowNode1" presStyleIdx="1" presStyleCnt="2">
        <dgm:presLayoutVars>
          <dgm:bulletEnabled val="1"/>
        </dgm:presLayoutVars>
      </dgm:prSet>
      <dgm:spPr/>
      <dgm:t>
        <a:bodyPr/>
        <a:lstStyle/>
        <a:p>
          <a:endParaRPr lang="zh-CN" altLang="en-US"/>
        </a:p>
      </dgm:t>
    </dgm:pt>
    <dgm:pt modelId="{E458819A-FB9F-4364-B58F-B4A50C8DE589}" type="pres">
      <dgm:prSet presAssocID="{E2A320D2-6A39-4C41-A9D7-090E10350F41}" presName="ThreeNodes_1_text" presStyleLbl="node1" presStyleIdx="2" presStyleCnt="3">
        <dgm:presLayoutVars>
          <dgm:bulletEnabled val="1"/>
        </dgm:presLayoutVars>
      </dgm:prSet>
      <dgm:spPr/>
      <dgm:t>
        <a:bodyPr/>
        <a:lstStyle/>
        <a:p>
          <a:endParaRPr lang="zh-CN" altLang="en-US"/>
        </a:p>
      </dgm:t>
    </dgm:pt>
    <dgm:pt modelId="{3C35A914-BE64-4BC2-9DB3-510CAF9AB962}" type="pres">
      <dgm:prSet presAssocID="{E2A320D2-6A39-4C41-A9D7-090E10350F41}" presName="ThreeNodes_2_text" presStyleLbl="node1" presStyleIdx="2" presStyleCnt="3">
        <dgm:presLayoutVars>
          <dgm:bulletEnabled val="1"/>
        </dgm:presLayoutVars>
      </dgm:prSet>
      <dgm:spPr/>
      <dgm:t>
        <a:bodyPr/>
        <a:lstStyle/>
        <a:p>
          <a:endParaRPr lang="zh-CN" altLang="en-US"/>
        </a:p>
      </dgm:t>
    </dgm:pt>
    <dgm:pt modelId="{616B6871-D01D-44FA-98BB-0BE0C0F99B28}" type="pres">
      <dgm:prSet presAssocID="{E2A320D2-6A39-4C41-A9D7-090E10350F41}" presName="ThreeNodes_3_text" presStyleLbl="node1" presStyleIdx="2" presStyleCnt="3">
        <dgm:presLayoutVars>
          <dgm:bulletEnabled val="1"/>
        </dgm:presLayoutVars>
      </dgm:prSet>
      <dgm:spPr/>
      <dgm:t>
        <a:bodyPr/>
        <a:lstStyle/>
        <a:p>
          <a:endParaRPr lang="zh-CN" altLang="en-US"/>
        </a:p>
      </dgm:t>
    </dgm:pt>
  </dgm:ptLst>
  <dgm:cxnLst>
    <dgm:cxn modelId="{777C4D5E-CD8F-4025-8560-6035D9C718E5}" type="presOf" srcId="{F1180859-912C-4210-928B-051DBB4356D5}" destId="{075B867F-DECE-41E6-84DA-E89CCA9A38B0}" srcOrd="0" destOrd="0" presId="urn:microsoft.com/office/officeart/2005/8/layout/vProcess5"/>
    <dgm:cxn modelId="{5D15F11F-785C-4A15-AEE9-163E1F819B0A}" type="presOf" srcId="{E2A320D2-6A39-4C41-A9D7-090E10350F41}" destId="{283313A4-8199-4882-A32D-C37BC7D9A5BD}" srcOrd="0" destOrd="0" presId="urn:microsoft.com/office/officeart/2005/8/layout/vProcess5"/>
    <dgm:cxn modelId="{752AF544-DC3B-4FCE-B0A4-3F6762B9E47A}" srcId="{36ACFC46-7DB8-4FAA-8A99-6FBEBC18BF10}" destId="{5B1E155D-7729-4872-BCEB-CDAFF562E8DC}" srcOrd="0" destOrd="0" parTransId="{9F8A16CC-2E1B-481C-9DC2-B450D59DAAD7}" sibTransId="{BD6752FC-1134-4F5C-AAB4-A23BB1B098E1}"/>
    <dgm:cxn modelId="{C0541A69-C19E-4930-94D8-92EAFB246A68}" type="presOf" srcId="{9E2DEC32-EFCD-4BDE-8ACE-E055B7ED8FC7}" destId="{E458819A-FB9F-4364-B58F-B4A50C8DE589}" srcOrd="1" destOrd="0" presId="urn:microsoft.com/office/officeart/2005/8/layout/vProcess5"/>
    <dgm:cxn modelId="{E29CDD8B-CB69-478D-979B-622CD3B430D7}" type="presOf" srcId="{9E2DEC32-EFCD-4BDE-8ACE-E055B7ED8FC7}" destId="{5A325234-909D-4E99-BD41-3D483384B775}" srcOrd="0" destOrd="0" presId="urn:microsoft.com/office/officeart/2005/8/layout/vProcess5"/>
    <dgm:cxn modelId="{4BE1734D-1871-4492-8A5A-FABA1EA65A49}" type="presOf" srcId="{5B1E155D-7729-4872-BCEB-CDAFF562E8DC}" destId="{D47453DF-3EF2-4341-BBB8-6DD1302708A4}" srcOrd="0" destOrd="1" presId="urn:microsoft.com/office/officeart/2005/8/layout/vProcess5"/>
    <dgm:cxn modelId="{AF4508AB-A9BC-44E2-A7D5-6A1EDD15323C}" srcId="{E2A320D2-6A39-4C41-A9D7-090E10350F41}" destId="{36ACFC46-7DB8-4FAA-8A99-6FBEBC18BF10}" srcOrd="1" destOrd="0" parTransId="{B831DA32-9FBD-44AD-951E-BE4CD24C89AF}" sibTransId="{AFCC0955-C314-468C-A509-AD676A5FAE8D}"/>
    <dgm:cxn modelId="{A1B864AB-FAC1-4962-BB94-3CD03444A564}" type="presOf" srcId="{A4568CA5-2DB3-462D-B49B-A6FDE56B17D5}" destId="{616B6871-D01D-44FA-98BB-0BE0C0F99B28}" srcOrd="1" destOrd="0" presId="urn:microsoft.com/office/officeart/2005/8/layout/vProcess5"/>
    <dgm:cxn modelId="{9893A2F3-0E53-4D26-BC15-DE358395D8EC}" type="presOf" srcId="{A4568CA5-2DB3-462D-B49B-A6FDE56B17D5}" destId="{0BD4B665-5E1F-4C29-ACA2-A463EB834BA9}" srcOrd="0" destOrd="0" presId="urn:microsoft.com/office/officeart/2005/8/layout/vProcess5"/>
    <dgm:cxn modelId="{CE349F13-8FE7-466D-8745-342FE5CEB19E}" srcId="{E2A320D2-6A39-4C41-A9D7-090E10350F41}" destId="{9E2DEC32-EFCD-4BDE-8ACE-E055B7ED8FC7}" srcOrd="0" destOrd="0" parTransId="{30FA364A-54BD-40B5-9B21-A6EB3E940E01}" sibTransId="{F1180859-912C-4210-928B-051DBB4356D5}"/>
    <dgm:cxn modelId="{06E7AF1A-686D-4C13-B656-D762AC47EEFE}" type="presOf" srcId="{AFCC0955-C314-468C-A509-AD676A5FAE8D}" destId="{2E1C2A98-973B-4A99-8A06-AF7A84A1DA6F}" srcOrd="0" destOrd="0" presId="urn:microsoft.com/office/officeart/2005/8/layout/vProcess5"/>
    <dgm:cxn modelId="{F3F66959-D442-4274-BCCB-21C2C7E50A9D}" type="presOf" srcId="{36ACFC46-7DB8-4FAA-8A99-6FBEBC18BF10}" destId="{D47453DF-3EF2-4341-BBB8-6DD1302708A4}" srcOrd="0" destOrd="0" presId="urn:microsoft.com/office/officeart/2005/8/layout/vProcess5"/>
    <dgm:cxn modelId="{3B550661-0BA1-45EA-B5F5-73EA57C1E5C7}" type="presOf" srcId="{5B1E155D-7729-4872-BCEB-CDAFF562E8DC}" destId="{3C35A914-BE64-4BC2-9DB3-510CAF9AB962}" srcOrd="1" destOrd="1" presId="urn:microsoft.com/office/officeart/2005/8/layout/vProcess5"/>
    <dgm:cxn modelId="{DC965DE1-1298-45C7-B8F9-8465FAC1C906}" srcId="{E2A320D2-6A39-4C41-A9D7-090E10350F41}" destId="{A4568CA5-2DB3-462D-B49B-A6FDE56B17D5}" srcOrd="2" destOrd="0" parTransId="{1771B53A-822B-4BA5-B6E9-6501E777DA76}" sibTransId="{B2EED3BB-92EE-46DD-9138-80F70FD9FC21}"/>
    <dgm:cxn modelId="{D1452D42-532E-4A58-AE88-0C515A405A6D}" type="presOf" srcId="{36ACFC46-7DB8-4FAA-8A99-6FBEBC18BF10}" destId="{3C35A914-BE64-4BC2-9DB3-510CAF9AB962}" srcOrd="1" destOrd="0" presId="urn:microsoft.com/office/officeart/2005/8/layout/vProcess5"/>
    <dgm:cxn modelId="{0E2F58F2-7219-4DBE-8971-88E389F043DF}" type="presParOf" srcId="{283313A4-8199-4882-A32D-C37BC7D9A5BD}" destId="{0B863776-FAF7-4C9A-BEEF-2CACD81FF83B}" srcOrd="0" destOrd="0" presId="urn:microsoft.com/office/officeart/2005/8/layout/vProcess5"/>
    <dgm:cxn modelId="{D4801D94-2007-4FD6-A5F0-4FC36DF4FB66}" type="presParOf" srcId="{283313A4-8199-4882-A32D-C37BC7D9A5BD}" destId="{5A325234-909D-4E99-BD41-3D483384B775}" srcOrd="1" destOrd="0" presId="urn:microsoft.com/office/officeart/2005/8/layout/vProcess5"/>
    <dgm:cxn modelId="{CF2AA384-2FA0-4114-A315-E93308284658}" type="presParOf" srcId="{283313A4-8199-4882-A32D-C37BC7D9A5BD}" destId="{D47453DF-3EF2-4341-BBB8-6DD1302708A4}" srcOrd="2" destOrd="0" presId="urn:microsoft.com/office/officeart/2005/8/layout/vProcess5"/>
    <dgm:cxn modelId="{060C0B26-48B6-4C54-955E-F7F41B9FC1F5}" type="presParOf" srcId="{283313A4-8199-4882-A32D-C37BC7D9A5BD}" destId="{0BD4B665-5E1F-4C29-ACA2-A463EB834BA9}" srcOrd="3" destOrd="0" presId="urn:microsoft.com/office/officeart/2005/8/layout/vProcess5"/>
    <dgm:cxn modelId="{1DF876F7-5223-4C23-8193-5FFC6218ACBF}" type="presParOf" srcId="{283313A4-8199-4882-A32D-C37BC7D9A5BD}" destId="{075B867F-DECE-41E6-84DA-E89CCA9A38B0}" srcOrd="4" destOrd="0" presId="urn:microsoft.com/office/officeart/2005/8/layout/vProcess5"/>
    <dgm:cxn modelId="{681027A9-823B-41C8-AAB3-81DEF43CCA25}" type="presParOf" srcId="{283313A4-8199-4882-A32D-C37BC7D9A5BD}" destId="{2E1C2A98-973B-4A99-8A06-AF7A84A1DA6F}" srcOrd="5" destOrd="0" presId="urn:microsoft.com/office/officeart/2005/8/layout/vProcess5"/>
    <dgm:cxn modelId="{7276D480-4508-4622-8095-C203D9258980}" type="presParOf" srcId="{283313A4-8199-4882-A32D-C37BC7D9A5BD}" destId="{E458819A-FB9F-4364-B58F-B4A50C8DE589}" srcOrd="6" destOrd="0" presId="urn:microsoft.com/office/officeart/2005/8/layout/vProcess5"/>
    <dgm:cxn modelId="{95AE47EF-533F-4324-BE2A-86926FC06EE3}" type="presParOf" srcId="{283313A4-8199-4882-A32D-C37BC7D9A5BD}" destId="{3C35A914-BE64-4BC2-9DB3-510CAF9AB962}" srcOrd="7" destOrd="0" presId="urn:microsoft.com/office/officeart/2005/8/layout/vProcess5"/>
    <dgm:cxn modelId="{E3F92365-2991-4F71-A685-2788F079886A}" type="presParOf" srcId="{283313A4-8199-4882-A32D-C37BC7D9A5BD}" destId="{616B6871-D01D-44FA-98BB-0BE0C0F99B2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5E0D7-1C02-476B-9C41-3A01C539965B}">
      <dsp:nvSpPr>
        <dsp:cNvPr id="0" name=""/>
        <dsp:cNvSpPr/>
      </dsp:nvSpPr>
      <dsp:spPr>
        <a:xfrm>
          <a:off x="4343400" y="466134"/>
          <a:ext cx="3328324" cy="195405"/>
        </a:xfrm>
        <a:custGeom>
          <a:avLst/>
          <a:gdLst/>
          <a:ahLst/>
          <a:cxnLst/>
          <a:rect l="0" t="0" r="0" b="0"/>
          <a:pathLst>
            <a:path>
              <a:moveTo>
                <a:pt x="0" y="0"/>
              </a:moveTo>
              <a:lnTo>
                <a:pt x="0" y="97702"/>
              </a:lnTo>
              <a:lnTo>
                <a:pt x="3328324" y="97702"/>
              </a:lnTo>
              <a:lnTo>
                <a:pt x="3328324" y="195405"/>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58A002A-8AE8-4BDC-88DB-167D19759B2D}">
      <dsp:nvSpPr>
        <dsp:cNvPr id="0" name=""/>
        <dsp:cNvSpPr/>
      </dsp:nvSpPr>
      <dsp:spPr>
        <a:xfrm>
          <a:off x="4343400" y="466134"/>
          <a:ext cx="1109441" cy="195405"/>
        </a:xfrm>
        <a:custGeom>
          <a:avLst/>
          <a:gdLst/>
          <a:ahLst/>
          <a:cxnLst/>
          <a:rect l="0" t="0" r="0" b="0"/>
          <a:pathLst>
            <a:path>
              <a:moveTo>
                <a:pt x="0" y="0"/>
              </a:moveTo>
              <a:lnTo>
                <a:pt x="0" y="97702"/>
              </a:lnTo>
              <a:lnTo>
                <a:pt x="1109441" y="97702"/>
              </a:lnTo>
              <a:lnTo>
                <a:pt x="1109441" y="195405"/>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7AFFCE0-18AA-4DAD-B08D-F08FD11B0349}">
      <dsp:nvSpPr>
        <dsp:cNvPr id="0" name=""/>
        <dsp:cNvSpPr/>
      </dsp:nvSpPr>
      <dsp:spPr>
        <a:xfrm>
          <a:off x="3233958" y="466134"/>
          <a:ext cx="1109441" cy="195405"/>
        </a:xfrm>
        <a:custGeom>
          <a:avLst/>
          <a:gdLst/>
          <a:ahLst/>
          <a:cxnLst/>
          <a:rect l="0" t="0" r="0" b="0"/>
          <a:pathLst>
            <a:path>
              <a:moveTo>
                <a:pt x="1109441" y="0"/>
              </a:moveTo>
              <a:lnTo>
                <a:pt x="1109441" y="97702"/>
              </a:lnTo>
              <a:lnTo>
                <a:pt x="0" y="97702"/>
              </a:lnTo>
              <a:lnTo>
                <a:pt x="0" y="195405"/>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F448B93-DC28-455B-9523-75E9215692A9}">
      <dsp:nvSpPr>
        <dsp:cNvPr id="0" name=""/>
        <dsp:cNvSpPr/>
      </dsp:nvSpPr>
      <dsp:spPr>
        <a:xfrm>
          <a:off x="1015075" y="466134"/>
          <a:ext cx="3328324" cy="195405"/>
        </a:xfrm>
        <a:custGeom>
          <a:avLst/>
          <a:gdLst/>
          <a:ahLst/>
          <a:cxnLst/>
          <a:rect l="0" t="0" r="0" b="0"/>
          <a:pathLst>
            <a:path>
              <a:moveTo>
                <a:pt x="3328324" y="0"/>
              </a:moveTo>
              <a:lnTo>
                <a:pt x="3328324" y="97702"/>
              </a:lnTo>
              <a:lnTo>
                <a:pt x="0" y="97702"/>
              </a:lnTo>
              <a:lnTo>
                <a:pt x="0" y="195405"/>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97119E0-37B6-4BDF-9350-2F16F3105FBC}">
      <dsp:nvSpPr>
        <dsp:cNvPr id="0" name=""/>
        <dsp:cNvSpPr/>
      </dsp:nvSpPr>
      <dsp:spPr>
        <a:xfrm>
          <a:off x="2743198" y="80465"/>
          <a:ext cx="3200403" cy="38566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3366CC"/>
              </a:solidFill>
              <a:latin typeface="Arial" pitchFamily="34" charset="0"/>
              <a:cs typeface="Arial" pitchFamily="34" charset="0"/>
            </a:rPr>
            <a:t>Wolters Kluwer</a:t>
          </a:r>
          <a:endParaRPr lang="en-US" sz="2400" b="1" kern="1200" dirty="0">
            <a:solidFill>
              <a:srgbClr val="3366CC"/>
            </a:solidFill>
            <a:latin typeface="Arial" pitchFamily="34" charset="0"/>
            <a:cs typeface="Arial" pitchFamily="34" charset="0"/>
          </a:endParaRPr>
        </a:p>
      </dsp:txBody>
      <dsp:txXfrm>
        <a:off x="2743198" y="80465"/>
        <a:ext cx="3200403" cy="385669"/>
      </dsp:txXfrm>
    </dsp:sp>
    <dsp:sp modelId="{EB8191B7-E145-4007-AA3E-44DD74D7F422}">
      <dsp:nvSpPr>
        <dsp:cNvPr id="0" name=""/>
        <dsp:cNvSpPr/>
      </dsp:nvSpPr>
      <dsp:spPr>
        <a:xfrm>
          <a:off x="3337" y="661539"/>
          <a:ext cx="2023477" cy="1027520"/>
        </a:xfrm>
        <a:prstGeom prst="rect">
          <a:avLst/>
        </a:prstGeom>
        <a:solidFill>
          <a:srgbClr val="0081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Legal &amp; Regulatory</a:t>
          </a:r>
        </a:p>
        <a:p>
          <a:pPr lvl="0" algn="ctr" defTabSz="711200">
            <a:lnSpc>
              <a:spcPct val="90000"/>
            </a:lnSpc>
            <a:spcBef>
              <a:spcPct val="0"/>
            </a:spcBef>
            <a:spcAft>
              <a:spcPct val="35000"/>
            </a:spcAft>
          </a:pPr>
          <a:r>
            <a:rPr lang="zh-CN" altLang="en-US" sz="1600" b="1" kern="1200" dirty="0" smtClean="0">
              <a:solidFill>
                <a:schemeClr val="bg1"/>
              </a:solidFill>
              <a:latin typeface="Arial" pitchFamily="34" charset="0"/>
              <a:ea typeface="楷体" pitchFamily="49" charset="-122"/>
              <a:cs typeface="Arial" pitchFamily="34" charset="0"/>
            </a:rPr>
            <a:t>法律与法规</a:t>
          </a:r>
          <a:endParaRPr lang="en-US" sz="1600" b="1" kern="1200" dirty="0" smtClean="0">
            <a:solidFill>
              <a:schemeClr val="bg1"/>
            </a:solidFill>
            <a:latin typeface="Arial" pitchFamily="34" charset="0"/>
            <a:ea typeface="楷体"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€927m</a:t>
          </a:r>
          <a:endParaRPr lang="en-US" sz="1600" b="1" kern="1200" dirty="0">
            <a:solidFill>
              <a:schemeClr val="bg1"/>
            </a:solidFill>
            <a:latin typeface="Arial" pitchFamily="34" charset="0"/>
            <a:ea typeface="楷体" pitchFamily="49" charset="-122"/>
            <a:cs typeface="Arial" pitchFamily="34" charset="0"/>
          </a:endParaRPr>
        </a:p>
      </dsp:txBody>
      <dsp:txXfrm>
        <a:off x="3337" y="661539"/>
        <a:ext cx="2023477" cy="1027520"/>
      </dsp:txXfrm>
    </dsp:sp>
    <dsp:sp modelId="{ED07AF89-516F-411F-A5D1-19A997097F55}">
      <dsp:nvSpPr>
        <dsp:cNvPr id="0" name=""/>
        <dsp:cNvSpPr/>
      </dsp:nvSpPr>
      <dsp:spPr>
        <a:xfrm>
          <a:off x="2222219" y="661539"/>
          <a:ext cx="2023477" cy="1027520"/>
        </a:xfrm>
        <a:prstGeom prst="rect">
          <a:avLst/>
        </a:prstGeom>
        <a:solidFill>
          <a:srgbClr val="90B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  Tax &amp; Accounting</a:t>
          </a:r>
        </a:p>
        <a:p>
          <a:pPr lvl="0" algn="ctr" defTabSz="711200">
            <a:lnSpc>
              <a:spcPct val="90000"/>
            </a:lnSpc>
            <a:spcBef>
              <a:spcPct val="0"/>
            </a:spcBef>
            <a:spcAft>
              <a:spcPct val="35000"/>
            </a:spcAft>
          </a:pPr>
          <a:r>
            <a:rPr lang="zh-CN" altLang="en-US" sz="1600" b="1" kern="1200" dirty="0" smtClean="0">
              <a:solidFill>
                <a:schemeClr val="bg1"/>
              </a:solidFill>
              <a:latin typeface="Arial" pitchFamily="34" charset="0"/>
              <a:ea typeface="楷体" pitchFamily="49" charset="-122"/>
              <a:cs typeface="Arial" pitchFamily="34" charset="0"/>
            </a:rPr>
            <a:t>财税与会计</a:t>
          </a:r>
          <a:endParaRPr lang="en-US" sz="1600" b="1" kern="1200" dirty="0" smtClean="0">
            <a:solidFill>
              <a:schemeClr val="bg1"/>
            </a:solidFill>
            <a:latin typeface="Arial" pitchFamily="34" charset="0"/>
            <a:ea typeface="楷体"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€1173m</a:t>
          </a:r>
          <a:endParaRPr lang="en-US" sz="1600" b="1" kern="1200" dirty="0">
            <a:solidFill>
              <a:schemeClr val="bg1"/>
            </a:solidFill>
            <a:latin typeface="Arial" pitchFamily="34" charset="0"/>
            <a:ea typeface="楷体" pitchFamily="49" charset="-122"/>
            <a:cs typeface="Arial" pitchFamily="34" charset="0"/>
          </a:endParaRPr>
        </a:p>
      </dsp:txBody>
      <dsp:txXfrm>
        <a:off x="2222219" y="661539"/>
        <a:ext cx="2023477" cy="1027520"/>
      </dsp:txXfrm>
    </dsp:sp>
    <dsp:sp modelId="{F1F2EE60-8CE2-4B32-98A5-31CA18DD77DF}">
      <dsp:nvSpPr>
        <dsp:cNvPr id="0" name=""/>
        <dsp:cNvSpPr/>
      </dsp:nvSpPr>
      <dsp:spPr>
        <a:xfrm>
          <a:off x="4441102" y="661539"/>
          <a:ext cx="2023477" cy="1027520"/>
        </a:xfrm>
        <a:prstGeom prst="rect">
          <a:avLst/>
        </a:prstGeom>
        <a:solidFill>
          <a:srgbClr val="7AC1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Health</a:t>
          </a:r>
        </a:p>
        <a:p>
          <a:pPr lvl="0" algn="ctr" defTabSz="711200">
            <a:lnSpc>
              <a:spcPct val="90000"/>
            </a:lnSpc>
            <a:spcBef>
              <a:spcPct val="0"/>
            </a:spcBef>
            <a:spcAft>
              <a:spcPct val="35000"/>
            </a:spcAft>
          </a:pPr>
          <a:r>
            <a:rPr lang="zh-CN" altLang="en-US" sz="1600" b="1" kern="1200" dirty="0" smtClean="0">
              <a:solidFill>
                <a:schemeClr val="bg1"/>
              </a:solidFill>
              <a:latin typeface="Arial" pitchFamily="34" charset="0"/>
              <a:ea typeface="楷体" pitchFamily="49" charset="-122"/>
              <a:cs typeface="Arial" pitchFamily="34" charset="0"/>
            </a:rPr>
            <a:t>医疗卫生</a:t>
          </a:r>
          <a:endParaRPr lang="en-US" sz="1600" b="1" kern="1200" dirty="0" smtClean="0">
            <a:solidFill>
              <a:schemeClr val="bg1"/>
            </a:solidFill>
            <a:latin typeface="Arial" pitchFamily="34" charset="0"/>
            <a:ea typeface="楷体"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€1106m</a:t>
          </a:r>
          <a:endParaRPr lang="en-US" sz="1600" b="1" kern="1200" dirty="0">
            <a:solidFill>
              <a:schemeClr val="bg1"/>
            </a:solidFill>
            <a:latin typeface="Arial" pitchFamily="34" charset="0"/>
            <a:ea typeface="楷体" pitchFamily="49" charset="-122"/>
            <a:cs typeface="Arial" pitchFamily="34" charset="0"/>
          </a:endParaRPr>
        </a:p>
      </dsp:txBody>
      <dsp:txXfrm>
        <a:off x="4441102" y="661539"/>
        <a:ext cx="2023477" cy="1027520"/>
      </dsp:txXfrm>
    </dsp:sp>
    <dsp:sp modelId="{82DE3C63-871D-4B6C-90D9-47E49C695FC0}">
      <dsp:nvSpPr>
        <dsp:cNvPr id="0" name=""/>
        <dsp:cNvSpPr/>
      </dsp:nvSpPr>
      <dsp:spPr>
        <a:xfrm>
          <a:off x="6659985" y="661539"/>
          <a:ext cx="2023477" cy="1027520"/>
        </a:xfrm>
        <a:prstGeom prst="rect">
          <a:avLst/>
        </a:prstGeom>
        <a:solidFill>
          <a:srgbClr val="EF3E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ct val="35000"/>
            </a:spcAft>
          </a:pPr>
          <a:r>
            <a:rPr lang="en-US" altLang="zh-CN" sz="1600" b="1" kern="1200" dirty="0" smtClean="0">
              <a:solidFill>
                <a:schemeClr val="bg1"/>
              </a:solidFill>
              <a:latin typeface="Arial" pitchFamily="34" charset="0"/>
              <a:ea typeface="楷体" pitchFamily="49" charset="-122"/>
              <a:cs typeface="Arial" pitchFamily="34" charset="0"/>
            </a:rPr>
            <a:t>GRC</a:t>
          </a:r>
        </a:p>
        <a:p>
          <a:pPr lvl="0" algn="ctr" defTabSz="711200">
            <a:lnSpc>
              <a:spcPct val="70000"/>
            </a:lnSpc>
            <a:spcBef>
              <a:spcPct val="0"/>
            </a:spcBef>
            <a:spcAft>
              <a:spcPct val="35000"/>
            </a:spcAft>
          </a:pPr>
          <a:r>
            <a:rPr lang="zh-CN" altLang="en-US" sz="1600" b="1" kern="1200" dirty="0" smtClean="0">
              <a:solidFill>
                <a:schemeClr val="bg1"/>
              </a:solidFill>
              <a:latin typeface="Arial" pitchFamily="34" charset="0"/>
              <a:ea typeface="楷体" pitchFamily="49" charset="-122"/>
              <a:cs typeface="Arial" pitchFamily="34" charset="0"/>
            </a:rPr>
            <a:t>管理、风险及合规</a:t>
          </a:r>
          <a:endParaRPr lang="en-US" sz="1600" b="1" kern="1200" dirty="0" smtClean="0">
            <a:solidFill>
              <a:schemeClr val="bg1"/>
            </a:solidFill>
            <a:latin typeface="Arial" pitchFamily="34" charset="0"/>
            <a:ea typeface="楷体" pitchFamily="49" charset="-122"/>
            <a:cs typeface="Arial" pitchFamily="34" charset="0"/>
          </a:endParaRPr>
        </a:p>
        <a:p>
          <a:pPr lvl="0" algn="ctr" defTabSz="711200">
            <a:lnSpc>
              <a:spcPct val="7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€1091m</a:t>
          </a:r>
          <a:endParaRPr lang="en-US" sz="1600" b="1" kern="1200" dirty="0">
            <a:solidFill>
              <a:schemeClr val="bg1"/>
            </a:solidFill>
            <a:latin typeface="Arial" pitchFamily="34" charset="0"/>
            <a:ea typeface="楷体" pitchFamily="49" charset="-122"/>
            <a:cs typeface="Arial" pitchFamily="34" charset="0"/>
          </a:endParaRPr>
        </a:p>
      </dsp:txBody>
      <dsp:txXfrm>
        <a:off x="6659985" y="661539"/>
        <a:ext cx="2023477" cy="1027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B55A4-DA7E-437A-A14B-99B1D7C4243D}">
      <dsp:nvSpPr>
        <dsp:cNvPr id="0" name=""/>
        <dsp:cNvSpPr/>
      </dsp:nvSpPr>
      <dsp:spPr>
        <a:xfrm>
          <a:off x="1855789" y="3184839"/>
          <a:ext cx="2171010" cy="1871789"/>
        </a:xfrm>
        <a:prstGeom prst="hexagon">
          <a:avLst>
            <a:gd name="adj" fmla="val 25000"/>
            <a:gd name="vf" fmla="val 115470"/>
          </a:avLst>
        </a:prstGeom>
        <a:solidFill>
          <a:srgbClr val="0000B8"/>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“走出去”报告、专题、文章</a:t>
          </a:r>
          <a:endParaRPr lang="zh-CN" altLang="en-US" sz="2000" b="1" kern="1200" dirty="0"/>
        </a:p>
      </dsp:txBody>
      <dsp:txXfrm>
        <a:off x="2192689" y="3475305"/>
        <a:ext cx="1497210" cy="1290857"/>
      </dsp:txXfrm>
    </dsp:sp>
    <dsp:sp modelId="{23E746FA-439D-4341-89B4-CF174AC92DC6}">
      <dsp:nvSpPr>
        <dsp:cNvPr id="0" name=""/>
        <dsp:cNvSpPr/>
      </dsp:nvSpPr>
      <dsp:spPr>
        <a:xfrm>
          <a:off x="3941414" y="1937227"/>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05C821D-B1B6-446D-8A0D-1C35536F0148}">
      <dsp:nvSpPr>
        <dsp:cNvPr id="0" name=""/>
        <dsp:cNvSpPr/>
      </dsp:nvSpPr>
      <dsp:spPr>
        <a:xfrm>
          <a:off x="0" y="2179463"/>
          <a:ext cx="2171010" cy="1871789"/>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4930882-5009-4F8E-A783-CE361D603D2B}">
      <dsp:nvSpPr>
        <dsp:cNvPr id="0" name=""/>
        <dsp:cNvSpPr/>
      </dsp:nvSpPr>
      <dsp:spPr>
        <a:xfrm>
          <a:off x="1477987" y="3803989"/>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241512"/>
              <a:satOff val="6667"/>
              <a:lumOff val="-51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9AEC2D7-8497-4124-9A6E-0A73C6936D2A}">
      <dsp:nvSpPr>
        <dsp:cNvPr id="0" name=""/>
        <dsp:cNvSpPr/>
      </dsp:nvSpPr>
      <dsp:spPr>
        <a:xfrm>
          <a:off x="3705397" y="2157209"/>
          <a:ext cx="2171010" cy="1871789"/>
        </a:xfrm>
        <a:prstGeom prst="hexagon">
          <a:avLst>
            <a:gd name="adj" fmla="val 25000"/>
            <a:gd name="vf" fmla="val 115470"/>
          </a:avLst>
        </a:prstGeom>
        <a:gradFill rotWithShape="0">
          <a:gsLst>
            <a:gs pos="0">
              <a:schemeClr val="accent2">
                <a:hueOff val="-8103780"/>
                <a:satOff val="16667"/>
                <a:lumOff val="-1274"/>
                <a:alphaOff val="0"/>
                <a:shade val="51000"/>
                <a:satMod val="130000"/>
              </a:schemeClr>
            </a:gs>
            <a:gs pos="80000">
              <a:schemeClr val="accent2">
                <a:hueOff val="-8103780"/>
                <a:satOff val="16667"/>
                <a:lumOff val="-1274"/>
                <a:alphaOff val="0"/>
                <a:shade val="93000"/>
                <a:satMod val="130000"/>
              </a:schemeClr>
            </a:gs>
            <a:gs pos="100000">
              <a:schemeClr val="accent2">
                <a:hueOff val="-8103780"/>
                <a:satOff val="16667"/>
                <a:lumOff val="-1274"/>
                <a:alphaOff val="0"/>
                <a:shade val="94000"/>
                <a:satMod val="135000"/>
              </a:schemeClr>
            </a:gs>
          </a:gsLst>
          <a:lin ang="16200000" scaled="0"/>
        </a:gradFill>
        <a:ln w="9525" cap="flat" cmpd="sng" algn="ctr">
          <a:solidFill>
            <a:schemeClr val="accent2">
              <a:hueOff val="-8103780"/>
              <a:satOff val="16667"/>
              <a:lumOff val="-127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文书模板</a:t>
          </a:r>
          <a:endParaRPr lang="en-US" altLang="zh-CN" sz="2000" b="1" kern="1200" dirty="0" smtClean="0"/>
        </a:p>
        <a:p>
          <a:pPr lvl="0" algn="ctr" defTabSz="889000">
            <a:lnSpc>
              <a:spcPct val="90000"/>
            </a:lnSpc>
            <a:spcBef>
              <a:spcPct val="0"/>
            </a:spcBef>
            <a:spcAft>
              <a:spcPct val="35000"/>
            </a:spcAft>
          </a:pPr>
          <a:r>
            <a:rPr lang="zh-CN" altLang="en-US" sz="2000" b="1" kern="1200" dirty="0" smtClean="0"/>
            <a:t>智能图表</a:t>
          </a:r>
          <a:endParaRPr lang="en-US" altLang="zh-CN" sz="2000" b="1" kern="1200" dirty="0" smtClean="0"/>
        </a:p>
        <a:p>
          <a:pPr lvl="0" algn="ctr" defTabSz="889000">
            <a:lnSpc>
              <a:spcPct val="90000"/>
            </a:lnSpc>
            <a:spcBef>
              <a:spcPct val="0"/>
            </a:spcBef>
            <a:spcAft>
              <a:spcPct val="35000"/>
            </a:spcAft>
          </a:pPr>
          <a:r>
            <a:rPr lang="zh-CN" altLang="en-US" sz="2000" b="1" kern="1200" dirty="0" smtClean="0"/>
            <a:t>广告审核宝</a:t>
          </a:r>
          <a:endParaRPr lang="zh-CN" altLang="en-US" sz="2000" b="1" kern="1200" dirty="0"/>
        </a:p>
      </dsp:txBody>
      <dsp:txXfrm>
        <a:off x="4042297" y="2447675"/>
        <a:ext cx="1497210" cy="1290857"/>
      </dsp:txXfrm>
    </dsp:sp>
    <dsp:sp modelId="{0F231B12-89E7-44CE-B395-710BF6C56E6F}">
      <dsp:nvSpPr>
        <dsp:cNvPr id="0" name=""/>
        <dsp:cNvSpPr/>
      </dsp:nvSpPr>
      <dsp:spPr>
        <a:xfrm>
          <a:off x="5388351" y="4031550"/>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483024"/>
              <a:satOff val="13334"/>
              <a:lumOff val="-102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95448FA-22C2-4FAE-BDCE-5371304DD47B}">
      <dsp:nvSpPr>
        <dsp:cNvPr id="0" name=""/>
        <dsp:cNvSpPr/>
      </dsp:nvSpPr>
      <dsp:spPr>
        <a:xfrm>
          <a:off x="5555006" y="3184839"/>
          <a:ext cx="2171010" cy="1871789"/>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8103780"/>
              <a:satOff val="16667"/>
              <a:lumOff val="-127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B175996-5BAC-4358-9DDB-AF0D96D91B00}">
      <dsp:nvSpPr>
        <dsp:cNvPr id="0" name=""/>
        <dsp:cNvSpPr/>
      </dsp:nvSpPr>
      <dsp:spPr>
        <a:xfrm>
          <a:off x="5611406" y="4011196"/>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9724536"/>
              <a:satOff val="20000"/>
              <a:lumOff val="-15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C46E872-6BEF-4B42-99B6-8C28FABC6570}">
      <dsp:nvSpPr>
        <dsp:cNvPr id="0" name=""/>
        <dsp:cNvSpPr/>
      </dsp:nvSpPr>
      <dsp:spPr>
        <a:xfrm>
          <a:off x="1855789" y="1134030"/>
          <a:ext cx="2171010" cy="1871789"/>
        </a:xfrm>
        <a:prstGeom prst="hexagon">
          <a:avLst>
            <a:gd name="adj" fmla="val 25000"/>
            <a:gd name="vf" fmla="val 115470"/>
          </a:avLst>
        </a:prstGeom>
        <a:gradFill rotWithShape="0">
          <a:gsLst>
            <a:gs pos="0">
              <a:schemeClr val="accent2">
                <a:hueOff val="-16207560"/>
                <a:satOff val="33334"/>
                <a:lumOff val="-2549"/>
                <a:alphaOff val="0"/>
                <a:shade val="51000"/>
                <a:satMod val="130000"/>
              </a:schemeClr>
            </a:gs>
            <a:gs pos="80000">
              <a:schemeClr val="accent2">
                <a:hueOff val="-16207560"/>
                <a:satOff val="33334"/>
                <a:lumOff val="-2549"/>
                <a:alphaOff val="0"/>
                <a:shade val="93000"/>
                <a:satMod val="130000"/>
              </a:schemeClr>
            </a:gs>
            <a:gs pos="100000">
              <a:schemeClr val="accent2">
                <a:hueOff val="-16207560"/>
                <a:satOff val="33334"/>
                <a:lumOff val="-2549"/>
                <a:alphaOff val="0"/>
                <a:shade val="94000"/>
                <a:satMod val="135000"/>
              </a:schemeClr>
            </a:gs>
          </a:gsLst>
          <a:lin ang="16200000" scaled="0"/>
        </a:gradFill>
        <a:ln w="9525" cap="flat" cmpd="sng" algn="ctr">
          <a:solidFill>
            <a:schemeClr val="accent2">
              <a:hueOff val="-16207560"/>
              <a:satOff val="33334"/>
              <a:lumOff val="-2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实务指南</a:t>
          </a:r>
          <a:endParaRPr lang="en-US" altLang="zh-CN" sz="2000" b="1" kern="1200" dirty="0" smtClean="0"/>
        </a:p>
        <a:p>
          <a:pPr lvl="0" algn="ctr" defTabSz="889000">
            <a:lnSpc>
              <a:spcPct val="90000"/>
            </a:lnSpc>
            <a:spcBef>
              <a:spcPct val="0"/>
            </a:spcBef>
            <a:spcAft>
              <a:spcPct val="35000"/>
            </a:spcAft>
          </a:pPr>
          <a:r>
            <a:rPr lang="zh-CN" altLang="en-US" sz="2000" b="1" kern="1200" dirty="0" smtClean="0"/>
            <a:t>专题聚焦</a:t>
          </a:r>
          <a:endParaRPr lang="en-US" altLang="zh-CN" sz="2000" b="1" kern="1200" dirty="0" smtClean="0"/>
        </a:p>
        <a:p>
          <a:pPr lvl="0" algn="ctr" defTabSz="889000">
            <a:lnSpc>
              <a:spcPct val="90000"/>
            </a:lnSpc>
            <a:spcBef>
              <a:spcPct val="0"/>
            </a:spcBef>
            <a:spcAft>
              <a:spcPct val="35000"/>
            </a:spcAft>
          </a:pPr>
          <a:r>
            <a:rPr lang="zh-CN" altLang="en-US" sz="2000" b="1" kern="1200" dirty="0" smtClean="0"/>
            <a:t>专业文章</a:t>
          </a:r>
          <a:endParaRPr lang="zh-CN" altLang="en-US" sz="2000" b="1" kern="1200" dirty="0"/>
        </a:p>
      </dsp:txBody>
      <dsp:txXfrm>
        <a:off x="2192689" y="1424496"/>
        <a:ext cx="1497210" cy="1290857"/>
      </dsp:txXfrm>
    </dsp:sp>
    <dsp:sp modelId="{28B2F26E-EAC9-4268-97A8-6A20F873A45B}">
      <dsp:nvSpPr>
        <dsp:cNvPr id="0" name=""/>
        <dsp:cNvSpPr/>
      </dsp:nvSpPr>
      <dsp:spPr>
        <a:xfrm>
          <a:off x="2068640" y="3056390"/>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2966049"/>
              <a:satOff val="26667"/>
              <a:lumOff val="-20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BCF9519-BB39-4B19-B56B-7C548E82353C}">
      <dsp:nvSpPr>
        <dsp:cNvPr id="0" name=""/>
        <dsp:cNvSpPr/>
      </dsp:nvSpPr>
      <dsp:spPr>
        <a:xfrm>
          <a:off x="3705397" y="111345"/>
          <a:ext cx="2171010" cy="1871789"/>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6207560"/>
              <a:satOff val="33334"/>
              <a:lumOff val="-254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F8B9C51-E731-4688-A1ED-3EDDD450B1D5}">
      <dsp:nvSpPr>
        <dsp:cNvPr id="0" name=""/>
        <dsp:cNvSpPr/>
      </dsp:nvSpPr>
      <dsp:spPr>
        <a:xfrm>
          <a:off x="3769523" y="933251"/>
          <a:ext cx="254185" cy="21907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6207560"/>
              <a:satOff val="33334"/>
              <a:lumOff val="-254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25234-909D-4E99-BD41-3D483384B775}">
      <dsp:nvSpPr>
        <dsp:cNvPr id="0" name=""/>
        <dsp:cNvSpPr/>
      </dsp:nvSpPr>
      <dsp:spPr>
        <a:xfrm>
          <a:off x="0" y="143040"/>
          <a:ext cx="6702102" cy="974466"/>
        </a:xfrm>
        <a:prstGeom prst="roundRect">
          <a:avLst>
            <a:gd name="adj" fmla="val 10000"/>
          </a:avLst>
        </a:prstGeom>
        <a:solidFill>
          <a:srgbClr val="0000B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t>1. </a:t>
          </a:r>
          <a:r>
            <a:rPr lang="zh-CN" altLang="en-US" sz="2000" b="1" kern="1200" dirty="0" smtClean="0"/>
            <a:t>合同无效案例检索示例</a:t>
          </a:r>
          <a:endParaRPr lang="zh-CN" altLang="en-US" sz="2000" b="1" kern="1200" dirty="0"/>
        </a:p>
      </dsp:txBody>
      <dsp:txXfrm>
        <a:off x="28541" y="171581"/>
        <a:ext cx="5358631" cy="917384"/>
      </dsp:txXfrm>
    </dsp:sp>
    <dsp:sp modelId="{D47453DF-3EF2-4341-BBB8-6DD1302708A4}">
      <dsp:nvSpPr>
        <dsp:cNvPr id="0" name=""/>
        <dsp:cNvSpPr/>
      </dsp:nvSpPr>
      <dsp:spPr>
        <a:xfrm>
          <a:off x="591362" y="1590372"/>
          <a:ext cx="6702102" cy="1021081"/>
        </a:xfrm>
        <a:prstGeom prst="roundRect">
          <a:avLst>
            <a:gd name="adj" fmla="val 10000"/>
          </a:avLst>
        </a:prstGeom>
        <a:gradFill rotWithShape="0">
          <a:gsLst>
            <a:gs pos="0">
              <a:schemeClr val="accent2">
                <a:hueOff val="-8103780"/>
                <a:satOff val="16667"/>
                <a:lumOff val="-1274"/>
                <a:alphaOff val="0"/>
                <a:shade val="51000"/>
                <a:satMod val="130000"/>
              </a:schemeClr>
            </a:gs>
            <a:gs pos="80000">
              <a:schemeClr val="accent2">
                <a:hueOff val="-8103780"/>
                <a:satOff val="16667"/>
                <a:lumOff val="-1274"/>
                <a:alphaOff val="0"/>
                <a:shade val="93000"/>
                <a:satMod val="130000"/>
              </a:schemeClr>
            </a:gs>
            <a:gs pos="100000">
              <a:schemeClr val="accent2">
                <a:hueOff val="-8103780"/>
                <a:satOff val="16667"/>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altLang="zh-CN" sz="1600" b="1" kern="1200" dirty="0" smtClean="0"/>
        </a:p>
        <a:p>
          <a:pPr lvl="0" algn="ctr" defTabSz="711200">
            <a:lnSpc>
              <a:spcPct val="90000"/>
            </a:lnSpc>
            <a:spcBef>
              <a:spcPct val="0"/>
            </a:spcBef>
            <a:spcAft>
              <a:spcPct val="35000"/>
            </a:spcAft>
          </a:pPr>
          <a:endParaRPr lang="en-US" altLang="zh-CN" sz="1600" b="1" kern="1200" dirty="0" smtClean="0"/>
        </a:p>
        <a:p>
          <a:pPr lvl="0" algn="ctr" defTabSz="711200">
            <a:lnSpc>
              <a:spcPct val="90000"/>
            </a:lnSpc>
            <a:spcBef>
              <a:spcPct val="0"/>
            </a:spcBef>
            <a:spcAft>
              <a:spcPct val="35000"/>
            </a:spcAft>
          </a:pPr>
          <a:r>
            <a:rPr lang="en-US" altLang="zh-CN" sz="2000" b="1" kern="1200" dirty="0" smtClean="0"/>
            <a:t>2. </a:t>
          </a:r>
          <a:r>
            <a:rPr lang="zh-CN" altLang="en-US" sz="2000" b="1" kern="1200" dirty="0" smtClean="0"/>
            <a:t>关键词选择检索示例</a:t>
          </a:r>
          <a:endParaRPr lang="zh-CN" altLang="en-US" sz="2000" b="1" kern="1200" dirty="0"/>
        </a:p>
        <a:p>
          <a:pPr marL="285750" lvl="1" indent="-285750" algn="l" defTabSz="1600200">
            <a:lnSpc>
              <a:spcPct val="90000"/>
            </a:lnSpc>
            <a:spcBef>
              <a:spcPct val="0"/>
            </a:spcBef>
            <a:spcAft>
              <a:spcPct val="15000"/>
            </a:spcAft>
            <a:buChar char="••"/>
          </a:pPr>
          <a:endParaRPr lang="zh-CN" altLang="en-US" sz="3600" kern="1200" dirty="0"/>
        </a:p>
      </dsp:txBody>
      <dsp:txXfrm>
        <a:off x="621268" y="1620278"/>
        <a:ext cx="5231572" cy="961269"/>
      </dsp:txXfrm>
    </dsp:sp>
    <dsp:sp modelId="{0BD4B665-5E1F-4C29-ACA2-A463EB834BA9}">
      <dsp:nvSpPr>
        <dsp:cNvPr id="0" name=""/>
        <dsp:cNvSpPr/>
      </dsp:nvSpPr>
      <dsp:spPr>
        <a:xfrm>
          <a:off x="1182724" y="3127851"/>
          <a:ext cx="6702102" cy="887400"/>
        </a:xfrm>
        <a:prstGeom prst="roundRect">
          <a:avLst>
            <a:gd name="adj" fmla="val 10000"/>
          </a:avLst>
        </a:prstGeom>
        <a:solidFill>
          <a:srgbClr val="70AC2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t>3. </a:t>
          </a:r>
          <a:r>
            <a:rPr lang="zh-CN" altLang="en-US" sz="2000" b="1" kern="1200" dirty="0" smtClean="0"/>
            <a:t>建立知识管理中心</a:t>
          </a:r>
          <a:endParaRPr lang="zh-CN" altLang="en-US" sz="2000" b="1" kern="1200" dirty="0"/>
        </a:p>
      </dsp:txBody>
      <dsp:txXfrm>
        <a:off x="1208715" y="3153842"/>
        <a:ext cx="5239402" cy="835418"/>
      </dsp:txXfrm>
    </dsp:sp>
    <dsp:sp modelId="{075B867F-DECE-41E6-84DA-E89CCA9A38B0}">
      <dsp:nvSpPr>
        <dsp:cNvPr id="0" name=""/>
        <dsp:cNvSpPr/>
      </dsp:nvSpPr>
      <dsp:spPr>
        <a:xfrm>
          <a:off x="5882746" y="955915"/>
          <a:ext cx="819356" cy="81935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6067101" y="955915"/>
        <a:ext cx="450646" cy="616565"/>
      </dsp:txXfrm>
    </dsp:sp>
    <dsp:sp modelId="{2E1C2A98-973B-4A99-8A06-AF7A84A1DA6F}">
      <dsp:nvSpPr>
        <dsp:cNvPr id="0" name=""/>
        <dsp:cNvSpPr/>
      </dsp:nvSpPr>
      <dsp:spPr>
        <a:xfrm>
          <a:off x="6474108" y="2418150"/>
          <a:ext cx="819356" cy="819356"/>
        </a:xfrm>
        <a:prstGeom prst="downArrow">
          <a:avLst>
            <a:gd name="adj1" fmla="val 55000"/>
            <a:gd name="adj2" fmla="val 45000"/>
          </a:avLst>
        </a:prstGeom>
        <a:solidFill>
          <a:schemeClr val="accent2">
            <a:tint val="40000"/>
            <a:alpha val="90000"/>
            <a:hueOff val="-16558486"/>
            <a:satOff val="30547"/>
            <a:lumOff val="1164"/>
            <a:alphaOff val="0"/>
          </a:schemeClr>
        </a:solidFill>
        <a:ln w="9525" cap="flat" cmpd="sng" algn="ctr">
          <a:solidFill>
            <a:schemeClr val="accent2">
              <a:tint val="40000"/>
              <a:alpha val="90000"/>
              <a:hueOff val="-16558486"/>
              <a:satOff val="30547"/>
              <a:lumOff val="116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6658463" y="2418150"/>
        <a:ext cx="450646" cy="6165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zh-CN" altLang="en-US"/>
          </a:p>
        </p:txBody>
      </p:sp>
      <p:sp>
        <p:nvSpPr>
          <p:cNvPr id="19460" name="Rectangle 4"/>
          <p:cNvSpPr>
            <a:spLocks noGrp="1" noChangeArrowheads="1"/>
          </p:cNvSpPr>
          <p:nvPr>
            <p:ph type="ftr" sz="quarter" idx="2"/>
          </p:nvPr>
        </p:nvSpPr>
        <p:spPr bwMode="auto">
          <a:xfrm>
            <a:off x="0" y="9432925"/>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en-US" altLang="zh-CN" dirty="0"/>
          </a:p>
        </p:txBody>
      </p:sp>
      <p:sp>
        <p:nvSpPr>
          <p:cNvPr id="19461" name="Rectangle 5"/>
          <p:cNvSpPr>
            <a:spLocks noGrp="1" noChangeArrowheads="1"/>
          </p:cNvSpPr>
          <p:nvPr>
            <p:ph type="sldNum" sz="quarter" idx="3"/>
          </p:nvPr>
        </p:nvSpPr>
        <p:spPr bwMode="auto">
          <a:xfrm>
            <a:off x="3852863" y="9432925"/>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fld id="{A4C34C90-40E2-4E8A-89BE-FC90048C08C2}" type="slidenum">
              <a:rPr lang="zh-CN" altLang="en-US"/>
              <a:pPr>
                <a:defRPr/>
              </a:pPr>
              <a:t>‹#›</a:t>
            </a:fld>
            <a:endParaRPr lang="en-US" altLang="zh-CN" dirty="0"/>
          </a:p>
        </p:txBody>
      </p:sp>
    </p:spTree>
    <p:extLst>
      <p:ext uri="{BB962C8B-B14F-4D97-AF65-F5344CB8AC3E}">
        <p14:creationId xmlns:p14="http://schemas.microsoft.com/office/powerpoint/2010/main" val="183147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zh-CN" altLang="en-US"/>
          </a:p>
        </p:txBody>
      </p:sp>
      <p:sp>
        <p:nvSpPr>
          <p:cNvPr id="6147"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endParaRPr lang="en-US" altLang="zh-CN" dirty="0"/>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907" tIns="45953" rIns="91907" bIns="45953"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9432925"/>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en-US" altLang="zh-CN" dirty="0"/>
          </a:p>
        </p:txBody>
      </p:sp>
      <p:sp>
        <p:nvSpPr>
          <p:cNvPr id="6151" name="Rectangle 7"/>
          <p:cNvSpPr>
            <a:spLocks noGrp="1" noChangeArrowheads="1"/>
          </p:cNvSpPr>
          <p:nvPr>
            <p:ph type="sldNum" sz="quarter" idx="5"/>
          </p:nvPr>
        </p:nvSpPr>
        <p:spPr bwMode="auto">
          <a:xfrm>
            <a:off x="3852863" y="9432925"/>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fld id="{1115E9A6-7501-42BF-A229-664A28D91F3B}" type="slidenum">
              <a:rPr lang="zh-CN" altLang="en-US"/>
              <a:pPr>
                <a:defRPr/>
              </a:pPr>
              <a:t>‹#›</a:t>
            </a:fld>
            <a:endParaRPr lang="en-US" altLang="zh-CN" dirty="0"/>
          </a:p>
        </p:txBody>
      </p:sp>
    </p:spTree>
    <p:extLst>
      <p:ext uri="{BB962C8B-B14F-4D97-AF65-F5344CB8AC3E}">
        <p14:creationId xmlns:p14="http://schemas.microsoft.com/office/powerpoint/2010/main" val="1026646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a:t>
            </a:fld>
            <a:endParaRPr lang="en-US" altLang="zh-CN" smtClean="0"/>
          </a:p>
        </p:txBody>
      </p:sp>
    </p:spTree>
    <p:extLst>
      <p:ext uri="{BB962C8B-B14F-4D97-AF65-F5344CB8AC3E}">
        <p14:creationId xmlns:p14="http://schemas.microsoft.com/office/powerpoint/2010/main" val="295720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10</a:t>
            </a:fld>
            <a:endParaRPr lang="en-US" altLang="zh-CN" smtClean="0"/>
          </a:p>
        </p:txBody>
      </p:sp>
    </p:spTree>
    <p:extLst>
      <p:ext uri="{BB962C8B-B14F-4D97-AF65-F5344CB8AC3E}">
        <p14:creationId xmlns:p14="http://schemas.microsoft.com/office/powerpoint/2010/main" val="242579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11</a:t>
            </a:fld>
            <a:endParaRPr lang="en-US" altLang="zh-CN" smtClean="0"/>
          </a:p>
        </p:txBody>
      </p:sp>
    </p:spTree>
    <p:extLst>
      <p:ext uri="{BB962C8B-B14F-4D97-AF65-F5344CB8AC3E}">
        <p14:creationId xmlns:p14="http://schemas.microsoft.com/office/powerpoint/2010/main" val="393032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12</a:t>
            </a:fld>
            <a:endParaRPr lang="en-US" altLang="zh-CN" smtClean="0"/>
          </a:p>
        </p:txBody>
      </p:sp>
    </p:spTree>
    <p:extLst>
      <p:ext uri="{BB962C8B-B14F-4D97-AF65-F5344CB8AC3E}">
        <p14:creationId xmlns:p14="http://schemas.microsoft.com/office/powerpoint/2010/main" val="294920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13</a:t>
            </a:fld>
            <a:endParaRPr lang="en-US" altLang="zh-CN" smtClean="0"/>
          </a:p>
        </p:txBody>
      </p:sp>
    </p:spTree>
    <p:extLst>
      <p:ext uri="{BB962C8B-B14F-4D97-AF65-F5344CB8AC3E}">
        <p14:creationId xmlns:p14="http://schemas.microsoft.com/office/powerpoint/2010/main" val="196628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14</a:t>
            </a:fld>
            <a:endParaRPr lang="en-US" altLang="zh-CN" smtClean="0"/>
          </a:p>
        </p:txBody>
      </p:sp>
    </p:spTree>
    <p:extLst>
      <p:ext uri="{BB962C8B-B14F-4D97-AF65-F5344CB8AC3E}">
        <p14:creationId xmlns:p14="http://schemas.microsoft.com/office/powerpoint/2010/main" val="204668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15</a:t>
            </a:fld>
            <a:endParaRPr lang="en-US" altLang="zh-CN" smtClean="0"/>
          </a:p>
        </p:txBody>
      </p:sp>
    </p:spTree>
    <p:extLst>
      <p:ext uri="{BB962C8B-B14F-4D97-AF65-F5344CB8AC3E}">
        <p14:creationId xmlns:p14="http://schemas.microsoft.com/office/powerpoint/2010/main" val="302493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16</a:t>
            </a:fld>
            <a:endParaRPr lang="en-US" altLang="zh-CN" smtClean="0"/>
          </a:p>
        </p:txBody>
      </p:sp>
    </p:spTree>
    <p:extLst>
      <p:ext uri="{BB962C8B-B14F-4D97-AF65-F5344CB8AC3E}">
        <p14:creationId xmlns:p14="http://schemas.microsoft.com/office/powerpoint/2010/main" val="213628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17</a:t>
            </a:fld>
            <a:endParaRPr lang="en-US" altLang="zh-CN" smtClean="0"/>
          </a:p>
        </p:txBody>
      </p:sp>
    </p:spTree>
    <p:extLst>
      <p:ext uri="{BB962C8B-B14F-4D97-AF65-F5344CB8AC3E}">
        <p14:creationId xmlns:p14="http://schemas.microsoft.com/office/powerpoint/2010/main" val="237286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18</a:t>
            </a:fld>
            <a:endParaRPr lang="en-US" altLang="zh-CN" smtClean="0"/>
          </a:p>
        </p:txBody>
      </p:sp>
    </p:spTree>
    <p:extLst>
      <p:ext uri="{BB962C8B-B14F-4D97-AF65-F5344CB8AC3E}">
        <p14:creationId xmlns:p14="http://schemas.microsoft.com/office/powerpoint/2010/main" val="301220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19</a:t>
            </a:fld>
            <a:endParaRPr lang="en-US" altLang="zh-CN" smtClean="0"/>
          </a:p>
        </p:txBody>
      </p:sp>
    </p:spTree>
    <p:extLst>
      <p:ext uri="{BB962C8B-B14F-4D97-AF65-F5344CB8AC3E}">
        <p14:creationId xmlns:p14="http://schemas.microsoft.com/office/powerpoint/2010/main" val="400470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a:t>
            </a:fld>
            <a:endParaRPr lang="en-US" altLang="zh-CN" smtClean="0"/>
          </a:p>
        </p:txBody>
      </p:sp>
    </p:spTree>
    <p:extLst>
      <p:ext uri="{BB962C8B-B14F-4D97-AF65-F5344CB8AC3E}">
        <p14:creationId xmlns:p14="http://schemas.microsoft.com/office/powerpoint/2010/main" val="350707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20</a:t>
            </a:fld>
            <a:endParaRPr lang="en-US" altLang="zh-CN" smtClean="0"/>
          </a:p>
        </p:txBody>
      </p:sp>
    </p:spTree>
    <p:extLst>
      <p:ext uri="{BB962C8B-B14F-4D97-AF65-F5344CB8AC3E}">
        <p14:creationId xmlns:p14="http://schemas.microsoft.com/office/powerpoint/2010/main" val="72090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21</a:t>
            </a:fld>
            <a:endParaRPr lang="en-US" altLang="zh-CN" smtClean="0"/>
          </a:p>
        </p:txBody>
      </p:sp>
    </p:spTree>
    <p:extLst>
      <p:ext uri="{BB962C8B-B14F-4D97-AF65-F5344CB8AC3E}">
        <p14:creationId xmlns:p14="http://schemas.microsoft.com/office/powerpoint/2010/main" val="290370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22</a:t>
            </a:fld>
            <a:endParaRPr lang="en-US" altLang="zh-CN" smtClean="0"/>
          </a:p>
        </p:txBody>
      </p:sp>
    </p:spTree>
    <p:extLst>
      <p:ext uri="{BB962C8B-B14F-4D97-AF65-F5344CB8AC3E}">
        <p14:creationId xmlns:p14="http://schemas.microsoft.com/office/powerpoint/2010/main" val="106058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23</a:t>
            </a:fld>
            <a:endParaRPr lang="en-US" altLang="zh-CN" smtClean="0"/>
          </a:p>
        </p:txBody>
      </p:sp>
    </p:spTree>
    <p:extLst>
      <p:ext uri="{BB962C8B-B14F-4D97-AF65-F5344CB8AC3E}">
        <p14:creationId xmlns:p14="http://schemas.microsoft.com/office/powerpoint/2010/main" val="226428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24</a:t>
            </a:fld>
            <a:endParaRPr lang="en-US" altLang="zh-CN" smtClean="0"/>
          </a:p>
        </p:txBody>
      </p:sp>
    </p:spTree>
    <p:extLst>
      <p:ext uri="{BB962C8B-B14F-4D97-AF65-F5344CB8AC3E}">
        <p14:creationId xmlns:p14="http://schemas.microsoft.com/office/powerpoint/2010/main" val="256863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25</a:t>
            </a:fld>
            <a:endParaRPr lang="en-US" altLang="zh-CN" smtClean="0"/>
          </a:p>
        </p:txBody>
      </p:sp>
    </p:spTree>
    <p:extLst>
      <p:ext uri="{BB962C8B-B14F-4D97-AF65-F5344CB8AC3E}">
        <p14:creationId xmlns:p14="http://schemas.microsoft.com/office/powerpoint/2010/main" val="355946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26</a:t>
            </a:fld>
            <a:endParaRPr lang="en-US" altLang="zh-CN" smtClean="0"/>
          </a:p>
        </p:txBody>
      </p:sp>
    </p:spTree>
    <p:extLst>
      <p:ext uri="{BB962C8B-B14F-4D97-AF65-F5344CB8AC3E}">
        <p14:creationId xmlns:p14="http://schemas.microsoft.com/office/powerpoint/2010/main" val="13888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27</a:t>
            </a:fld>
            <a:endParaRPr lang="en-US" altLang="zh-CN" smtClean="0"/>
          </a:p>
        </p:txBody>
      </p:sp>
    </p:spTree>
    <p:extLst>
      <p:ext uri="{BB962C8B-B14F-4D97-AF65-F5344CB8AC3E}">
        <p14:creationId xmlns:p14="http://schemas.microsoft.com/office/powerpoint/2010/main" val="2447405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28</a:t>
            </a:fld>
            <a:endParaRPr lang="en-US" altLang="zh-CN" smtClean="0"/>
          </a:p>
        </p:txBody>
      </p:sp>
    </p:spTree>
    <p:extLst>
      <p:ext uri="{BB962C8B-B14F-4D97-AF65-F5344CB8AC3E}">
        <p14:creationId xmlns:p14="http://schemas.microsoft.com/office/powerpoint/2010/main" val="1005376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29</a:t>
            </a:fld>
            <a:endParaRPr lang="en-US" altLang="zh-CN" smtClean="0"/>
          </a:p>
        </p:txBody>
      </p:sp>
    </p:spTree>
    <p:extLst>
      <p:ext uri="{BB962C8B-B14F-4D97-AF65-F5344CB8AC3E}">
        <p14:creationId xmlns:p14="http://schemas.microsoft.com/office/powerpoint/2010/main" val="57330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a:t>
            </a:fld>
            <a:endParaRPr lang="en-US" altLang="zh-CN" smtClean="0"/>
          </a:p>
        </p:txBody>
      </p:sp>
    </p:spTree>
    <p:extLst>
      <p:ext uri="{BB962C8B-B14F-4D97-AF65-F5344CB8AC3E}">
        <p14:creationId xmlns:p14="http://schemas.microsoft.com/office/powerpoint/2010/main" val="16898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30</a:t>
            </a:fld>
            <a:endParaRPr lang="en-US" altLang="zh-CN" smtClean="0"/>
          </a:p>
        </p:txBody>
      </p:sp>
    </p:spTree>
    <p:extLst>
      <p:ext uri="{BB962C8B-B14F-4D97-AF65-F5344CB8AC3E}">
        <p14:creationId xmlns:p14="http://schemas.microsoft.com/office/powerpoint/2010/main" val="77815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31</a:t>
            </a:fld>
            <a:endParaRPr lang="en-US" altLang="zh-CN" smtClean="0"/>
          </a:p>
        </p:txBody>
      </p:sp>
    </p:spTree>
    <p:extLst>
      <p:ext uri="{BB962C8B-B14F-4D97-AF65-F5344CB8AC3E}">
        <p14:creationId xmlns:p14="http://schemas.microsoft.com/office/powerpoint/2010/main" val="3971099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32</a:t>
            </a:fld>
            <a:endParaRPr lang="en-US" altLang="zh-CN" smtClean="0"/>
          </a:p>
        </p:txBody>
      </p:sp>
    </p:spTree>
    <p:extLst>
      <p:ext uri="{BB962C8B-B14F-4D97-AF65-F5344CB8AC3E}">
        <p14:creationId xmlns:p14="http://schemas.microsoft.com/office/powerpoint/2010/main" val="3108969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33</a:t>
            </a:fld>
            <a:endParaRPr lang="en-US" altLang="zh-CN" smtClean="0"/>
          </a:p>
        </p:txBody>
      </p:sp>
    </p:spTree>
    <p:extLst>
      <p:ext uri="{BB962C8B-B14F-4D97-AF65-F5344CB8AC3E}">
        <p14:creationId xmlns:p14="http://schemas.microsoft.com/office/powerpoint/2010/main" val="2674818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34</a:t>
            </a:fld>
            <a:endParaRPr lang="en-US" altLang="zh-CN" smtClean="0"/>
          </a:p>
        </p:txBody>
      </p:sp>
    </p:spTree>
    <p:extLst>
      <p:ext uri="{BB962C8B-B14F-4D97-AF65-F5344CB8AC3E}">
        <p14:creationId xmlns:p14="http://schemas.microsoft.com/office/powerpoint/2010/main" val="1089921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35</a:t>
            </a:fld>
            <a:endParaRPr lang="en-US" altLang="zh-CN" smtClean="0"/>
          </a:p>
        </p:txBody>
      </p:sp>
    </p:spTree>
    <p:extLst>
      <p:ext uri="{BB962C8B-B14F-4D97-AF65-F5344CB8AC3E}">
        <p14:creationId xmlns:p14="http://schemas.microsoft.com/office/powerpoint/2010/main" val="4189958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36</a:t>
            </a:fld>
            <a:endParaRPr lang="en-US" altLang="zh-CN" smtClean="0"/>
          </a:p>
        </p:txBody>
      </p:sp>
    </p:spTree>
    <p:extLst>
      <p:ext uri="{BB962C8B-B14F-4D97-AF65-F5344CB8AC3E}">
        <p14:creationId xmlns:p14="http://schemas.microsoft.com/office/powerpoint/2010/main" val="2064809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37</a:t>
            </a:fld>
            <a:endParaRPr lang="en-US" altLang="zh-CN" smtClean="0"/>
          </a:p>
        </p:txBody>
      </p:sp>
    </p:spTree>
    <p:extLst>
      <p:ext uri="{BB962C8B-B14F-4D97-AF65-F5344CB8AC3E}">
        <p14:creationId xmlns:p14="http://schemas.microsoft.com/office/powerpoint/2010/main" val="421286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38</a:t>
            </a:fld>
            <a:endParaRPr lang="en-US" altLang="zh-CN" smtClean="0"/>
          </a:p>
        </p:txBody>
      </p:sp>
    </p:spTree>
    <p:extLst>
      <p:ext uri="{BB962C8B-B14F-4D97-AF65-F5344CB8AC3E}">
        <p14:creationId xmlns:p14="http://schemas.microsoft.com/office/powerpoint/2010/main" val="4105344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39</a:t>
            </a:fld>
            <a:endParaRPr lang="en-US" altLang="zh-CN" smtClean="0"/>
          </a:p>
        </p:txBody>
      </p:sp>
    </p:spTree>
    <p:extLst>
      <p:ext uri="{BB962C8B-B14F-4D97-AF65-F5344CB8AC3E}">
        <p14:creationId xmlns:p14="http://schemas.microsoft.com/office/powerpoint/2010/main" val="153911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a:t>
            </a:fld>
            <a:endParaRPr lang="en-US" altLang="zh-CN" smtClean="0"/>
          </a:p>
        </p:txBody>
      </p:sp>
    </p:spTree>
    <p:extLst>
      <p:ext uri="{BB962C8B-B14F-4D97-AF65-F5344CB8AC3E}">
        <p14:creationId xmlns:p14="http://schemas.microsoft.com/office/powerpoint/2010/main" val="1662094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40</a:t>
            </a:fld>
            <a:endParaRPr lang="en-US" altLang="zh-CN" smtClean="0"/>
          </a:p>
        </p:txBody>
      </p:sp>
    </p:spTree>
    <p:extLst>
      <p:ext uri="{BB962C8B-B14F-4D97-AF65-F5344CB8AC3E}">
        <p14:creationId xmlns:p14="http://schemas.microsoft.com/office/powerpoint/2010/main" val="866274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41</a:t>
            </a:fld>
            <a:endParaRPr lang="en-US" altLang="zh-CN" smtClean="0"/>
          </a:p>
        </p:txBody>
      </p:sp>
    </p:spTree>
    <p:extLst>
      <p:ext uri="{BB962C8B-B14F-4D97-AF65-F5344CB8AC3E}">
        <p14:creationId xmlns:p14="http://schemas.microsoft.com/office/powerpoint/2010/main" val="2712591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42</a:t>
            </a:fld>
            <a:endParaRPr lang="en-US" altLang="zh-CN" smtClean="0"/>
          </a:p>
        </p:txBody>
      </p:sp>
    </p:spTree>
    <p:extLst>
      <p:ext uri="{BB962C8B-B14F-4D97-AF65-F5344CB8AC3E}">
        <p14:creationId xmlns:p14="http://schemas.microsoft.com/office/powerpoint/2010/main" val="4012762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43</a:t>
            </a:fld>
            <a:endParaRPr lang="en-US" altLang="zh-CN" smtClean="0"/>
          </a:p>
        </p:txBody>
      </p:sp>
    </p:spTree>
    <p:extLst>
      <p:ext uri="{BB962C8B-B14F-4D97-AF65-F5344CB8AC3E}">
        <p14:creationId xmlns:p14="http://schemas.microsoft.com/office/powerpoint/2010/main" val="3914664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44</a:t>
            </a:fld>
            <a:endParaRPr lang="en-US" altLang="zh-CN" smtClean="0"/>
          </a:p>
        </p:txBody>
      </p:sp>
    </p:spTree>
    <p:extLst>
      <p:ext uri="{BB962C8B-B14F-4D97-AF65-F5344CB8AC3E}">
        <p14:creationId xmlns:p14="http://schemas.microsoft.com/office/powerpoint/2010/main" val="792315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45</a:t>
            </a:fld>
            <a:endParaRPr lang="en-US" altLang="zh-CN" smtClean="0"/>
          </a:p>
        </p:txBody>
      </p:sp>
    </p:spTree>
    <p:extLst>
      <p:ext uri="{BB962C8B-B14F-4D97-AF65-F5344CB8AC3E}">
        <p14:creationId xmlns:p14="http://schemas.microsoft.com/office/powerpoint/2010/main" val="2536400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46</a:t>
            </a:fld>
            <a:endParaRPr lang="en-US" altLang="zh-CN" smtClean="0"/>
          </a:p>
        </p:txBody>
      </p:sp>
    </p:spTree>
    <p:extLst>
      <p:ext uri="{BB962C8B-B14F-4D97-AF65-F5344CB8AC3E}">
        <p14:creationId xmlns:p14="http://schemas.microsoft.com/office/powerpoint/2010/main" val="2749638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47</a:t>
            </a:fld>
            <a:endParaRPr lang="en-US" altLang="zh-CN" smtClean="0"/>
          </a:p>
        </p:txBody>
      </p:sp>
    </p:spTree>
    <p:extLst>
      <p:ext uri="{BB962C8B-B14F-4D97-AF65-F5344CB8AC3E}">
        <p14:creationId xmlns:p14="http://schemas.microsoft.com/office/powerpoint/2010/main" val="112252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5</a:t>
            </a:fld>
            <a:endParaRPr lang="en-US" altLang="zh-CN" smtClean="0"/>
          </a:p>
        </p:txBody>
      </p:sp>
    </p:spTree>
    <p:extLst>
      <p:ext uri="{BB962C8B-B14F-4D97-AF65-F5344CB8AC3E}">
        <p14:creationId xmlns:p14="http://schemas.microsoft.com/office/powerpoint/2010/main" val="199372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6</a:t>
            </a:fld>
            <a:endParaRPr lang="en-US" altLang="zh-CN" smtClean="0"/>
          </a:p>
        </p:txBody>
      </p:sp>
    </p:spTree>
    <p:extLst>
      <p:ext uri="{BB962C8B-B14F-4D97-AF65-F5344CB8AC3E}">
        <p14:creationId xmlns:p14="http://schemas.microsoft.com/office/powerpoint/2010/main" val="94491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7</a:t>
            </a:fld>
            <a:endParaRPr lang="en-US" altLang="zh-CN" smtClean="0"/>
          </a:p>
        </p:txBody>
      </p:sp>
    </p:spTree>
    <p:extLst>
      <p:ext uri="{BB962C8B-B14F-4D97-AF65-F5344CB8AC3E}">
        <p14:creationId xmlns:p14="http://schemas.microsoft.com/office/powerpoint/2010/main" val="382057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8</a:t>
            </a:fld>
            <a:endParaRPr lang="en-US" altLang="zh-CN" smtClean="0"/>
          </a:p>
        </p:txBody>
      </p:sp>
    </p:spTree>
    <p:extLst>
      <p:ext uri="{BB962C8B-B14F-4D97-AF65-F5344CB8AC3E}">
        <p14:creationId xmlns:p14="http://schemas.microsoft.com/office/powerpoint/2010/main" val="350503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5/22/2017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9</a:t>
            </a:fld>
            <a:endParaRPr lang="en-US" altLang="zh-CN" smtClean="0"/>
          </a:p>
        </p:txBody>
      </p:sp>
    </p:spTree>
    <p:extLst>
      <p:ext uri="{BB962C8B-B14F-4D97-AF65-F5344CB8AC3E}">
        <p14:creationId xmlns:p14="http://schemas.microsoft.com/office/powerpoint/2010/main" val="10426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D62DE548-BE88-4DE8-824F-02F5879E023D}" type="slidenum">
              <a:rPr lang="zh-CN" altLang="en-US"/>
              <a:pPr>
                <a:defRPr/>
              </a:pPr>
              <a:t>‹#›</a:t>
            </a:fld>
            <a:endParaRPr lang="en-US" altLang="zh-CN" dirty="0"/>
          </a:p>
        </p:txBody>
      </p:sp>
    </p:spTree>
    <p:extLst>
      <p:ext uri="{BB962C8B-B14F-4D97-AF65-F5344CB8AC3E}">
        <p14:creationId xmlns:p14="http://schemas.microsoft.com/office/powerpoint/2010/main" val="1476959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p:txBody>
          <a:bodyPr/>
          <a:lstStyle>
            <a:lvl1pPr>
              <a:defRPr/>
            </a:lvl1pPr>
          </a:lstStyle>
          <a:p>
            <a:pPr>
              <a:defRPr/>
            </a:pPr>
            <a:fld id="{0FDE9CE0-E8C9-473B-8C9E-D4DB1F798C4B}" type="slidenum">
              <a:rPr lang="zh-CN" altLang="en-US"/>
              <a:pPr>
                <a:defRPr/>
              </a:pPr>
              <a:t>‹#›</a:t>
            </a:fld>
            <a:endParaRPr lang="en-US" altLang="zh-CN" dirty="0"/>
          </a:p>
        </p:txBody>
      </p:sp>
    </p:spTree>
    <p:extLst>
      <p:ext uri="{BB962C8B-B14F-4D97-AF65-F5344CB8AC3E}">
        <p14:creationId xmlns:p14="http://schemas.microsoft.com/office/powerpoint/2010/main" val="184029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9" name="Afbeelding 8" descr="GettyImages-163741301.jpg"/>
          <p:cNvPicPr>
            <a:picLocks noChangeAspect="1"/>
          </p:cNvPicPr>
          <p:nvPr userDrawn="1"/>
        </p:nvPicPr>
        <p:blipFill rotWithShape="1">
          <a:blip r:embed="rId2">
            <a:extLst>
              <a:ext uri="{28A0092B-C50C-407E-A947-70E740481C1C}">
                <a14:useLocalDpi xmlns:a14="http://schemas.microsoft.com/office/drawing/2010/main" val="0"/>
              </a:ext>
            </a:extLst>
          </a:blip>
          <a:srcRect r="11553" b="21551"/>
          <a:stretch/>
        </p:blipFill>
        <p:spPr>
          <a:xfrm>
            <a:off x="457200" y="0"/>
            <a:ext cx="8686800" cy="6858000"/>
          </a:xfrm>
          <a:prstGeom prst="rect">
            <a:avLst/>
          </a:prstGeom>
        </p:spPr>
      </p:pic>
      <p:sp>
        <p:nvSpPr>
          <p:cNvPr id="20" name="Rectangle 13"/>
          <p:cNvSpPr/>
          <p:nvPr userDrawn="1"/>
        </p:nvSpPr>
        <p:spPr>
          <a:xfrm>
            <a:off x="2451102" y="4721583"/>
            <a:ext cx="3276598"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userDrawn="1"/>
        </p:nvSpPr>
        <p:spPr>
          <a:xfrm>
            <a:off x="3" y="2316480"/>
            <a:ext cx="3886200" cy="2743200"/>
          </a:xfrm>
          <a:prstGeom prst="rect">
            <a:avLst/>
          </a:prstGeom>
          <a:solidFill>
            <a:srgbClr val="008080">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2515443"/>
            <a:ext cx="3352601" cy="1524000"/>
          </a:xfrm>
        </p:spPr>
        <p:txBody>
          <a:bodyPr anchor="t">
            <a:noAutofit/>
          </a:bodyPr>
          <a:lstStyle>
            <a:lvl1pPr>
              <a:defRPr sz="2800" b="0">
                <a:solidFill>
                  <a:schemeClr val="bg1"/>
                </a:solidFill>
              </a:defRPr>
            </a:lvl1pPr>
          </a:lstStyle>
          <a:p>
            <a:r>
              <a:rPr lang="en-US" dirty="0" smtClean="0"/>
              <a:t>Click to edit Master title style</a:t>
            </a:r>
            <a:endParaRPr lang="en-US" dirty="0"/>
          </a:p>
        </p:txBody>
      </p:sp>
      <p:pic>
        <p:nvPicPr>
          <p:cNvPr id="24" name="Afbeelding 23" descr="WK_H_01_Pos_RGB_2400_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4100" y="5131050"/>
            <a:ext cx="3213099" cy="881697"/>
          </a:xfrm>
          <a:prstGeom prst="rect">
            <a:avLst/>
          </a:prstGeom>
        </p:spPr>
      </p:pic>
      <p:sp>
        <p:nvSpPr>
          <p:cNvPr id="25" name="Tijdelijke aanduiding voor tekst 2"/>
          <p:cNvSpPr>
            <a:spLocks noGrp="1"/>
          </p:cNvSpPr>
          <p:nvPr>
            <p:ph type="body" sz="quarter" idx="11" hasCustomPrompt="1"/>
          </p:nvPr>
        </p:nvSpPr>
        <p:spPr>
          <a:xfrm>
            <a:off x="363541" y="4077713"/>
            <a:ext cx="3353327" cy="415265"/>
          </a:xfrm>
        </p:spPr>
        <p:txBody>
          <a:bodyPr>
            <a:normAutofit/>
          </a:bodyPr>
          <a:lstStyle>
            <a:lvl1pPr marL="0" indent="0">
              <a:spcBef>
                <a:spcPts val="0"/>
              </a:spcBef>
              <a:buFontTx/>
              <a:buNone/>
              <a:defRPr sz="14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
        <p:nvSpPr>
          <p:cNvPr id="5" name="Tijdelijke aanduiding voor tekst 4"/>
          <p:cNvSpPr>
            <a:spLocks noGrp="1"/>
          </p:cNvSpPr>
          <p:nvPr>
            <p:ph type="body" sz="quarter" idx="12" hasCustomPrompt="1"/>
          </p:nvPr>
        </p:nvSpPr>
        <p:spPr>
          <a:xfrm>
            <a:off x="364267" y="4525432"/>
            <a:ext cx="214005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smtClean="0"/>
              <a:t>Date</a:t>
            </a:r>
            <a:endParaRPr lang="nl-NL" dirty="0"/>
          </a:p>
        </p:txBody>
      </p:sp>
    </p:spTree>
    <p:extLst>
      <p:ext uri="{BB962C8B-B14F-4D97-AF65-F5344CB8AC3E}">
        <p14:creationId xmlns:p14="http://schemas.microsoft.com/office/powerpoint/2010/main" val="3239727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DC402DC4-FE28-4D33-A22A-2E2824EBA119}" type="slidenum">
              <a:rPr lang="en-US" smtClean="0"/>
              <a:pPr>
                <a:defRPr/>
              </a:pPr>
              <a:t>‹#›</a:t>
            </a:fld>
            <a:endParaRPr lang="en-US"/>
          </a:p>
        </p:txBody>
      </p:sp>
      <p:pic>
        <p:nvPicPr>
          <p:cNvPr id="5" name="Picture 4" descr="WOL080226_103_s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8490" t="40547" r="6244" b="55144"/>
          <a:stretch>
            <a:fillRect/>
          </a:stretch>
        </p:blipFill>
        <p:spPr bwMode="auto">
          <a:xfrm>
            <a:off x="0" y="0"/>
            <a:ext cx="9144000" cy="457200"/>
          </a:xfrm>
          <a:prstGeom prst="rect">
            <a:avLst/>
          </a:prstGeom>
          <a:noFill/>
          <a:ln w="9525">
            <a:noFill/>
            <a:miter lim="800000"/>
            <a:headEnd/>
            <a:tailEnd/>
          </a:ln>
        </p:spPr>
      </p:pic>
    </p:spTree>
    <p:extLst>
      <p:ext uri="{BB962C8B-B14F-4D97-AF65-F5344CB8AC3E}">
        <p14:creationId xmlns:p14="http://schemas.microsoft.com/office/powerpoint/2010/main" val="16046813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v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5901"/>
            <a:ext cx="8686800" cy="4845050"/>
          </a:xfrm>
          <a:prstGeom prst="rect">
            <a:avLst/>
          </a:prstGeom>
        </p:spPr>
        <p:txBody>
          <a:bodyPr/>
          <a:lstStyle>
            <a:lvl1pPr>
              <a:defRPr sz="20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marL="342900" indent="0">
              <a:defRPr lang="en-US" sz="1100" i="1" kern="1200" dirty="0">
                <a:solidFill>
                  <a:schemeClr val="tx1"/>
                </a:solidFill>
                <a:latin typeface="+mn-lt"/>
                <a:ea typeface="+mn-ea"/>
                <a:cs typeface="+mn-cs"/>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Note level</a:t>
            </a:r>
            <a:endParaRPr lang="en-US" dirty="0"/>
          </a:p>
        </p:txBody>
      </p:sp>
      <p:sp>
        <p:nvSpPr>
          <p:cNvPr id="10" name="Text Placeholder 9"/>
          <p:cNvSpPr>
            <a:spLocks noGrp="1"/>
          </p:cNvSpPr>
          <p:nvPr>
            <p:ph type="body" sz="quarter" idx="12"/>
          </p:nvPr>
        </p:nvSpPr>
        <p:spPr>
          <a:xfrm>
            <a:off x="228600" y="457200"/>
            <a:ext cx="8686800" cy="892552"/>
          </a:xfrm>
          <a:prstGeom prst="rect">
            <a:avLst/>
          </a:prstGeom>
        </p:spPr>
        <p:txBody>
          <a:bodyPr>
            <a:spAutoFit/>
          </a:bodyPr>
          <a:lstStyle>
            <a:lvl1pPr marL="0" indent="0">
              <a:spcBef>
                <a:spcPts val="0"/>
              </a:spcBef>
              <a:buNone/>
              <a:defRPr sz="3200" b="1">
                <a:solidFill>
                  <a:schemeClr val="accent1"/>
                </a:solidFill>
              </a:defRPr>
            </a:lvl1pPr>
            <a:lvl2pPr marL="0" indent="0">
              <a:spcBef>
                <a:spcPts val="0"/>
              </a:spcBef>
              <a:buNone/>
              <a:defRPr sz="2000" i="1">
                <a:solidFill>
                  <a:schemeClr val="tx1"/>
                </a:solidFill>
              </a:defRPr>
            </a:lvl2pPr>
          </a:lstStyle>
          <a:p>
            <a:pPr lvl="0"/>
            <a:r>
              <a:rPr lang="en-US" dirty="0" smtClean="0"/>
              <a:t>Click to edit Master text styles</a:t>
            </a:r>
          </a:p>
          <a:p>
            <a:pPr lvl="1"/>
            <a:r>
              <a:rPr lang="en-US" dirty="0" smtClean="0"/>
              <a:t>Second level</a:t>
            </a:r>
          </a:p>
        </p:txBody>
      </p:sp>
      <p:sp>
        <p:nvSpPr>
          <p:cNvPr id="4" name="Slide Number Placeholder 7"/>
          <p:cNvSpPr>
            <a:spLocks noGrp="1"/>
          </p:cNvSpPr>
          <p:nvPr>
            <p:ph type="sldNum" sz="quarter" idx="13"/>
          </p:nvPr>
        </p:nvSpPr>
        <p:spPr>
          <a:xfrm>
            <a:off x="6794500" y="64452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A91FB9F-2236-41F6-908F-94CD088B023F}" type="slidenum">
              <a:rPr lang="en-US" altLang="zh-CN"/>
              <a:pPr>
                <a:defRPr/>
              </a:pPr>
              <a:t>‹#›</a:t>
            </a:fld>
            <a:endParaRPr lang="en-US" altLang="zh-CN"/>
          </a:p>
        </p:txBody>
      </p:sp>
      <p:sp>
        <p:nvSpPr>
          <p:cNvPr id="5" name="Footer Placeholder 2"/>
          <p:cNvSpPr>
            <a:spLocks noGrp="1"/>
          </p:cNvSpPr>
          <p:nvPr userDrawn="1">
            <p:ph type="ftr" sz="quarter" idx="14"/>
          </p:nvPr>
        </p:nvSpPr>
        <p:spPr>
          <a:xfrm>
            <a:off x="3810000" y="6443663"/>
            <a:ext cx="4365625" cy="365125"/>
          </a:xfrm>
          <a:prstGeom prst="rect">
            <a:avLst/>
          </a:prstGeom>
        </p:spPr>
        <p:txBody>
          <a:bodyPr/>
          <a:lstStyle>
            <a:lvl1pPr algn="r" eaLnBrk="1" hangingPunct="1">
              <a:defRPr b="1">
                <a:latin typeface="楷体" panose="02010609060101010101" pitchFamily="49" charset="-122"/>
                <a:ea typeface="楷体" panose="02010609060101010101" pitchFamily="49" charset="-122"/>
              </a:defRPr>
            </a:lvl1pPr>
          </a:lstStyle>
          <a:p>
            <a:pPr>
              <a:defRPr/>
            </a:pPr>
            <a:r>
              <a:rPr lang="zh-CN" altLang="en-US" dirty="0" smtClean="0"/>
              <a:t>仅供参考交流使用，非官方资料</a:t>
            </a:r>
            <a:endParaRPr lang="en-US" dirty="0"/>
          </a:p>
        </p:txBody>
      </p:sp>
    </p:spTree>
    <p:extLst>
      <p:ext uri="{BB962C8B-B14F-4D97-AF65-F5344CB8AC3E}">
        <p14:creationId xmlns:p14="http://schemas.microsoft.com/office/powerpoint/2010/main" val="351980930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173788"/>
            <a:ext cx="91440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gray">
          <a:xfrm>
            <a:off x="212725" y="331788"/>
            <a:ext cx="8602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zh-CN" smtClean="0"/>
              <a:t>Click to edit Master title style</a:t>
            </a:r>
          </a:p>
        </p:txBody>
      </p:sp>
      <p:sp>
        <p:nvSpPr>
          <p:cNvPr id="1028" name="Rectangle 3"/>
          <p:cNvSpPr>
            <a:spLocks noGrp="1" noChangeArrowheads="1"/>
          </p:cNvSpPr>
          <p:nvPr>
            <p:ph type="body" idx="1"/>
          </p:nvPr>
        </p:nvSpPr>
        <p:spPr bwMode="gray">
          <a:xfrm>
            <a:off x="212725" y="1155700"/>
            <a:ext cx="8602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Rectangle 6"/>
          <p:cNvSpPr>
            <a:spLocks noGrp="1" noChangeArrowheads="1"/>
          </p:cNvSpPr>
          <p:nvPr>
            <p:ph type="sldNum" sz="quarter" idx="4"/>
          </p:nvPr>
        </p:nvSpPr>
        <p:spPr bwMode="gray">
          <a:xfrm>
            <a:off x="8382000" y="6461125"/>
            <a:ext cx="4841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900">
                <a:latin typeface="Trebuchet MS" pitchFamily="34" charset="0"/>
                <a:ea typeface="SimSun" pitchFamily="2" charset="-122"/>
              </a:defRPr>
            </a:lvl1pPr>
          </a:lstStyle>
          <a:p>
            <a:pPr>
              <a:defRPr/>
            </a:pPr>
            <a:fld id="{CEF09E8A-831F-49F3-93BA-0BDDED2506CE}" type="slidenum">
              <a:rPr lang="zh-CN" altLang="en-US"/>
              <a:pPr>
                <a:defRPr/>
              </a:pPr>
              <a:t>‹#›</a:t>
            </a:fld>
            <a:endParaRPr lang="en-US" altLang="zh-CN" dirty="0"/>
          </a:p>
        </p:txBody>
      </p:sp>
      <p:sp>
        <p:nvSpPr>
          <p:cNvPr id="2" name="Line 12"/>
          <p:cNvSpPr>
            <a:spLocks noChangeShapeType="1"/>
          </p:cNvSpPr>
          <p:nvPr/>
        </p:nvSpPr>
        <p:spPr bwMode="gray">
          <a:xfrm flipH="1">
            <a:off x="0" y="6296025"/>
            <a:ext cx="9144000" cy="0"/>
          </a:xfrm>
          <a:prstGeom prst="line">
            <a:avLst/>
          </a:prstGeom>
          <a:noFill/>
          <a:ln w="12700">
            <a:solidFill>
              <a:srgbClr val="88C7D4"/>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30" r:id="rId3"/>
    <p:sldLayoutId id="2147485438" r:id="rId4"/>
    <p:sldLayoutId id="2147485439" r:id="rId5"/>
  </p:sldLayoutIdLst>
  <p:timing>
    <p:tnLst>
      <p:par>
        <p:cTn id="1" dur="indefinite" restart="never" nodeType="tmRoot"/>
      </p:par>
    </p:tnLst>
  </p:timing>
  <p:hf sldNum="0" hdr="0" dt="0"/>
  <p:txStyles>
    <p:titleStyle>
      <a:lvl1pPr algn="l" rtl="0" eaLnBrk="0" fontAlgn="base" hangingPunct="0">
        <a:spcBef>
          <a:spcPct val="30000"/>
        </a:spcBef>
        <a:spcAft>
          <a:spcPct val="0"/>
        </a:spcAft>
        <a:defRPr sz="2800">
          <a:solidFill>
            <a:schemeClr val="tx1"/>
          </a:solidFill>
          <a:latin typeface="+mj-lt"/>
          <a:ea typeface="+mj-ea"/>
          <a:cs typeface="+mj-cs"/>
        </a:defRPr>
      </a:lvl1pPr>
      <a:lvl2pPr algn="l" rtl="0" eaLnBrk="0" fontAlgn="base" hangingPunct="0">
        <a:spcBef>
          <a:spcPct val="30000"/>
        </a:spcBef>
        <a:spcAft>
          <a:spcPct val="0"/>
        </a:spcAft>
        <a:defRPr sz="2800">
          <a:solidFill>
            <a:schemeClr val="tx1"/>
          </a:solidFill>
          <a:latin typeface="Trebuchet MS" pitchFamily="34" charset="0"/>
        </a:defRPr>
      </a:lvl2pPr>
      <a:lvl3pPr algn="l" rtl="0" eaLnBrk="0" fontAlgn="base" hangingPunct="0">
        <a:spcBef>
          <a:spcPct val="30000"/>
        </a:spcBef>
        <a:spcAft>
          <a:spcPct val="0"/>
        </a:spcAft>
        <a:defRPr sz="2800">
          <a:solidFill>
            <a:schemeClr val="tx1"/>
          </a:solidFill>
          <a:latin typeface="Trebuchet MS" pitchFamily="34" charset="0"/>
        </a:defRPr>
      </a:lvl3pPr>
      <a:lvl4pPr algn="l" rtl="0" eaLnBrk="0" fontAlgn="base" hangingPunct="0">
        <a:spcBef>
          <a:spcPct val="30000"/>
        </a:spcBef>
        <a:spcAft>
          <a:spcPct val="0"/>
        </a:spcAft>
        <a:defRPr sz="2800">
          <a:solidFill>
            <a:schemeClr val="tx1"/>
          </a:solidFill>
          <a:latin typeface="Trebuchet MS" pitchFamily="34" charset="0"/>
        </a:defRPr>
      </a:lvl4pPr>
      <a:lvl5pPr algn="l" rtl="0" eaLnBrk="0" fontAlgn="base" hangingPunct="0">
        <a:spcBef>
          <a:spcPct val="30000"/>
        </a:spcBef>
        <a:spcAft>
          <a:spcPct val="0"/>
        </a:spcAft>
        <a:defRPr sz="2800">
          <a:solidFill>
            <a:schemeClr val="tx1"/>
          </a:solidFill>
          <a:latin typeface="Trebuchet MS" pitchFamily="34" charset="0"/>
        </a:defRPr>
      </a:lvl5pPr>
      <a:lvl6pPr marL="457200" algn="l" rtl="0" fontAlgn="base">
        <a:spcBef>
          <a:spcPct val="30000"/>
        </a:spcBef>
        <a:spcAft>
          <a:spcPct val="0"/>
        </a:spcAft>
        <a:defRPr sz="2800">
          <a:solidFill>
            <a:schemeClr val="tx1"/>
          </a:solidFill>
          <a:latin typeface="Trebuchet MS" pitchFamily="34" charset="0"/>
        </a:defRPr>
      </a:lvl6pPr>
      <a:lvl7pPr marL="914400" algn="l" rtl="0" fontAlgn="base">
        <a:spcBef>
          <a:spcPct val="30000"/>
        </a:spcBef>
        <a:spcAft>
          <a:spcPct val="0"/>
        </a:spcAft>
        <a:defRPr sz="2800">
          <a:solidFill>
            <a:schemeClr val="tx1"/>
          </a:solidFill>
          <a:latin typeface="Trebuchet MS" pitchFamily="34" charset="0"/>
        </a:defRPr>
      </a:lvl7pPr>
      <a:lvl8pPr marL="1371600" algn="l" rtl="0" fontAlgn="base">
        <a:spcBef>
          <a:spcPct val="30000"/>
        </a:spcBef>
        <a:spcAft>
          <a:spcPct val="0"/>
        </a:spcAft>
        <a:defRPr sz="2800">
          <a:solidFill>
            <a:schemeClr val="tx1"/>
          </a:solidFill>
          <a:latin typeface="Trebuchet MS" pitchFamily="34" charset="0"/>
        </a:defRPr>
      </a:lvl8pPr>
      <a:lvl9pPr marL="1828800" algn="l" rtl="0" fontAlgn="base">
        <a:spcBef>
          <a:spcPct val="30000"/>
        </a:spcBef>
        <a:spcAft>
          <a:spcPct val="0"/>
        </a:spcAft>
        <a:defRPr sz="2800">
          <a:solidFill>
            <a:schemeClr val="tx1"/>
          </a:solidFill>
          <a:latin typeface="Trebuchet MS" pitchFamily="34" charset="0"/>
        </a:defRPr>
      </a:lvl9pPr>
    </p:titleStyle>
    <p:bodyStyle>
      <a:lvl1pPr marL="228600" indent="-228600" algn="l" rtl="0" eaLnBrk="0" fontAlgn="base" hangingPunct="0">
        <a:spcBef>
          <a:spcPct val="50000"/>
        </a:spcBef>
        <a:spcAft>
          <a:spcPct val="0"/>
        </a:spcAft>
        <a:buClr>
          <a:srgbClr val="003366"/>
        </a:buClr>
        <a:buFont typeface="Wingdings" pitchFamily="2" charset="2"/>
        <a:buChar char="n"/>
        <a:defRPr sz="3200">
          <a:solidFill>
            <a:srgbClr val="474747"/>
          </a:solidFill>
          <a:latin typeface="+mn-lt"/>
          <a:ea typeface="+mn-ea"/>
          <a:cs typeface="+mn-cs"/>
        </a:defRPr>
      </a:lvl1pPr>
      <a:lvl2pPr marL="571500" indent="-228600" algn="l" rtl="0" eaLnBrk="0" fontAlgn="base" hangingPunct="0">
        <a:spcBef>
          <a:spcPct val="25000"/>
        </a:spcBef>
        <a:spcAft>
          <a:spcPct val="0"/>
        </a:spcAft>
        <a:buClr>
          <a:srgbClr val="003366"/>
        </a:buClr>
        <a:buChar char="—"/>
        <a:defRPr sz="1600">
          <a:solidFill>
            <a:srgbClr val="474747"/>
          </a:solidFill>
          <a:latin typeface="+mn-lt"/>
        </a:defRPr>
      </a:lvl2pPr>
      <a:lvl3pPr marL="914400" indent="-228600"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3pPr>
      <a:lvl4pPr marL="1262063" indent="-233363" algn="l" rtl="0" eaLnBrk="0" fontAlgn="base" hangingPunct="0">
        <a:spcBef>
          <a:spcPct val="25000"/>
        </a:spcBef>
        <a:spcAft>
          <a:spcPct val="0"/>
        </a:spcAft>
        <a:buClr>
          <a:srgbClr val="003366"/>
        </a:buClr>
        <a:buChar char="—"/>
        <a:defRPr sz="1400">
          <a:solidFill>
            <a:srgbClr val="474747"/>
          </a:solidFill>
          <a:latin typeface="+mn-lt"/>
        </a:defRPr>
      </a:lvl4pPr>
      <a:lvl5pPr marL="1600200" indent="-223838"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5pPr>
      <a:lvl6pPr marL="20574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6pPr>
      <a:lvl7pPr marL="25146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7pPr>
      <a:lvl8pPr marL="29718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8pPr>
      <a:lvl9pPr marL="34290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740" y="2908887"/>
            <a:ext cx="3728853" cy="943586"/>
          </a:xfrm>
        </p:spPr>
        <p:txBody>
          <a:bodyPr/>
          <a:lstStyle/>
          <a:p>
            <a:r>
              <a:rPr lang="zh-CN" altLang="en-US" b="1" dirty="0" smtClean="0">
                <a:latin typeface="Tahoma" panose="020B0604030504040204" pitchFamily="34" charset="0"/>
                <a:ea typeface="Tahoma" panose="020B0604030504040204" pitchFamily="34" charset="0"/>
                <a:cs typeface="Tahoma" panose="020B0604030504040204" pitchFamily="34" charset="0"/>
              </a:rPr>
              <a:t>利用数字资源提高法律检索及调研效率</a:t>
            </a:r>
            <a:endParaRPr lang="nl-NL" b="1"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1"/>
          </p:nvPr>
        </p:nvSpPr>
        <p:spPr>
          <a:xfrm>
            <a:off x="363541" y="4077713"/>
            <a:ext cx="3353327" cy="794090"/>
          </a:xfrm>
        </p:spPr>
        <p:txBody>
          <a:bodyPr>
            <a:normAutofit/>
          </a:bodyPr>
          <a:lstStyle/>
          <a:p>
            <a:r>
              <a:rPr lang="zh-CN" altLang="en-US" sz="1800" b="1" dirty="0" smtClean="0"/>
              <a:t>威科集团 </a:t>
            </a:r>
            <a:r>
              <a:rPr lang="en-US" altLang="zh-CN" sz="1800" b="1" dirty="0" err="1" smtClean="0"/>
              <a:t>Wolters</a:t>
            </a:r>
            <a:r>
              <a:rPr lang="en-US" altLang="zh-CN" sz="1800" b="1" dirty="0" smtClean="0"/>
              <a:t> Kluwer</a:t>
            </a:r>
          </a:p>
          <a:p>
            <a:endParaRPr lang="en-US" altLang="zh-CN" sz="1800" b="1" dirty="0" smtClean="0"/>
          </a:p>
        </p:txBody>
      </p:sp>
    </p:spTree>
    <p:extLst>
      <p:ext uri="{BB962C8B-B14F-4D97-AF65-F5344CB8AC3E}">
        <p14:creationId xmlns:p14="http://schemas.microsoft.com/office/powerpoint/2010/main" val="256874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我们的服务</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 Placeholder 2"/>
          <p:cNvSpPr>
            <a:spLocks noGrp="1"/>
          </p:cNvSpPr>
          <p:nvPr>
            <p:ph type="body" sz="quarter" idx="4294967295"/>
          </p:nvPr>
        </p:nvSpPr>
        <p:spPr>
          <a:xfrm>
            <a:off x="991674" y="759854"/>
            <a:ext cx="7199290" cy="450760"/>
          </a:xfr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r>
              <a:rPr lang="zh-CN" altLang="en-US" sz="2000" b="1" dirty="0">
                <a:solidFill>
                  <a:schemeClr val="bg1"/>
                </a:solidFill>
                <a:latin typeface="楷体" pitchFamily="49" charset="-122"/>
                <a:ea typeface="楷体" pitchFamily="49" charset="-122"/>
                <a:cs typeface="+mj-cs"/>
              </a:rPr>
              <a:t>威科先行</a:t>
            </a:r>
            <a:r>
              <a:rPr lang="en-US" altLang="zh-CN" sz="2000" b="1" dirty="0">
                <a:solidFill>
                  <a:schemeClr val="bg1"/>
                </a:solidFill>
                <a:latin typeface="楷体" pitchFamily="49" charset="-122"/>
                <a:ea typeface="楷体" pitchFamily="49" charset="-122"/>
                <a:cs typeface="+mj-cs"/>
              </a:rPr>
              <a:t>®</a:t>
            </a:r>
            <a:r>
              <a:rPr lang="zh-CN" altLang="en-US" sz="2000" b="1" dirty="0">
                <a:solidFill>
                  <a:schemeClr val="bg1"/>
                </a:solidFill>
                <a:latin typeface="楷体" pitchFamily="49" charset="-122"/>
                <a:ea typeface="楷体" pitchFamily="49" charset="-122"/>
                <a:cs typeface="+mj-cs"/>
              </a:rPr>
              <a:t>系列在线信息库：</a:t>
            </a:r>
            <a:r>
              <a:rPr lang="zh-CN" altLang="en-US" sz="2000" b="1" dirty="0" smtClean="0">
                <a:solidFill>
                  <a:schemeClr val="bg1"/>
                </a:solidFill>
                <a:latin typeface="楷体" pitchFamily="49" charset="-122"/>
                <a:ea typeface="楷体" pitchFamily="49" charset="-122"/>
                <a:cs typeface="+mj-cs"/>
              </a:rPr>
              <a:t>法律、财税、人力资源</a:t>
            </a:r>
            <a:r>
              <a:rPr lang="en-US" altLang="zh-CN" sz="2000" b="1" dirty="0" smtClean="0">
                <a:solidFill>
                  <a:schemeClr val="bg1"/>
                </a:solidFill>
                <a:latin typeface="楷体" pitchFamily="49" charset="-122"/>
                <a:ea typeface="楷体" pitchFamily="49" charset="-122"/>
                <a:cs typeface="+mj-cs"/>
              </a:rPr>
              <a:t>……</a:t>
            </a:r>
            <a:endParaRPr lang="zh-CN" altLang="en-US" sz="2000" b="1" dirty="0">
              <a:solidFill>
                <a:schemeClr val="bg1"/>
              </a:solidFill>
              <a:latin typeface="楷体" pitchFamily="49" charset="-122"/>
              <a:ea typeface="楷体" pitchFamily="49" charset="-122"/>
              <a:cs typeface="+mj-cs"/>
            </a:endParaRPr>
          </a:p>
        </p:txBody>
      </p:sp>
      <p:pic>
        <p:nvPicPr>
          <p:cNvPr id="1028" name="Picture 4" descr="C:\Users\yuxin.ren\AppData\Local\Temp\SNAGHTML4c27ca9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727"/>
          <a:stretch/>
        </p:blipFill>
        <p:spPr bwMode="auto">
          <a:xfrm>
            <a:off x="4856365" y="1506829"/>
            <a:ext cx="4079612" cy="2962140"/>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pic>
        <p:nvPicPr>
          <p:cNvPr id="13" name="Picture 2" descr="C:\Users\yuxin.ren\AppData\Local\Temp\SNAGHTML4c25c245.PNG"/>
          <p:cNvPicPr>
            <a:picLocks noChangeAspect="1" noChangeArrowheads="1"/>
          </p:cNvPicPr>
          <p:nvPr/>
        </p:nvPicPr>
        <p:blipFill rotWithShape="1">
          <a:blip r:embed="rId4">
            <a:extLst>
              <a:ext uri="{28A0092B-C50C-407E-A947-70E740481C1C}">
                <a14:useLocalDpi xmlns:a14="http://schemas.microsoft.com/office/drawing/2010/main" val="0"/>
              </a:ext>
            </a:extLst>
          </a:blip>
          <a:srcRect b="33209"/>
          <a:stretch/>
        </p:blipFill>
        <p:spPr bwMode="auto">
          <a:xfrm>
            <a:off x="232876" y="1481070"/>
            <a:ext cx="4123896" cy="3013658"/>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2118988" y="2820473"/>
            <a:ext cx="4785574" cy="3515932"/>
          </a:xfrm>
          <a:prstGeom prst="rect">
            <a:avLst/>
          </a:prstGeom>
          <a:ln w="28575">
            <a:solidFill>
              <a:srgbClr val="92D050"/>
            </a:solidFill>
          </a:ln>
        </p:spPr>
      </p:pic>
    </p:spTree>
    <p:extLst>
      <p:ext uri="{BB962C8B-B14F-4D97-AF65-F5344CB8AC3E}">
        <p14:creationId xmlns:p14="http://schemas.microsoft.com/office/powerpoint/2010/main" val="411109811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我们的服务</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 Placeholder 2"/>
          <p:cNvSpPr>
            <a:spLocks noGrp="1"/>
          </p:cNvSpPr>
          <p:nvPr>
            <p:ph type="body" sz="quarter" idx="4294967295"/>
          </p:nvPr>
        </p:nvSpPr>
        <p:spPr>
          <a:xfrm>
            <a:off x="991674" y="759854"/>
            <a:ext cx="7199290" cy="450760"/>
          </a:xfr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r>
              <a:rPr lang="zh-CN" altLang="en-US" sz="2000" b="1" dirty="0" smtClean="0">
                <a:solidFill>
                  <a:schemeClr val="bg1"/>
                </a:solidFill>
                <a:latin typeface="楷体" pitchFamily="49" charset="-122"/>
                <a:ea typeface="楷体" pitchFamily="49" charset="-122"/>
                <a:cs typeface="+mj-cs"/>
              </a:rPr>
              <a:t>定</a:t>
            </a:r>
            <a:r>
              <a:rPr lang="zh-CN" altLang="en-US" sz="2000" b="1" dirty="0">
                <a:solidFill>
                  <a:schemeClr val="bg1"/>
                </a:solidFill>
                <a:latin typeface="楷体" pitchFamily="49" charset="-122"/>
                <a:ea typeface="楷体" pitchFamily="49" charset="-122"/>
                <a:cs typeface="+mj-cs"/>
              </a:rPr>
              <a:t>制化解决方案（一）：行业协会定制法律法规</a:t>
            </a:r>
            <a:r>
              <a:rPr lang="zh-CN" altLang="en-US" sz="2000" b="1" dirty="0" smtClean="0">
                <a:solidFill>
                  <a:schemeClr val="bg1"/>
                </a:solidFill>
                <a:latin typeface="楷体" pitchFamily="49" charset="-122"/>
                <a:ea typeface="楷体" pitchFamily="49" charset="-122"/>
                <a:cs typeface="+mj-cs"/>
              </a:rPr>
              <a:t>库</a:t>
            </a:r>
            <a:endParaRPr lang="zh-CN" altLang="en-US" sz="2000" b="1" dirty="0">
              <a:solidFill>
                <a:schemeClr val="bg1"/>
              </a:solidFill>
              <a:latin typeface="楷体" pitchFamily="49" charset="-122"/>
              <a:ea typeface="楷体" pitchFamily="49" charset="-122"/>
              <a:cs typeface="+mj-cs"/>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851" y="1536036"/>
            <a:ext cx="5381854" cy="3315933"/>
          </a:xfrm>
          <a:prstGeom prst="rect">
            <a:avLst/>
          </a:prstGeom>
          <a:ln w="28575">
            <a:solidFill>
              <a:srgbClr val="00B0F0"/>
            </a:solidFill>
          </a:ln>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8355" y="2884867"/>
            <a:ext cx="5440342" cy="3359742"/>
          </a:xfrm>
          <a:prstGeom prst="rect">
            <a:avLst/>
          </a:prstGeom>
          <a:ln w="28575">
            <a:solidFill>
              <a:srgbClr val="00B0F0"/>
            </a:solidFill>
          </a:ln>
        </p:spPr>
      </p:pic>
    </p:spTree>
    <p:extLst>
      <p:ext uri="{BB962C8B-B14F-4D97-AF65-F5344CB8AC3E}">
        <p14:creationId xmlns:p14="http://schemas.microsoft.com/office/powerpoint/2010/main" val="81541957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我们的服务</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 Placeholder 2"/>
          <p:cNvSpPr>
            <a:spLocks noGrp="1"/>
          </p:cNvSpPr>
          <p:nvPr>
            <p:ph type="body" sz="quarter" idx="4294967295"/>
          </p:nvPr>
        </p:nvSpPr>
        <p:spPr>
          <a:xfrm>
            <a:off x="991674" y="759854"/>
            <a:ext cx="7199290" cy="450760"/>
          </a:xfr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r>
              <a:rPr lang="zh-CN" altLang="en-US" sz="2000" b="1" dirty="0" smtClean="0">
                <a:solidFill>
                  <a:schemeClr val="bg1"/>
                </a:solidFill>
                <a:latin typeface="楷体" pitchFamily="49" charset="-122"/>
                <a:ea typeface="楷体" pitchFamily="49" charset="-122"/>
                <a:cs typeface="+mj-cs"/>
              </a:rPr>
              <a:t>定</a:t>
            </a:r>
            <a:r>
              <a:rPr lang="zh-CN" altLang="en-US" sz="2000" b="1" dirty="0">
                <a:solidFill>
                  <a:schemeClr val="bg1"/>
                </a:solidFill>
                <a:latin typeface="楷体" pitchFamily="49" charset="-122"/>
                <a:ea typeface="楷体" pitchFamily="49" charset="-122"/>
                <a:cs typeface="+mj-cs"/>
              </a:rPr>
              <a:t>制化解决方案（二）：专项研究报告</a:t>
            </a:r>
          </a:p>
          <a:p>
            <a:pPr marL="0" indent="0" algn="ctr">
              <a:buNone/>
            </a:pPr>
            <a:endParaRPr lang="zh-CN" altLang="en-US" sz="2000" b="1" dirty="0">
              <a:solidFill>
                <a:schemeClr val="bg1"/>
              </a:solidFill>
              <a:latin typeface="楷体" pitchFamily="49" charset="-122"/>
              <a:ea typeface="楷体" pitchFamily="49" charset="-122"/>
              <a:cs typeface="+mj-cs"/>
            </a:endParaRPr>
          </a:p>
          <a:p>
            <a:pPr marL="0" indent="0" algn="ctr">
              <a:buNone/>
            </a:pPr>
            <a:endParaRPr lang="zh-CN" altLang="en-US" sz="2000" b="1" dirty="0">
              <a:solidFill>
                <a:schemeClr val="bg1"/>
              </a:solidFill>
              <a:latin typeface="楷体" pitchFamily="49" charset="-122"/>
              <a:ea typeface="楷体" pitchFamily="49" charset="-122"/>
              <a:cs typeface="+mj-cs"/>
            </a:endParaRPr>
          </a:p>
        </p:txBody>
      </p:sp>
      <p:pic>
        <p:nvPicPr>
          <p:cNvPr id="9" name="Picture 2" descr="C:\Users\christine.hu\AppData\Local\Microsoft\Windows\Temporary Internet Files\Content.Outlook\BOLGKQCP\Russia-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28" y="1440744"/>
            <a:ext cx="1708668" cy="2318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379" y="2520248"/>
            <a:ext cx="1757210" cy="23199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848" y="3642609"/>
            <a:ext cx="1743014" cy="23192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2" descr="image0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001" y="1589390"/>
            <a:ext cx="1760076" cy="2321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图片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0401" y="2775321"/>
            <a:ext cx="1731482" cy="23184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图片 1" descr="image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6270" y="3885197"/>
            <a:ext cx="1725906" cy="23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矩形 10"/>
          <p:cNvSpPr>
            <a:spLocks noChangeArrowheads="1"/>
          </p:cNvSpPr>
          <p:nvPr/>
        </p:nvSpPr>
        <p:spPr bwMode="auto">
          <a:xfrm>
            <a:off x="5742189" y="3309805"/>
            <a:ext cx="2860898" cy="1695336"/>
          </a:xfrm>
          <a:prstGeom prst="rect">
            <a:avLst/>
          </a:prstGeom>
          <a:solidFill>
            <a:srgbClr val="70AC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p>
            <a:pPr algn="ctr">
              <a:lnSpc>
                <a:spcPts val="2500"/>
              </a:lnSpc>
              <a:defRPr/>
            </a:pPr>
            <a:r>
              <a:rPr lang="zh-CN" altLang="en-US" sz="1800" b="1" dirty="0">
                <a:solidFill>
                  <a:schemeClr val="bg1"/>
                </a:solidFill>
                <a:latin typeface="楷体" panose="02010609060101010101" pitchFamily="49" charset="-122"/>
                <a:ea typeface="楷体" panose="02010609060101010101" pitchFamily="49" charset="-122"/>
              </a:rPr>
              <a:t>每份报告约</a:t>
            </a:r>
            <a:r>
              <a:rPr lang="en-US" altLang="zh-CN" sz="1800" b="1" dirty="0">
                <a:solidFill>
                  <a:schemeClr val="bg1"/>
                </a:solidFill>
                <a:latin typeface="楷体" panose="02010609060101010101" pitchFamily="49" charset="-122"/>
                <a:ea typeface="楷体" panose="02010609060101010101" pitchFamily="49" charset="-122"/>
              </a:rPr>
              <a:t>10</a:t>
            </a:r>
            <a:r>
              <a:rPr lang="zh-CN" altLang="en-US" sz="1800" b="1" dirty="0">
                <a:solidFill>
                  <a:schemeClr val="bg1"/>
                </a:solidFill>
                <a:latin typeface="楷体" panose="02010609060101010101" pitchFamily="49" charset="-122"/>
                <a:ea typeface="楷体" panose="02010609060101010101" pitchFamily="49" charset="-122"/>
              </a:rPr>
              <a:t>万字左右，系统介绍投资国别的投资环境、政策法规、投资方式、行业市场分析以及投资交易实务指导等内容</a:t>
            </a:r>
          </a:p>
        </p:txBody>
      </p:sp>
      <p:sp>
        <p:nvSpPr>
          <p:cNvPr id="20" name="矩形 10"/>
          <p:cNvSpPr>
            <a:spLocks noChangeArrowheads="1"/>
          </p:cNvSpPr>
          <p:nvPr/>
        </p:nvSpPr>
        <p:spPr bwMode="auto">
          <a:xfrm>
            <a:off x="5830397" y="1836111"/>
            <a:ext cx="2618144" cy="1054135"/>
          </a:xfrm>
          <a:prstGeom prst="rect">
            <a:avLst/>
          </a:prstGeom>
          <a:solidFill>
            <a:srgbClr val="70AC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p>
            <a:pPr algn="ctr">
              <a:lnSpc>
                <a:spcPts val="2500"/>
              </a:lnSpc>
              <a:defRPr/>
            </a:pPr>
            <a:r>
              <a:rPr lang="zh-CN" altLang="en-US" sz="1800" b="1" dirty="0">
                <a:solidFill>
                  <a:schemeClr val="bg1"/>
                </a:solidFill>
                <a:latin typeface="楷体" panose="02010609060101010101" pitchFamily="49" charset="-122"/>
                <a:ea typeface="楷体" panose="02010609060101010101" pitchFamily="49" charset="-122"/>
              </a:rPr>
              <a:t>业内第一个将决策者视角与实务操作指南相结合的国别投资指南系列</a:t>
            </a:r>
            <a:endParaRPr lang="zh-CN" altLang="en-US" sz="1800" dirty="0">
              <a:solidFill>
                <a:schemeClr val="bg1"/>
              </a:solidFill>
              <a:latin typeface="楷体" panose="02010609060101010101" pitchFamily="49" charset="-122"/>
              <a:ea typeface="楷体" panose="02010609060101010101" pitchFamily="49" charset="-122"/>
            </a:endParaRPr>
          </a:p>
        </p:txBody>
      </p:sp>
      <p:sp>
        <p:nvSpPr>
          <p:cNvPr id="4" name="Right Arrow 3"/>
          <p:cNvSpPr/>
          <p:nvPr/>
        </p:nvSpPr>
        <p:spPr>
          <a:xfrm>
            <a:off x="4739426" y="2125014"/>
            <a:ext cx="566670" cy="489397"/>
          </a:xfrm>
          <a:prstGeom prst="rightArrow">
            <a:avLst/>
          </a:prstGeom>
          <a:solidFill>
            <a:srgbClr val="D0EBB3"/>
          </a:solidFill>
          <a:ln w="28575">
            <a:solidFill>
              <a:srgbClr val="70AC2E"/>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22" name="Right Arrow 21"/>
          <p:cNvSpPr/>
          <p:nvPr/>
        </p:nvSpPr>
        <p:spPr>
          <a:xfrm>
            <a:off x="5033493" y="3668333"/>
            <a:ext cx="566670" cy="489397"/>
          </a:xfrm>
          <a:prstGeom prst="rightArrow">
            <a:avLst/>
          </a:prstGeom>
          <a:solidFill>
            <a:srgbClr val="D0EBB3"/>
          </a:solidFill>
          <a:ln w="28575">
            <a:solidFill>
              <a:srgbClr val="70AC2E"/>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3216728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我们的服务</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 Placeholder 2"/>
          <p:cNvSpPr>
            <a:spLocks noGrp="1"/>
          </p:cNvSpPr>
          <p:nvPr>
            <p:ph type="body" sz="quarter" idx="4294967295"/>
          </p:nvPr>
        </p:nvSpPr>
        <p:spPr>
          <a:xfrm>
            <a:off x="991674" y="759854"/>
            <a:ext cx="7199290" cy="450760"/>
          </a:xfr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r>
              <a:rPr lang="zh-CN" altLang="en-US" sz="2000" b="1" dirty="0" smtClean="0">
                <a:solidFill>
                  <a:schemeClr val="bg1"/>
                </a:solidFill>
                <a:latin typeface="楷体" pitchFamily="49" charset="-122"/>
                <a:ea typeface="楷体" pitchFamily="49" charset="-122"/>
                <a:cs typeface="+mj-cs"/>
              </a:rPr>
              <a:t>高</a:t>
            </a:r>
            <a:r>
              <a:rPr lang="zh-CN" altLang="en-US" sz="2000" b="1" dirty="0">
                <a:solidFill>
                  <a:schemeClr val="bg1"/>
                </a:solidFill>
                <a:latin typeface="楷体" pitchFamily="49" charset="-122"/>
                <a:ea typeface="楷体" pitchFamily="49" charset="-122"/>
                <a:cs typeface="+mj-cs"/>
              </a:rPr>
              <a:t>端专业论坛</a:t>
            </a:r>
          </a:p>
          <a:p>
            <a:pPr marL="0" indent="0" algn="ctr">
              <a:buNone/>
            </a:pPr>
            <a:endParaRPr lang="zh-CN" altLang="en-US" sz="2000" b="1" dirty="0" smtClean="0">
              <a:solidFill>
                <a:schemeClr val="bg1"/>
              </a:solidFill>
              <a:latin typeface="楷体" pitchFamily="49" charset="-122"/>
              <a:ea typeface="楷体" pitchFamily="49" charset="-122"/>
              <a:cs typeface="+mj-cs"/>
            </a:endParaRPr>
          </a:p>
          <a:p>
            <a:pPr marL="0" indent="0" algn="ctr">
              <a:buNone/>
            </a:pPr>
            <a:endParaRPr lang="zh-CN" altLang="en-US" sz="2000" b="1" dirty="0">
              <a:solidFill>
                <a:schemeClr val="bg1"/>
              </a:solidFill>
              <a:latin typeface="楷体" pitchFamily="49" charset="-122"/>
              <a:ea typeface="楷体" pitchFamily="49" charset="-122"/>
              <a:cs typeface="+mj-cs"/>
            </a:endParaRPr>
          </a:p>
          <a:p>
            <a:pPr marL="0" indent="0" algn="ctr">
              <a:buNone/>
            </a:pPr>
            <a:endParaRPr lang="zh-CN" altLang="en-US" sz="2000" b="1" dirty="0">
              <a:solidFill>
                <a:schemeClr val="bg1"/>
              </a:solidFill>
              <a:latin typeface="楷体" pitchFamily="49" charset="-122"/>
              <a:ea typeface="楷体" pitchFamily="49" charset="-122"/>
              <a:cs typeface="+mj-cs"/>
            </a:endParaRPr>
          </a:p>
        </p:txBody>
      </p: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626" y="3798761"/>
            <a:ext cx="3607514" cy="2415880"/>
          </a:xfrm>
          <a:prstGeom prst="rect">
            <a:avLst/>
          </a:prstGeom>
          <a:ln w="28575">
            <a:solidFill>
              <a:srgbClr val="70AC2E"/>
            </a:solidFill>
          </a:ln>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4670" y="2853529"/>
            <a:ext cx="4322657" cy="2794441"/>
          </a:xfrm>
          <a:prstGeom prst="rect">
            <a:avLst/>
          </a:prstGeom>
          <a:ln w="28575">
            <a:solidFill>
              <a:srgbClr val="70AC2E"/>
            </a:solidFill>
          </a:ln>
        </p:spPr>
      </p:pic>
      <p:pic>
        <p:nvPicPr>
          <p:cNvPr id="23" name="Picture 2" descr="C:\Users\christine.hu\Desktop\webwxgetmsgim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10482" y="2171218"/>
            <a:ext cx="3915663" cy="2935280"/>
          </a:xfrm>
          <a:prstGeom prst="rect">
            <a:avLst/>
          </a:prstGeom>
          <a:noFill/>
          <a:ln w="28575">
            <a:solidFill>
              <a:srgbClr val="70AC2E"/>
            </a:solidFill>
          </a:ln>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6">
            <a:extLst>
              <a:ext uri="{28A0092B-C50C-407E-A947-70E740481C1C}">
                <a14:useLocalDpi xmlns:a14="http://schemas.microsoft.com/office/drawing/2010/main"/>
              </a:ext>
            </a:extLst>
          </a:blip>
          <a:srcRect l="1405" t="1131" r="1333" b="1231"/>
          <a:stretch/>
        </p:blipFill>
        <p:spPr>
          <a:xfrm>
            <a:off x="5447763" y="1442434"/>
            <a:ext cx="3322749" cy="3335628"/>
          </a:xfrm>
          <a:prstGeom prst="rect">
            <a:avLst/>
          </a:prstGeom>
          <a:ln w="28575">
            <a:solidFill>
              <a:srgbClr val="70AC2E"/>
            </a:solidFill>
          </a:ln>
        </p:spPr>
      </p:pic>
    </p:spTree>
    <p:extLst>
      <p:ext uri="{BB962C8B-B14F-4D97-AF65-F5344CB8AC3E}">
        <p14:creationId xmlns:p14="http://schemas.microsoft.com/office/powerpoint/2010/main" val="1505309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中国区成绩</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2" name="Picture 1"/>
          <p:cNvPicPr>
            <a:picLocks noChangeAspect="1"/>
          </p:cNvPicPr>
          <p:nvPr/>
        </p:nvPicPr>
        <p:blipFill>
          <a:blip r:embed="rId3"/>
          <a:stretch>
            <a:fillRect/>
          </a:stretch>
        </p:blipFill>
        <p:spPr>
          <a:xfrm>
            <a:off x="396896" y="817389"/>
            <a:ext cx="8450890" cy="5327734"/>
          </a:xfrm>
          <a:prstGeom prst="rect">
            <a:avLst/>
          </a:prstGeom>
        </p:spPr>
      </p:pic>
    </p:spTree>
    <p:extLst>
      <p:ext uri="{BB962C8B-B14F-4D97-AF65-F5344CB8AC3E}">
        <p14:creationId xmlns:p14="http://schemas.microsoft.com/office/powerpoint/2010/main" val="4999207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zh-CN" altLang="en-US" dirty="0"/>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中国区成绩</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2050" name="Picture 2" descr="C:\Users\yuxin.ren\AppData\Local\Temp\SNAGHTML4c4971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14" y="759855"/>
            <a:ext cx="8086905" cy="546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8046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a:t>
            </a:r>
            <a:r>
              <a:rPr lang="zh-CN" altLang="en-US" sz="2400" dirty="0">
                <a:solidFill>
                  <a:srgbClr val="0070C0"/>
                </a:solidFill>
              </a:rPr>
              <a:t>走出去”的资源库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Content Placeholder 1"/>
          <p:cNvSpPr txBox="1">
            <a:spLocks/>
          </p:cNvSpPr>
          <p:nvPr/>
        </p:nvSpPr>
        <p:spPr>
          <a:xfrm>
            <a:off x="594499" y="864771"/>
            <a:ext cx="8208962" cy="5329238"/>
          </a:xfrm>
          <a:prstGeom prst="rect">
            <a:avLst/>
          </a:prstGeom>
        </p:spPr>
        <p:txBody>
          <a:bodyPr/>
          <a:lstStyle>
            <a:lvl1pPr marL="228600" indent="-228600" algn="l" rtl="0" eaLnBrk="0" fontAlgn="base" hangingPunct="0">
              <a:spcBef>
                <a:spcPct val="50000"/>
              </a:spcBef>
              <a:spcAft>
                <a:spcPct val="0"/>
              </a:spcAft>
              <a:buClr>
                <a:srgbClr val="003366"/>
              </a:buClr>
              <a:buFont typeface="Wingdings" pitchFamily="2" charset="2"/>
              <a:buChar char="n"/>
              <a:defRPr sz="3200">
                <a:solidFill>
                  <a:srgbClr val="474747"/>
                </a:solidFill>
                <a:latin typeface="+mn-lt"/>
                <a:ea typeface="+mn-ea"/>
                <a:cs typeface="+mn-cs"/>
              </a:defRPr>
            </a:lvl1pPr>
            <a:lvl2pPr marL="571500" indent="-228600" algn="l" rtl="0" eaLnBrk="0" fontAlgn="base" hangingPunct="0">
              <a:spcBef>
                <a:spcPct val="25000"/>
              </a:spcBef>
              <a:spcAft>
                <a:spcPct val="0"/>
              </a:spcAft>
              <a:buClr>
                <a:srgbClr val="003366"/>
              </a:buClr>
              <a:buChar char="—"/>
              <a:defRPr sz="1600">
                <a:solidFill>
                  <a:srgbClr val="474747"/>
                </a:solidFill>
                <a:latin typeface="+mn-lt"/>
              </a:defRPr>
            </a:lvl2pPr>
            <a:lvl3pPr marL="914400" indent="-228600"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3pPr>
            <a:lvl4pPr marL="1262063" indent="-233363" algn="l" rtl="0" eaLnBrk="0" fontAlgn="base" hangingPunct="0">
              <a:spcBef>
                <a:spcPct val="25000"/>
              </a:spcBef>
              <a:spcAft>
                <a:spcPct val="0"/>
              </a:spcAft>
              <a:buClr>
                <a:srgbClr val="003366"/>
              </a:buClr>
              <a:buChar char="—"/>
              <a:defRPr sz="1400">
                <a:solidFill>
                  <a:srgbClr val="474747"/>
                </a:solidFill>
                <a:latin typeface="+mn-lt"/>
              </a:defRPr>
            </a:lvl4pPr>
            <a:lvl5pPr marL="1600200" indent="-223838"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5pPr>
            <a:lvl6pPr marL="20574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6pPr>
            <a:lvl7pPr marL="25146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7pPr>
            <a:lvl8pPr marL="29718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8pPr>
            <a:lvl9pPr marL="34290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9pPr>
          </a:lstStyle>
          <a:p>
            <a:pPr algn="just" defTabSz="457200">
              <a:spcBef>
                <a:spcPts val="600"/>
              </a:spcBef>
              <a:spcAft>
                <a:spcPts val="600"/>
              </a:spcAft>
              <a:buClr>
                <a:srgbClr val="0070C0"/>
              </a:buClr>
              <a:buSzPct val="70000"/>
              <a:defRPr/>
            </a:pPr>
            <a:r>
              <a:rPr lang="zh-CN" altLang="en-US" sz="1800" kern="0" dirty="0" smtClean="0">
                <a:solidFill>
                  <a:schemeClr val="tx1"/>
                </a:solidFill>
                <a:latin typeface="+mj-lt"/>
                <a:ea typeface="楷体" pitchFamily="49" charset="-122"/>
                <a:cs typeface="Arial" pitchFamily="34" charset="0"/>
              </a:rPr>
              <a:t>威科</a:t>
            </a:r>
            <a:r>
              <a:rPr lang="zh-CN" altLang="en-US" sz="1800" b="1" kern="0" dirty="0" smtClean="0">
                <a:solidFill>
                  <a:schemeClr val="tx1"/>
                </a:solidFill>
                <a:latin typeface="+mj-lt"/>
                <a:ea typeface="楷体" pitchFamily="49" charset="-122"/>
                <a:cs typeface="Arial" pitchFamily="34" charset="0"/>
              </a:rPr>
              <a:t>国际法律</a:t>
            </a:r>
            <a:r>
              <a:rPr lang="zh-CN" altLang="en-US" sz="1800" kern="0" dirty="0" smtClean="0">
                <a:solidFill>
                  <a:schemeClr val="tx1"/>
                </a:solidFill>
                <a:latin typeface="+mj-lt"/>
                <a:ea typeface="楷体" pitchFamily="49" charset="-122"/>
                <a:cs typeface="Arial" pitchFamily="34" charset="0"/>
              </a:rPr>
              <a:t>数据库</a:t>
            </a:r>
            <a:r>
              <a:rPr lang="zh-CN" altLang="en-US" sz="1800" b="1" kern="0" dirty="0" smtClean="0">
                <a:solidFill>
                  <a:schemeClr val="tx1"/>
                </a:solidFill>
                <a:latin typeface="+mj-lt"/>
                <a:ea typeface="楷体" pitchFamily="49" charset="-122"/>
                <a:cs typeface="Arial" pitchFamily="34" charset="0"/>
              </a:rPr>
              <a:t> </a:t>
            </a:r>
            <a:r>
              <a:rPr lang="en-US" sz="1800" kern="0" dirty="0" smtClean="0">
                <a:solidFill>
                  <a:schemeClr val="tx1"/>
                </a:solidFill>
                <a:latin typeface="+mj-lt"/>
                <a:ea typeface="楷体" pitchFamily="49" charset="-122"/>
                <a:cs typeface="Arial" pitchFamily="34" charset="0"/>
              </a:rPr>
              <a:t>International </a:t>
            </a:r>
            <a:r>
              <a:rPr lang="en-US" sz="1800" kern="0" dirty="0" err="1" smtClean="0">
                <a:solidFill>
                  <a:schemeClr val="tx1"/>
                </a:solidFill>
                <a:latin typeface="+mj-lt"/>
                <a:ea typeface="楷体" pitchFamily="49" charset="-122"/>
                <a:cs typeface="Arial" pitchFamily="34" charset="0"/>
              </a:rPr>
              <a:t>Encyclopaedia</a:t>
            </a:r>
            <a:r>
              <a:rPr lang="en-US" sz="1800" kern="0" dirty="0" smtClean="0">
                <a:solidFill>
                  <a:schemeClr val="tx1"/>
                </a:solidFill>
                <a:latin typeface="+mj-lt"/>
                <a:ea typeface="楷体" pitchFamily="49" charset="-122"/>
                <a:cs typeface="Arial" pitchFamily="34" charset="0"/>
              </a:rPr>
              <a:t> of Laws</a:t>
            </a:r>
            <a:r>
              <a:rPr lang="en-US" altLang="zh-CN" sz="1800" kern="0" dirty="0" smtClean="0">
                <a:solidFill>
                  <a:schemeClr val="tx1"/>
                </a:solidFill>
                <a:latin typeface="+mj-lt"/>
                <a:ea typeface="楷体" pitchFamily="49" charset="-122"/>
                <a:cs typeface="Arial" pitchFamily="34" charset="0"/>
              </a:rPr>
              <a:t> </a:t>
            </a:r>
            <a:r>
              <a:rPr lang="zh-CN" altLang="en-US" sz="1800" kern="0" dirty="0" smtClean="0">
                <a:solidFill>
                  <a:schemeClr val="tx1"/>
                </a:solidFill>
                <a:latin typeface="+mj-lt"/>
                <a:ea typeface="楷体" pitchFamily="49" charset="-122"/>
                <a:cs typeface="Arial" pitchFamily="34" charset="0"/>
              </a:rPr>
              <a:t>（世界上唯一的法律经典专业百科全书及在线数据库，涵盖近</a:t>
            </a:r>
            <a:r>
              <a:rPr lang="en-US" altLang="zh-CN" sz="1800" kern="0" dirty="0" smtClean="0">
                <a:solidFill>
                  <a:schemeClr val="tx1"/>
                </a:solidFill>
                <a:latin typeface="+mj-lt"/>
                <a:ea typeface="楷体" pitchFamily="49" charset="-122"/>
                <a:cs typeface="Arial" pitchFamily="34" charset="0"/>
              </a:rPr>
              <a:t>200</a:t>
            </a:r>
            <a:r>
              <a:rPr lang="zh-CN" altLang="en-US" sz="1800" kern="0" dirty="0" smtClean="0">
                <a:solidFill>
                  <a:schemeClr val="tx1"/>
                </a:solidFill>
                <a:latin typeface="+mj-lt"/>
                <a:ea typeface="楷体" pitchFamily="49" charset="-122"/>
                <a:cs typeface="Arial" pitchFamily="34" charset="0"/>
              </a:rPr>
              <a:t>个国家）</a:t>
            </a: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国际税法</a:t>
            </a:r>
            <a:r>
              <a:rPr lang="zh-CN" altLang="en-US" sz="1800" kern="0" dirty="0" smtClean="0">
                <a:solidFill>
                  <a:schemeClr val="tx1"/>
                </a:solidFill>
                <a:ea typeface="楷体" pitchFamily="49" charset="-122"/>
                <a:cs typeface="Arial" pitchFamily="34" charset="0"/>
              </a:rPr>
              <a:t>数据库</a:t>
            </a:r>
            <a:r>
              <a:rPr lang="en-US" altLang="zh-CN" sz="1800" kern="0" dirty="0" smtClean="0">
                <a:solidFill>
                  <a:schemeClr val="tx1"/>
                </a:solidFill>
                <a:ea typeface="楷体" pitchFamily="49" charset="-122"/>
                <a:cs typeface="Arial" pitchFamily="34" charset="0"/>
              </a:rPr>
              <a:t>Kluwer  International Tax Online(</a:t>
            </a:r>
            <a:r>
              <a:rPr lang="zh-CN" altLang="en-US" sz="1800" kern="0" dirty="0" smtClean="0">
                <a:solidFill>
                  <a:schemeClr val="tx1"/>
                </a:solidFill>
                <a:ea typeface="楷体" pitchFamily="49" charset="-122"/>
                <a:cs typeface="Arial" pitchFamily="34" charset="0"/>
              </a:rPr>
              <a:t>覆盖</a:t>
            </a:r>
            <a:r>
              <a:rPr lang="en-US" altLang="zh-CN" sz="1800" kern="0" dirty="0" smtClean="0">
                <a:solidFill>
                  <a:schemeClr val="tx1"/>
                </a:solidFill>
                <a:ea typeface="楷体" pitchFamily="49" charset="-122"/>
                <a:cs typeface="Arial" pitchFamily="34" charset="0"/>
              </a:rPr>
              <a:t>130</a:t>
            </a:r>
            <a:r>
              <a:rPr lang="zh-CN" altLang="en-US" sz="1800" kern="0" dirty="0" smtClean="0">
                <a:solidFill>
                  <a:schemeClr val="tx1"/>
                </a:solidFill>
                <a:ea typeface="楷体" pitchFamily="49" charset="-122"/>
                <a:cs typeface="Arial" pitchFamily="34" charset="0"/>
              </a:rPr>
              <a:t>多个国家的税法） </a:t>
            </a:r>
          </a:p>
          <a:p>
            <a:pPr algn="just" defTabSz="457200">
              <a:spcBef>
                <a:spcPts val="600"/>
              </a:spcBef>
              <a:spcAft>
                <a:spcPts val="600"/>
              </a:spcAft>
              <a:buClr>
                <a:srgbClr val="0070C0"/>
              </a:buClr>
              <a:buSzPct val="70000"/>
              <a:defRPr/>
            </a:pPr>
            <a:r>
              <a:rPr lang="zh-CN" altLang="en-US" sz="1800" kern="0" dirty="0" smtClean="0">
                <a:solidFill>
                  <a:schemeClr val="tx1"/>
                </a:solidFill>
                <a:latin typeface="+mj-lt"/>
                <a:ea typeface="楷体" pitchFamily="49" charset="-122"/>
                <a:cs typeface="Arial" pitchFamily="34" charset="0"/>
              </a:rPr>
              <a:t>威科</a:t>
            </a:r>
            <a:r>
              <a:rPr lang="zh-CN" altLang="en-US" sz="1800" b="1" kern="0" dirty="0" smtClean="0">
                <a:solidFill>
                  <a:schemeClr val="tx1"/>
                </a:solidFill>
                <a:latin typeface="+mj-lt"/>
                <a:ea typeface="楷体" pitchFamily="49" charset="-122"/>
                <a:cs typeface="Arial" pitchFamily="34" charset="0"/>
              </a:rPr>
              <a:t>国际仲裁</a:t>
            </a:r>
            <a:r>
              <a:rPr lang="zh-CN" altLang="en-US" sz="1800" kern="0" dirty="0" smtClean="0">
                <a:solidFill>
                  <a:schemeClr val="tx1"/>
                </a:solidFill>
                <a:latin typeface="+mj-lt"/>
                <a:ea typeface="楷体" pitchFamily="49" charset="-122"/>
                <a:cs typeface="Arial" pitchFamily="34" charset="0"/>
              </a:rPr>
              <a:t>数据库 </a:t>
            </a:r>
            <a:r>
              <a:rPr lang="en-US" sz="1800" kern="0" dirty="0" smtClean="0">
                <a:solidFill>
                  <a:schemeClr val="tx1"/>
                </a:solidFill>
                <a:latin typeface="+mj-lt"/>
                <a:ea typeface="楷体" pitchFamily="49" charset="-122"/>
                <a:cs typeface="Arial" pitchFamily="34" charset="0"/>
              </a:rPr>
              <a:t>Kluwer Arbitration</a:t>
            </a:r>
            <a:r>
              <a:rPr lang="zh-CN" altLang="en-US" sz="1800" kern="0" dirty="0" smtClean="0">
                <a:solidFill>
                  <a:schemeClr val="tx1"/>
                </a:solidFill>
                <a:latin typeface="+mj-lt"/>
                <a:ea typeface="楷体" pitchFamily="49" charset="-122"/>
                <a:cs typeface="Arial" pitchFamily="34" charset="0"/>
              </a:rPr>
              <a:t>（国际仲裁最认可的必需的数据库）</a:t>
            </a:r>
          </a:p>
          <a:p>
            <a:pPr algn="just" defTabSz="457200">
              <a:spcBef>
                <a:spcPts val="600"/>
              </a:spcBef>
              <a:spcAft>
                <a:spcPts val="600"/>
              </a:spcAft>
              <a:buClr>
                <a:srgbClr val="0070C0"/>
              </a:buClr>
              <a:buSzPct val="70000"/>
              <a:defRPr/>
            </a:pPr>
            <a:r>
              <a:rPr lang="zh-CN" altLang="en-US" sz="1800" kern="0" dirty="0" smtClean="0">
                <a:solidFill>
                  <a:schemeClr val="tx1"/>
                </a:solidFill>
                <a:latin typeface="+mj-lt"/>
                <a:ea typeface="楷体" pitchFamily="49" charset="-122"/>
                <a:cs typeface="Arial" pitchFamily="34" charset="0"/>
              </a:rPr>
              <a:t>威科</a:t>
            </a:r>
            <a:r>
              <a:rPr lang="zh-CN" altLang="en-US" sz="1800" b="1" kern="0" dirty="0" smtClean="0">
                <a:solidFill>
                  <a:schemeClr val="tx1"/>
                </a:solidFill>
                <a:latin typeface="+mj-lt"/>
                <a:ea typeface="楷体" pitchFamily="49" charset="-122"/>
                <a:cs typeface="Arial" pitchFamily="34" charset="0"/>
              </a:rPr>
              <a:t>国际知识产权</a:t>
            </a:r>
            <a:r>
              <a:rPr lang="zh-CN" altLang="en-US" sz="1800" kern="0" dirty="0" smtClean="0">
                <a:solidFill>
                  <a:schemeClr val="tx1"/>
                </a:solidFill>
                <a:latin typeface="+mj-lt"/>
                <a:ea typeface="楷体" pitchFamily="49" charset="-122"/>
                <a:cs typeface="Arial" pitchFamily="34" charset="0"/>
              </a:rPr>
              <a:t>法律数据库 </a:t>
            </a:r>
            <a:r>
              <a:rPr lang="en-US" sz="1800" kern="0" dirty="0" smtClean="0">
                <a:solidFill>
                  <a:schemeClr val="tx1"/>
                </a:solidFill>
                <a:latin typeface="+mj-lt"/>
                <a:ea typeface="楷体" pitchFamily="49" charset="-122"/>
                <a:cs typeface="Arial" pitchFamily="34" charset="0"/>
              </a:rPr>
              <a:t>Kluwer IP Law (</a:t>
            </a:r>
            <a:r>
              <a:rPr lang="zh-CN" altLang="en-US" sz="1800" kern="0" dirty="0" smtClean="0">
                <a:solidFill>
                  <a:schemeClr val="tx1"/>
                </a:solidFill>
                <a:latin typeface="+mj-lt"/>
                <a:ea typeface="楷体" pitchFamily="49" charset="-122"/>
                <a:cs typeface="Arial" pitchFamily="34" charset="0"/>
              </a:rPr>
              <a:t>覆盖</a:t>
            </a:r>
            <a:r>
              <a:rPr lang="en-US" altLang="zh-CN" sz="1800" kern="0" dirty="0" smtClean="0">
                <a:solidFill>
                  <a:schemeClr val="tx1"/>
                </a:solidFill>
                <a:latin typeface="+mj-lt"/>
                <a:ea typeface="楷体" pitchFamily="49" charset="-122"/>
                <a:cs typeface="Arial" pitchFamily="34" charset="0"/>
              </a:rPr>
              <a:t>100</a:t>
            </a:r>
            <a:r>
              <a:rPr lang="zh-CN" altLang="en-US" sz="1800" kern="0" dirty="0" smtClean="0">
                <a:solidFill>
                  <a:schemeClr val="tx1"/>
                </a:solidFill>
                <a:latin typeface="+mj-lt"/>
                <a:ea typeface="楷体" pitchFamily="49" charset="-122"/>
                <a:cs typeface="Arial" pitchFamily="34" charset="0"/>
              </a:rPr>
              <a:t>多个国家</a:t>
            </a:r>
            <a:r>
              <a:rPr lang="en-US" altLang="zh-CN" sz="1800" kern="0" dirty="0" smtClean="0">
                <a:solidFill>
                  <a:schemeClr val="tx1"/>
                </a:solidFill>
                <a:latin typeface="+mj-lt"/>
                <a:ea typeface="楷体" pitchFamily="49" charset="-122"/>
                <a:cs typeface="Arial" pitchFamily="34" charset="0"/>
              </a:rPr>
              <a:t>)</a:t>
            </a:r>
            <a:endParaRPr lang="zh-CN" altLang="en-US" sz="1800" kern="0" dirty="0" smtClean="0">
              <a:solidFill>
                <a:schemeClr val="tx1"/>
              </a:solidFill>
              <a:latin typeface="+mj-lt"/>
              <a:ea typeface="楷体" pitchFamily="49" charset="-122"/>
              <a:cs typeface="Arial" pitchFamily="34" charset="0"/>
            </a:endParaRPr>
          </a:p>
          <a:p>
            <a:pPr algn="just" defTabSz="457200">
              <a:spcBef>
                <a:spcPts val="600"/>
              </a:spcBef>
              <a:spcAft>
                <a:spcPts val="600"/>
              </a:spcAft>
              <a:buClr>
                <a:srgbClr val="0070C0"/>
              </a:buClr>
              <a:buSzPct val="70000"/>
              <a:defRPr/>
            </a:pPr>
            <a:r>
              <a:rPr lang="zh-CN" altLang="en-US" sz="1800" kern="0" dirty="0" smtClean="0">
                <a:solidFill>
                  <a:schemeClr val="tx1"/>
                </a:solidFill>
                <a:ea typeface="楷体" pitchFamily="49" charset="-122"/>
                <a:cs typeface="Arial" pitchFamily="34" charset="0"/>
              </a:rPr>
              <a:t>威科</a:t>
            </a:r>
            <a:r>
              <a:rPr lang="zh-CN" altLang="en-US" sz="1800" b="1" kern="0" dirty="0" smtClean="0">
                <a:solidFill>
                  <a:schemeClr val="tx1"/>
                </a:solidFill>
                <a:ea typeface="楷体" pitchFamily="49" charset="-122"/>
                <a:cs typeface="Arial" pitchFamily="34" charset="0"/>
              </a:rPr>
              <a:t>竞争法</a:t>
            </a:r>
            <a:r>
              <a:rPr lang="zh-CN" altLang="en-US" sz="1800" kern="0" dirty="0" smtClean="0">
                <a:solidFill>
                  <a:schemeClr val="tx1"/>
                </a:solidFill>
                <a:ea typeface="楷体" pitchFamily="49" charset="-122"/>
                <a:cs typeface="Arial" pitchFamily="34" charset="0"/>
              </a:rPr>
              <a:t>法律数据库 </a:t>
            </a:r>
            <a:r>
              <a:rPr lang="en-US" altLang="zh-CN" sz="1800" kern="0" dirty="0" smtClean="0">
                <a:solidFill>
                  <a:schemeClr val="tx1"/>
                </a:solidFill>
                <a:ea typeface="楷体" pitchFamily="49" charset="-122"/>
                <a:cs typeface="Arial" pitchFamily="34" charset="0"/>
              </a:rPr>
              <a:t>Kluwer Competition Law</a:t>
            </a:r>
            <a:endParaRPr lang="en-US" altLang="zh-CN" sz="1800" kern="0" dirty="0" smtClean="0">
              <a:solidFill>
                <a:schemeClr val="tx1"/>
              </a:solidFill>
              <a:latin typeface="+mj-lt"/>
              <a:ea typeface="楷体" pitchFamily="49" charset="-122"/>
              <a:cs typeface="Arial" pitchFamily="34" charset="0"/>
            </a:endParaRP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品牌保护数据库 </a:t>
            </a:r>
            <a:r>
              <a:rPr lang="en-US" altLang="zh-CN" sz="1800" kern="0" dirty="0" err="1" smtClean="0">
                <a:solidFill>
                  <a:schemeClr val="tx1"/>
                </a:solidFill>
                <a:ea typeface="楷体" pitchFamily="49" charset="-122"/>
                <a:cs typeface="Arial" pitchFamily="34" charset="0"/>
              </a:rPr>
              <a:t>Corsearch</a:t>
            </a:r>
            <a:r>
              <a:rPr lang="en-US" altLang="zh-CN" sz="1800" kern="0" dirty="0" smtClean="0">
                <a:solidFill>
                  <a:schemeClr val="tx1"/>
                </a:solidFill>
                <a:ea typeface="楷体" pitchFamily="49" charset="-122"/>
                <a:cs typeface="Arial" pitchFamily="34" charset="0"/>
              </a:rPr>
              <a:t> (</a:t>
            </a:r>
            <a:r>
              <a:rPr lang="zh-CN" altLang="en-US" sz="1800" kern="0" dirty="0" smtClean="0">
                <a:solidFill>
                  <a:schemeClr val="tx1"/>
                </a:solidFill>
                <a:ea typeface="楷体" pitchFamily="49" charset="-122"/>
                <a:cs typeface="Arial" pitchFamily="34" charset="0"/>
              </a:rPr>
              <a:t>覆盖</a:t>
            </a:r>
            <a:r>
              <a:rPr lang="en-US" altLang="zh-CN" sz="1800" kern="0" dirty="0" smtClean="0">
                <a:solidFill>
                  <a:schemeClr val="tx1"/>
                </a:solidFill>
                <a:ea typeface="楷体" pitchFamily="49" charset="-122"/>
                <a:cs typeface="Arial" pitchFamily="34" charset="0"/>
              </a:rPr>
              <a:t>100</a:t>
            </a:r>
            <a:r>
              <a:rPr lang="zh-CN" altLang="en-US" sz="1800" kern="0" dirty="0" smtClean="0">
                <a:solidFill>
                  <a:schemeClr val="tx1"/>
                </a:solidFill>
                <a:ea typeface="楷体" pitchFamily="49" charset="-122"/>
                <a:cs typeface="Arial" pitchFamily="34" charset="0"/>
              </a:rPr>
              <a:t>多个国家的注册商标及数据）</a:t>
            </a: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德国</a:t>
            </a:r>
            <a:r>
              <a:rPr lang="zh-CN" altLang="en-US" sz="1800" kern="0" dirty="0" smtClean="0">
                <a:solidFill>
                  <a:schemeClr val="tx1"/>
                </a:solidFill>
                <a:ea typeface="楷体" pitchFamily="49" charset="-122"/>
                <a:cs typeface="Arial" pitchFamily="34" charset="0"/>
              </a:rPr>
              <a:t>法律数据库</a:t>
            </a:r>
            <a:r>
              <a:rPr lang="en-US" altLang="zh-CN" sz="1800" kern="0" dirty="0" err="1" smtClean="0">
                <a:solidFill>
                  <a:schemeClr val="tx1"/>
                </a:solidFill>
                <a:ea typeface="楷体" pitchFamily="49" charset="-122"/>
                <a:cs typeface="Arial" pitchFamily="34" charset="0"/>
              </a:rPr>
              <a:t>Jurion</a:t>
            </a:r>
            <a:r>
              <a:rPr lang="en-US" altLang="zh-CN" sz="1800" kern="0" dirty="0" smtClean="0">
                <a:solidFill>
                  <a:schemeClr val="tx1"/>
                </a:solidFill>
                <a:ea typeface="楷体" pitchFamily="49" charset="-122"/>
                <a:cs typeface="Arial" pitchFamily="34" charset="0"/>
              </a:rPr>
              <a:t> (</a:t>
            </a:r>
            <a:r>
              <a:rPr lang="zh-CN" altLang="en-US" sz="1800" kern="0" dirty="0" smtClean="0">
                <a:solidFill>
                  <a:schemeClr val="tx1"/>
                </a:solidFill>
                <a:ea typeface="楷体" pitchFamily="49" charset="-122"/>
                <a:cs typeface="Arial" pitchFamily="34" charset="0"/>
              </a:rPr>
              <a:t>覆盖全部欧盟法律规定，并着重研究德国法律合规）</a:t>
            </a: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北美</a:t>
            </a:r>
            <a:r>
              <a:rPr lang="zh-CN" altLang="en-US" sz="1800" kern="0" dirty="0" smtClean="0">
                <a:solidFill>
                  <a:schemeClr val="tx1"/>
                </a:solidFill>
                <a:ea typeface="楷体" pitchFamily="49" charset="-122"/>
                <a:cs typeface="Arial" pitchFamily="34" charset="0"/>
              </a:rPr>
              <a:t>法律信息库 </a:t>
            </a:r>
            <a:r>
              <a:rPr lang="en-US" altLang="zh-CN" sz="1800" kern="0" dirty="0" err="1" smtClean="0">
                <a:solidFill>
                  <a:schemeClr val="tx1"/>
                </a:solidFill>
                <a:ea typeface="楷体" pitchFamily="49" charset="-122"/>
                <a:cs typeface="Arial" pitchFamily="34" charset="0"/>
              </a:rPr>
              <a:t>IntelliConnect</a:t>
            </a:r>
            <a:endParaRPr lang="en-US" altLang="zh-CN" sz="1800" kern="0" dirty="0" smtClean="0">
              <a:solidFill>
                <a:schemeClr val="tx1"/>
              </a:solidFill>
              <a:ea typeface="楷体" pitchFamily="49" charset="-122"/>
              <a:cs typeface="Arial" pitchFamily="34" charset="0"/>
            </a:endParaRP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英国</a:t>
            </a:r>
            <a:r>
              <a:rPr lang="zh-CN" altLang="en-US" sz="1800" kern="0" dirty="0" smtClean="0">
                <a:solidFill>
                  <a:schemeClr val="tx1"/>
                </a:solidFill>
                <a:ea typeface="楷体" pitchFamily="49" charset="-122"/>
                <a:cs typeface="Arial" pitchFamily="34" charset="0"/>
              </a:rPr>
              <a:t>法律数据库</a:t>
            </a:r>
            <a:r>
              <a:rPr lang="en-US" altLang="zh-CN" sz="1800" kern="0" dirty="0" err="1" smtClean="0">
                <a:solidFill>
                  <a:schemeClr val="tx1"/>
                </a:solidFill>
                <a:ea typeface="楷体" pitchFamily="49" charset="-122"/>
                <a:cs typeface="Arial" pitchFamily="34" charset="0"/>
              </a:rPr>
              <a:t>Croner</a:t>
            </a:r>
            <a:r>
              <a:rPr lang="en-US" altLang="zh-CN" sz="1800" kern="0" dirty="0" smtClean="0">
                <a:solidFill>
                  <a:schemeClr val="tx1"/>
                </a:solidFill>
                <a:ea typeface="楷体" pitchFamily="49" charset="-122"/>
                <a:cs typeface="Arial" pitchFamily="34" charset="0"/>
              </a:rPr>
              <a:t>-I</a:t>
            </a:r>
          </a:p>
          <a:p>
            <a:pPr algn="just" defTabSz="457200">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法国</a:t>
            </a:r>
            <a:r>
              <a:rPr lang="zh-CN" altLang="en-US" sz="1800" kern="0" dirty="0" smtClean="0">
                <a:solidFill>
                  <a:schemeClr val="tx1"/>
                </a:solidFill>
                <a:ea typeface="楷体" pitchFamily="49" charset="-122"/>
                <a:cs typeface="Arial" pitchFamily="34" charset="0"/>
              </a:rPr>
              <a:t>法律数据库 </a:t>
            </a:r>
            <a:r>
              <a:rPr lang="en-US" altLang="zh-CN" sz="1800" kern="0" dirty="0" err="1" smtClean="0">
                <a:solidFill>
                  <a:schemeClr val="tx1"/>
                </a:solidFill>
              </a:rPr>
              <a:t>Lamyline</a:t>
            </a:r>
            <a:endParaRPr lang="en-US" altLang="zh-CN" sz="1800" kern="0" dirty="0" smtClean="0">
              <a:solidFill>
                <a:schemeClr val="tx1"/>
              </a:solidFill>
            </a:endParaRPr>
          </a:p>
          <a:p>
            <a:pPr algn="just" defTabSz="457200">
              <a:lnSpc>
                <a:spcPts val="2000"/>
              </a:lnSpc>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西班牙</a:t>
            </a:r>
            <a:r>
              <a:rPr lang="zh-CN" altLang="en-US" sz="1800" kern="0" dirty="0" smtClean="0">
                <a:solidFill>
                  <a:schemeClr val="tx1"/>
                </a:solidFill>
                <a:ea typeface="楷体" pitchFamily="49" charset="-122"/>
                <a:cs typeface="Arial" pitchFamily="34" charset="0"/>
              </a:rPr>
              <a:t>法律数据库 </a:t>
            </a:r>
            <a:r>
              <a:rPr lang="en-US" altLang="zh-CN" sz="1800" kern="0" dirty="0" err="1" smtClean="0">
                <a:solidFill>
                  <a:schemeClr val="tx1"/>
                </a:solidFill>
              </a:rPr>
              <a:t>Laley</a:t>
            </a:r>
            <a:endParaRPr lang="en-US" altLang="zh-CN" sz="1800" kern="0" dirty="0" smtClean="0">
              <a:solidFill>
                <a:schemeClr val="tx1"/>
              </a:solidFill>
              <a:ea typeface="楷体" pitchFamily="49" charset="-122"/>
              <a:cs typeface="Arial" pitchFamily="34" charset="0"/>
            </a:endParaRPr>
          </a:p>
          <a:p>
            <a:pPr algn="just" defTabSz="457200">
              <a:lnSpc>
                <a:spcPts val="2000"/>
              </a:lnSpc>
              <a:spcBef>
                <a:spcPts val="600"/>
              </a:spcBef>
              <a:spcAft>
                <a:spcPts val="600"/>
              </a:spcAft>
              <a:buClr>
                <a:srgbClr val="0070C0"/>
              </a:buClr>
              <a:buSzPct val="70000"/>
              <a:defRPr/>
            </a:pPr>
            <a:r>
              <a:rPr lang="zh-CN" altLang="en-US" sz="1800" b="1" kern="0" dirty="0" smtClean="0">
                <a:solidFill>
                  <a:schemeClr val="tx1"/>
                </a:solidFill>
                <a:ea typeface="楷体" pitchFamily="49" charset="-122"/>
                <a:cs typeface="Arial" pitchFamily="34" charset="0"/>
              </a:rPr>
              <a:t>荷兰</a:t>
            </a:r>
            <a:r>
              <a:rPr lang="zh-CN" altLang="en-US" sz="1800" kern="0" dirty="0" smtClean="0">
                <a:solidFill>
                  <a:schemeClr val="tx1"/>
                </a:solidFill>
                <a:ea typeface="楷体" pitchFamily="49" charset="-122"/>
                <a:cs typeface="Arial" pitchFamily="34" charset="0"/>
              </a:rPr>
              <a:t>法律数据库 </a:t>
            </a:r>
            <a:r>
              <a:rPr lang="en-US" altLang="zh-CN" sz="1800" kern="0" dirty="0" smtClean="0">
                <a:solidFill>
                  <a:schemeClr val="tx1"/>
                </a:solidFill>
              </a:rPr>
              <a:t>Navigator</a:t>
            </a:r>
            <a:endParaRPr lang="en-US" kern="0" dirty="0" smtClean="0"/>
          </a:p>
          <a:p>
            <a:pPr>
              <a:defRPr/>
            </a:pPr>
            <a:endParaRPr lang="en-US" altLang="zh-CN" kern="0" dirty="0"/>
          </a:p>
        </p:txBody>
      </p:sp>
      <p:sp>
        <p:nvSpPr>
          <p:cNvPr id="9" name="Content Placeholder 1"/>
          <p:cNvSpPr txBox="1">
            <a:spLocks/>
          </p:cNvSpPr>
          <p:nvPr/>
        </p:nvSpPr>
        <p:spPr>
          <a:xfrm>
            <a:off x="4410849" y="4177884"/>
            <a:ext cx="4105275" cy="2087562"/>
          </a:xfrm>
          <a:prstGeom prst="rect">
            <a:avLst/>
          </a:prstGeom>
        </p:spPr>
        <p:txBody>
          <a:bodyPr/>
          <a:lstStyle>
            <a:lvl1pPr marL="341313" indent="-341313" algn="l" rtl="0" eaLnBrk="0" fontAlgn="base" hangingPunct="0">
              <a:spcBef>
                <a:spcPct val="20000"/>
              </a:spcBef>
              <a:spcAft>
                <a:spcPct val="0"/>
              </a:spcAft>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har char="–"/>
              <a:defRPr sz="1700">
                <a:solidFill>
                  <a:schemeClr val="tx1"/>
                </a:solidFill>
                <a:latin typeface="+mn-lt"/>
                <a:ea typeface="+mn-ea"/>
              </a:defRPr>
            </a:lvl2pPr>
            <a:lvl3pPr marL="1141413" indent="-227013" algn="l" rtl="0" eaLnBrk="0" fontAlgn="base" hangingPunct="0">
              <a:spcBef>
                <a:spcPct val="20000"/>
              </a:spcBef>
              <a:spcAft>
                <a:spcPct val="0"/>
              </a:spcAft>
              <a:buChar char="•"/>
              <a:defRPr sz="1700">
                <a:solidFill>
                  <a:schemeClr val="tx1"/>
                </a:solidFill>
                <a:latin typeface="+mn-lt"/>
                <a:ea typeface="+mn-ea"/>
              </a:defRPr>
            </a:lvl3pPr>
            <a:lvl4pPr marL="1598613" indent="-227013" algn="l" rtl="0" eaLnBrk="0" fontAlgn="base" hangingPunct="0">
              <a:spcBef>
                <a:spcPct val="20000"/>
              </a:spcBef>
              <a:spcAft>
                <a:spcPct val="0"/>
              </a:spcAft>
              <a:buChar char="–"/>
              <a:defRPr sz="1700">
                <a:solidFill>
                  <a:schemeClr val="tx1"/>
                </a:solidFill>
                <a:latin typeface="+mn-lt"/>
                <a:ea typeface="+mn-ea"/>
              </a:defRPr>
            </a:lvl4pPr>
            <a:lvl5pPr marL="2055813" indent="-227013" algn="l" rtl="0" eaLnBrk="0" fontAlgn="base" hangingPunct="0">
              <a:spcBef>
                <a:spcPct val="20000"/>
              </a:spcBef>
              <a:spcAft>
                <a:spcPct val="0"/>
              </a:spcAft>
              <a:buChar char="»"/>
              <a:defRPr sz="1700">
                <a:solidFill>
                  <a:schemeClr val="tx1"/>
                </a:solidFill>
                <a:latin typeface="+mn-lt"/>
                <a:ea typeface="+mn-ea"/>
              </a:defRPr>
            </a:lvl5pPr>
            <a:lvl6pPr marL="342900" indent="0" algn="l" rtl="0" fontAlgn="base">
              <a:spcBef>
                <a:spcPct val="20000"/>
              </a:spcBef>
              <a:spcAft>
                <a:spcPct val="0"/>
              </a:spcAft>
              <a:buChar char="»"/>
              <a:defRPr lang="en-US" sz="1100" i="1" kern="1200" dirty="0">
                <a:solidFill>
                  <a:schemeClr val="tx1"/>
                </a:solidFill>
                <a:latin typeface="+mn-lt"/>
                <a:ea typeface="+mn-ea"/>
                <a:cs typeface="+mn-cs"/>
              </a:defRPr>
            </a:lvl6pPr>
            <a:lvl7pPr marL="2971667" indent="-228591" algn="l" rtl="0" fontAlgn="base">
              <a:spcBef>
                <a:spcPct val="20000"/>
              </a:spcBef>
              <a:spcAft>
                <a:spcPct val="0"/>
              </a:spcAft>
              <a:buChar char="»"/>
              <a:defRPr sz="2000">
                <a:solidFill>
                  <a:schemeClr val="tx1"/>
                </a:solidFill>
                <a:latin typeface="+mn-lt"/>
                <a:ea typeface="+mn-ea"/>
              </a:defRPr>
            </a:lvl7pPr>
            <a:lvl8pPr marL="3428847" indent="-228591" algn="l" rtl="0" fontAlgn="base">
              <a:spcBef>
                <a:spcPct val="20000"/>
              </a:spcBef>
              <a:spcAft>
                <a:spcPct val="0"/>
              </a:spcAft>
              <a:buChar char="»"/>
              <a:defRPr sz="2000">
                <a:solidFill>
                  <a:schemeClr val="tx1"/>
                </a:solidFill>
                <a:latin typeface="+mn-lt"/>
                <a:ea typeface="+mn-ea"/>
              </a:defRPr>
            </a:lvl8pPr>
            <a:lvl9pPr marL="3886027" indent="-228591" algn="l" rtl="0" fontAlgn="base">
              <a:spcBef>
                <a:spcPct val="20000"/>
              </a:spcBef>
              <a:spcAft>
                <a:spcPct val="0"/>
              </a:spcAft>
              <a:buChar char="»"/>
              <a:defRPr sz="2000">
                <a:solidFill>
                  <a:schemeClr val="tx1"/>
                </a:solidFill>
                <a:latin typeface="+mn-lt"/>
                <a:ea typeface="+mn-ea"/>
              </a:defRPr>
            </a:lvl9pPr>
          </a:lstStyle>
          <a:p>
            <a:pPr algn="just" defTabSz="457200">
              <a:lnSpc>
                <a:spcPts val="2000"/>
              </a:lnSpc>
              <a:spcBef>
                <a:spcPts val="600"/>
              </a:spcBef>
              <a:spcAft>
                <a:spcPts val="600"/>
              </a:spcAft>
              <a:buClr>
                <a:srgbClr val="0070C0"/>
              </a:buClr>
              <a:buSzPct val="70000"/>
              <a:buFont typeface="Wingdings" pitchFamily="2" charset="2"/>
              <a:buChar char="n"/>
              <a:defRPr/>
            </a:pPr>
            <a:r>
              <a:rPr lang="zh-CN" altLang="en-US" sz="1800" b="1" dirty="0" smtClean="0">
                <a:ea typeface="楷体" pitchFamily="49" charset="-122"/>
                <a:cs typeface="Arial" pitchFamily="34" charset="0"/>
              </a:rPr>
              <a:t>亚太地区</a:t>
            </a:r>
            <a:r>
              <a:rPr lang="zh-CN" altLang="en-US" sz="1800" dirty="0" smtClean="0">
                <a:ea typeface="楷体" pitchFamily="49" charset="-122"/>
                <a:cs typeface="Arial" pitchFamily="34" charset="0"/>
              </a:rPr>
              <a:t>法律数据库</a:t>
            </a:r>
            <a:endParaRPr lang="en-US" altLang="zh-CN" sz="1800" dirty="0" smtClean="0">
              <a:ea typeface="楷体" pitchFamily="49" charset="-122"/>
              <a:cs typeface="Arial" pitchFamily="34" charset="0"/>
            </a:endParaRPr>
          </a:p>
          <a:p>
            <a:pPr algn="just" defTabSz="457200">
              <a:lnSpc>
                <a:spcPts val="2000"/>
              </a:lnSpc>
              <a:spcBef>
                <a:spcPts val="600"/>
              </a:spcBef>
              <a:spcAft>
                <a:spcPts val="600"/>
              </a:spcAft>
              <a:buClr>
                <a:srgbClr val="0070C0"/>
              </a:buClr>
              <a:buSzPct val="70000"/>
              <a:buFont typeface="Wingdings" pitchFamily="2" charset="2"/>
              <a:buChar char="n"/>
              <a:defRPr/>
            </a:pPr>
            <a:r>
              <a:rPr lang="zh-CN" altLang="en-US" sz="1800" b="1" dirty="0">
                <a:ea typeface="楷体" pitchFamily="49" charset="-122"/>
                <a:cs typeface="Arial" pitchFamily="34" charset="0"/>
              </a:rPr>
              <a:t>香港</a:t>
            </a:r>
            <a:r>
              <a:rPr lang="zh-CN" altLang="en-US" sz="1800" dirty="0">
                <a:ea typeface="楷体" pitchFamily="49" charset="-122"/>
                <a:cs typeface="Arial" pitchFamily="34" charset="0"/>
              </a:rPr>
              <a:t>法律</a:t>
            </a:r>
            <a:r>
              <a:rPr lang="zh-CN" altLang="en-US" sz="1800" dirty="0" smtClean="0">
                <a:ea typeface="楷体" pitchFamily="49" charset="-122"/>
                <a:cs typeface="Arial" pitchFamily="34" charset="0"/>
              </a:rPr>
              <a:t>数据库</a:t>
            </a:r>
            <a:endParaRPr lang="en-US" altLang="zh-CN" sz="1800" dirty="0" smtClean="0">
              <a:ea typeface="楷体" pitchFamily="49" charset="-122"/>
              <a:cs typeface="Arial" pitchFamily="34" charset="0"/>
            </a:endParaRPr>
          </a:p>
          <a:p>
            <a:pPr algn="just" defTabSz="457200">
              <a:lnSpc>
                <a:spcPts val="2000"/>
              </a:lnSpc>
              <a:spcBef>
                <a:spcPts val="600"/>
              </a:spcBef>
              <a:spcAft>
                <a:spcPts val="600"/>
              </a:spcAft>
              <a:buClr>
                <a:srgbClr val="0070C0"/>
              </a:buClr>
              <a:buSzPct val="70000"/>
              <a:buFont typeface="Wingdings" pitchFamily="2" charset="2"/>
              <a:buChar char="n"/>
              <a:defRPr/>
            </a:pPr>
            <a:r>
              <a:rPr lang="zh-CN" altLang="en-US" sz="1800" b="1" dirty="0" smtClean="0">
                <a:ea typeface="楷体" pitchFamily="49" charset="-122"/>
                <a:cs typeface="Arial" pitchFamily="34" charset="0"/>
              </a:rPr>
              <a:t>澳大利亚及新西兰</a:t>
            </a:r>
            <a:r>
              <a:rPr lang="zh-CN" altLang="en-US" sz="1800" dirty="0" smtClean="0">
                <a:ea typeface="楷体" pitchFamily="49" charset="-122"/>
                <a:cs typeface="Arial" pitchFamily="34" charset="0"/>
              </a:rPr>
              <a:t>法律数据库</a:t>
            </a:r>
            <a:endParaRPr lang="en-US" altLang="zh-CN" sz="1800" dirty="0" smtClean="0">
              <a:ea typeface="楷体" pitchFamily="49" charset="-122"/>
              <a:cs typeface="Arial" pitchFamily="34" charset="0"/>
            </a:endParaRPr>
          </a:p>
          <a:p>
            <a:pPr algn="just" defTabSz="457200">
              <a:lnSpc>
                <a:spcPts val="2000"/>
              </a:lnSpc>
              <a:spcBef>
                <a:spcPts val="600"/>
              </a:spcBef>
              <a:spcAft>
                <a:spcPts val="600"/>
              </a:spcAft>
              <a:buClr>
                <a:srgbClr val="0070C0"/>
              </a:buClr>
              <a:buSzPct val="70000"/>
              <a:buFont typeface="Wingdings" pitchFamily="2" charset="2"/>
              <a:buChar char="n"/>
              <a:defRPr/>
            </a:pPr>
            <a:r>
              <a:rPr lang="zh-CN" altLang="en-US" sz="1800" b="1" dirty="0" smtClean="0">
                <a:ea typeface="楷体" pitchFamily="49" charset="-122"/>
                <a:cs typeface="Arial" pitchFamily="34" charset="0"/>
              </a:rPr>
              <a:t>意大利</a:t>
            </a:r>
            <a:r>
              <a:rPr lang="zh-CN" altLang="en-US" sz="1800" dirty="0" smtClean="0">
                <a:ea typeface="楷体" pitchFamily="49" charset="-122"/>
                <a:cs typeface="Arial" pitchFamily="34" charset="0"/>
              </a:rPr>
              <a:t>法律数据库</a:t>
            </a:r>
            <a:endParaRPr lang="en-US" altLang="zh-CN" sz="1800" dirty="0" smtClean="0">
              <a:ea typeface="楷体" pitchFamily="49" charset="-122"/>
              <a:cs typeface="Arial" pitchFamily="34" charset="0"/>
            </a:endParaRPr>
          </a:p>
          <a:p>
            <a:pPr algn="just" defTabSz="457200">
              <a:lnSpc>
                <a:spcPts val="2000"/>
              </a:lnSpc>
              <a:spcBef>
                <a:spcPts val="600"/>
              </a:spcBef>
              <a:spcAft>
                <a:spcPts val="600"/>
              </a:spcAft>
              <a:buClr>
                <a:srgbClr val="0070C0"/>
              </a:buClr>
              <a:buSzPct val="70000"/>
              <a:buFont typeface="Wingdings" pitchFamily="2" charset="2"/>
              <a:buChar char="n"/>
              <a:defRPr/>
            </a:pPr>
            <a:r>
              <a:rPr lang="zh-CN" altLang="en-US" sz="1800" b="1" dirty="0" smtClean="0">
                <a:ea typeface="楷体" pitchFamily="49" charset="-122"/>
                <a:cs typeface="Arial" pitchFamily="34" charset="0"/>
              </a:rPr>
              <a:t>波兰、捷克、斯洛伐克</a:t>
            </a:r>
            <a:r>
              <a:rPr lang="zh-CN" altLang="en-US" sz="1800" dirty="0" smtClean="0">
                <a:ea typeface="楷体" pitchFamily="49" charset="-122"/>
                <a:cs typeface="Arial" pitchFamily="34" charset="0"/>
              </a:rPr>
              <a:t>数据库</a:t>
            </a:r>
            <a:r>
              <a:rPr lang="en-US" altLang="zh-CN" sz="1800" dirty="0" smtClean="0">
                <a:ea typeface="楷体" pitchFamily="49" charset="-122"/>
                <a:cs typeface="Arial" pitchFamily="34" charset="0"/>
              </a:rPr>
              <a:t>……</a:t>
            </a:r>
            <a:endParaRPr lang="en-US" altLang="zh-CN" sz="1800" dirty="0">
              <a:ea typeface="楷体" pitchFamily="49" charset="-122"/>
              <a:cs typeface="Arial" pitchFamily="34" charset="0"/>
            </a:endParaRPr>
          </a:p>
          <a:p>
            <a:pPr algn="just" defTabSz="457200">
              <a:lnSpc>
                <a:spcPts val="2000"/>
              </a:lnSpc>
              <a:spcBef>
                <a:spcPts val="600"/>
              </a:spcBef>
              <a:spcAft>
                <a:spcPts val="600"/>
              </a:spcAft>
              <a:buClr>
                <a:srgbClr val="0070C0"/>
              </a:buClr>
              <a:buSzPct val="70000"/>
              <a:buFont typeface="Wingdings" pitchFamily="2" charset="2"/>
              <a:buChar char="n"/>
              <a:defRPr/>
            </a:pPr>
            <a:endParaRPr lang="zh-CN" altLang="en-US" sz="1800" dirty="0" smtClean="0">
              <a:solidFill>
                <a:schemeClr val="tx2"/>
              </a:solidFill>
              <a:ea typeface="楷体" pitchFamily="49" charset="-122"/>
              <a:cs typeface="Arial" pitchFamily="34" charset="0"/>
            </a:endParaRPr>
          </a:p>
          <a:p>
            <a:pPr algn="just" defTabSz="457200">
              <a:spcBef>
                <a:spcPts val="600"/>
              </a:spcBef>
              <a:spcAft>
                <a:spcPts val="600"/>
              </a:spcAft>
              <a:buClr>
                <a:srgbClr val="0070C0"/>
              </a:buClr>
              <a:buSzPct val="70000"/>
              <a:defRPr/>
            </a:pPr>
            <a:endParaRPr lang="zh-CN" altLang="en-US" sz="1800" dirty="0" smtClean="0">
              <a:solidFill>
                <a:schemeClr val="tx2"/>
              </a:solidFill>
              <a:latin typeface="+mj-lt"/>
              <a:ea typeface="楷体" pitchFamily="49" charset="-122"/>
              <a:cs typeface="Arial" pitchFamily="34" charset="0"/>
            </a:endParaRPr>
          </a:p>
          <a:p>
            <a:pPr marL="0" indent="0" algn="just" defTabSz="457200">
              <a:spcAft>
                <a:spcPts val="1200"/>
              </a:spcAft>
              <a:buClr>
                <a:schemeClr val="tx1">
                  <a:lumMod val="75000"/>
                  <a:lumOff val="25000"/>
                </a:schemeClr>
              </a:buClr>
              <a:buSzPct val="70000"/>
              <a:buFontTx/>
              <a:buNone/>
              <a:defRPr/>
            </a:pPr>
            <a:endParaRPr lang="zh-CN" altLang="en-US" sz="1800" dirty="0" smtClean="0">
              <a:solidFill>
                <a:schemeClr val="tx1">
                  <a:lumMod val="50000"/>
                </a:schemeClr>
              </a:solidFill>
              <a:latin typeface="楷体" pitchFamily="49" charset="-122"/>
              <a:ea typeface="楷体" pitchFamily="49" charset="-122"/>
              <a:cs typeface="+mj-cs"/>
            </a:endParaRPr>
          </a:p>
          <a:p>
            <a:pPr>
              <a:buFontTx/>
              <a:buNone/>
              <a:defRPr/>
            </a:pPr>
            <a:endParaRPr lang="zh-CN" altLang="en-US" dirty="0" smtClean="0"/>
          </a:p>
          <a:p>
            <a:pPr>
              <a:defRPr/>
            </a:pPr>
            <a:endParaRPr lang="zh-CN" altLang="en-US" dirty="0"/>
          </a:p>
        </p:txBody>
      </p:sp>
    </p:spTree>
    <p:extLst>
      <p:ext uri="{BB962C8B-B14F-4D97-AF65-F5344CB8AC3E}">
        <p14:creationId xmlns:p14="http://schemas.microsoft.com/office/powerpoint/2010/main" val="406408567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80316" y="2369713"/>
            <a:ext cx="5537916" cy="681947"/>
          </a:xfrm>
          <a:solidFill>
            <a:srgbClr val="C5E2FF"/>
          </a:solidFill>
          <a:ln>
            <a:solidFill>
              <a:srgbClr val="3366CC"/>
            </a:solid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anchor="ctr"/>
          <a:lstStyle/>
          <a:p>
            <a:pPr algn="ctr" defTabSz="466725">
              <a:lnSpc>
                <a:spcPct val="90000"/>
              </a:lnSpc>
              <a:spcAft>
                <a:spcPct val="35000"/>
              </a:spcAft>
            </a:pPr>
            <a:r>
              <a:rPr lang="zh-CN" altLang="en-US" sz="2400" b="1" dirty="0">
                <a:solidFill>
                  <a:srgbClr val="002060"/>
                </a:solidFill>
              </a:rPr>
              <a:t>威科先行数据库功能简介</a:t>
            </a: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73874942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威科先行数据库功能简介</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0" name="TextBox 9"/>
          <p:cNvSpPr txBox="1"/>
          <p:nvPr/>
        </p:nvSpPr>
        <p:spPr>
          <a:xfrm>
            <a:off x="955535" y="847858"/>
            <a:ext cx="6900578" cy="400110"/>
          </a:xfrm>
          <a:prstGeom prst="rect">
            <a:avLst/>
          </a:prstGeom>
          <a:solidFill>
            <a:srgbClr val="6BA42C"/>
          </a:solidFill>
          <a:ln>
            <a:solidFill>
              <a:srgbClr val="6BA42C"/>
            </a:solidFill>
          </a:ln>
        </p:spPr>
        <p:txBody>
          <a:bodyPr wrap="square" rtlCol="0">
            <a:spAutoFit/>
          </a:bodyPr>
          <a:lstStyle/>
          <a:p>
            <a:pPr algn="ctr">
              <a:spcBef>
                <a:spcPts val="600"/>
              </a:spcBef>
              <a:spcAft>
                <a:spcPts val="600"/>
              </a:spcAft>
              <a:buClr>
                <a:srgbClr val="0070C0"/>
              </a:buClr>
              <a:buSzPct val="70000"/>
              <a:defRPr/>
            </a:pP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每月生效</a:t>
            </a:r>
            <a:r>
              <a:rPr lang="en-US" altLang="zh-CN"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a:t>
            </a: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失</a:t>
            </a: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效</a:t>
            </a: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法</a:t>
            </a: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规、专题聚焦、行政处罚、境外投资</a:t>
            </a:r>
            <a:endParaRPr lang="en-US" altLang="zh-CN" sz="2000" b="1" dirty="0">
              <a:solidFill>
                <a:schemeClr val="bg1"/>
              </a:solidFill>
              <a:latin typeface="楷体" panose="02010609060101010101" pitchFamily="49" charset="-122"/>
              <a:ea typeface="楷体" panose="02010609060101010101" pitchFamily="49" charset="-122"/>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048091" y="1416675"/>
            <a:ext cx="6909720" cy="4824658"/>
          </a:xfrm>
          <a:prstGeom prst="rect">
            <a:avLst/>
          </a:prstGeom>
        </p:spPr>
      </p:pic>
      <p:sp>
        <p:nvSpPr>
          <p:cNvPr id="12" name="Rounded Rectangle 11"/>
          <p:cNvSpPr/>
          <p:nvPr/>
        </p:nvSpPr>
        <p:spPr>
          <a:xfrm>
            <a:off x="876152" y="2653047"/>
            <a:ext cx="2549628" cy="171289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100119110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80316" y="2549022"/>
            <a:ext cx="5537916" cy="580544"/>
          </a:xfrm>
          <a:solidFill>
            <a:srgbClr val="C5E2FF"/>
          </a:solidFill>
          <a:ln>
            <a:solidFill>
              <a:srgbClr val="3366CC"/>
            </a:solid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anchor="ctr"/>
          <a:lstStyle/>
          <a:p>
            <a:pPr algn="ctr" defTabSz="466725">
              <a:lnSpc>
                <a:spcPct val="150000"/>
              </a:lnSpc>
              <a:spcAft>
                <a:spcPct val="35000"/>
              </a:spcAft>
            </a:pPr>
            <a:r>
              <a:rPr lang="zh-CN" altLang="en-US" sz="2400" b="1" dirty="0" smtClean="0">
                <a:solidFill>
                  <a:srgbClr val="002060"/>
                </a:solidFill>
              </a:rPr>
              <a:t>法规</a:t>
            </a:r>
            <a:r>
              <a:rPr lang="en-US" altLang="zh-CN" sz="2400" b="1" dirty="0" smtClean="0">
                <a:solidFill>
                  <a:srgbClr val="002060"/>
                </a:solidFill>
              </a:rPr>
              <a:t>&amp;</a:t>
            </a:r>
            <a:r>
              <a:rPr lang="zh-CN" altLang="en-US" sz="2400" b="1" dirty="0" smtClean="0">
                <a:solidFill>
                  <a:srgbClr val="002060"/>
                </a:solidFill>
              </a:rPr>
              <a:t>案例检索方式</a:t>
            </a:r>
            <a:endParaRPr lang="zh-CN" altLang="en-US" sz="2400" b="1" dirty="0">
              <a:solidFill>
                <a:srgbClr val="00206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55110856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日程安排</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4" name="Horizontal Scroll 3"/>
          <p:cNvSpPr/>
          <p:nvPr/>
        </p:nvSpPr>
        <p:spPr>
          <a:xfrm>
            <a:off x="1648917" y="757317"/>
            <a:ext cx="5816184" cy="1004341"/>
          </a:xfrm>
          <a:prstGeom prst="horizontalScroll">
            <a:avLst/>
          </a:prstGeom>
          <a:solidFill>
            <a:srgbClr val="C5E2FF"/>
          </a:solidFill>
          <a:ln w="28575">
            <a:solidFill>
              <a:srgbClr val="3366CC"/>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2400" b="1" dirty="0" smtClean="0">
                <a:solidFill>
                  <a:srgbClr val="002060"/>
                </a:solidFill>
              </a:rPr>
              <a:t>威科集团简介</a:t>
            </a:r>
          </a:p>
        </p:txBody>
      </p:sp>
      <p:sp>
        <p:nvSpPr>
          <p:cNvPr id="9" name="Horizontal Scroll 8"/>
          <p:cNvSpPr/>
          <p:nvPr/>
        </p:nvSpPr>
        <p:spPr>
          <a:xfrm>
            <a:off x="1672740" y="2332731"/>
            <a:ext cx="5816184" cy="1004341"/>
          </a:xfrm>
          <a:prstGeom prst="horizontalScroll">
            <a:avLst/>
          </a:prstGeom>
          <a:solidFill>
            <a:srgbClr val="C5E2FF"/>
          </a:solidFill>
          <a:ln w="28575">
            <a:solidFill>
              <a:srgbClr val="3366CC"/>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2400" b="1" dirty="0" smtClean="0">
                <a:solidFill>
                  <a:srgbClr val="002060"/>
                </a:solidFill>
              </a:rPr>
              <a:t>威科先行数据库功能简介</a:t>
            </a:r>
          </a:p>
        </p:txBody>
      </p:sp>
      <p:sp>
        <p:nvSpPr>
          <p:cNvPr id="10" name="Horizontal Scroll 9"/>
          <p:cNvSpPr/>
          <p:nvPr/>
        </p:nvSpPr>
        <p:spPr>
          <a:xfrm>
            <a:off x="1696351" y="4056354"/>
            <a:ext cx="5816184" cy="1004341"/>
          </a:xfrm>
          <a:prstGeom prst="horizontalScroll">
            <a:avLst/>
          </a:prstGeom>
          <a:solidFill>
            <a:srgbClr val="C5E2FF"/>
          </a:solidFill>
          <a:ln w="28575">
            <a:solidFill>
              <a:srgbClr val="3366CC"/>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2400" b="1" dirty="0">
                <a:solidFill>
                  <a:srgbClr val="002060"/>
                </a:solidFill>
              </a:rPr>
              <a:t>法规</a:t>
            </a:r>
            <a:r>
              <a:rPr lang="en-US" altLang="zh-CN" sz="2400" b="1" dirty="0" smtClean="0">
                <a:solidFill>
                  <a:srgbClr val="002060"/>
                </a:solidFill>
              </a:rPr>
              <a:t>&amp;</a:t>
            </a:r>
            <a:r>
              <a:rPr lang="zh-CN" altLang="en-US" sz="2400" b="1" dirty="0" smtClean="0">
                <a:solidFill>
                  <a:srgbClr val="002060"/>
                </a:solidFill>
              </a:rPr>
              <a:t>案例检索示例</a:t>
            </a:r>
          </a:p>
        </p:txBody>
      </p:sp>
    </p:spTree>
    <p:extLst>
      <p:ext uri="{BB962C8B-B14F-4D97-AF65-F5344CB8AC3E}">
        <p14:creationId xmlns:p14="http://schemas.microsoft.com/office/powerpoint/2010/main" val="426129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威科数据库深入整合资源，提高法律人士工作效率</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graphicFrame>
        <p:nvGraphicFramePr>
          <p:cNvPr id="4" name="Diagram 3"/>
          <p:cNvGraphicFramePr/>
          <p:nvPr>
            <p:extLst>
              <p:ext uri="{D42A27DB-BD31-4B8C-83A1-F6EECF244321}">
                <p14:modId xmlns:p14="http://schemas.microsoft.com/office/powerpoint/2010/main" val="1371247304"/>
              </p:ext>
            </p:extLst>
          </p:nvPr>
        </p:nvGraphicFramePr>
        <p:xfrm>
          <a:off x="768626" y="874642"/>
          <a:ext cx="7726017" cy="516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17663" t="32732" r="62772" b="41731"/>
          <a:stretch/>
        </p:blipFill>
        <p:spPr>
          <a:xfrm>
            <a:off x="4386467" y="927652"/>
            <a:ext cx="2348693" cy="2035534"/>
          </a:xfrm>
          <a:prstGeom prst="hexagon">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17681" t="58568" r="62753" b="16112"/>
          <a:stretch/>
        </p:blipFill>
        <p:spPr>
          <a:xfrm>
            <a:off x="675860" y="2981738"/>
            <a:ext cx="2328842" cy="2001079"/>
          </a:xfrm>
          <a:prstGeom prst="hexagon">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4637" t="19715" r="15507" b="54529"/>
          <a:stretch/>
        </p:blipFill>
        <p:spPr>
          <a:xfrm>
            <a:off x="6255026" y="4015408"/>
            <a:ext cx="2354056" cy="2027583"/>
          </a:xfrm>
          <a:prstGeom prst="hexagon">
            <a:avLst/>
          </a:prstGeom>
        </p:spPr>
      </p:pic>
    </p:spTree>
    <p:extLst>
      <p:ext uri="{BB962C8B-B14F-4D97-AF65-F5344CB8AC3E}">
        <p14:creationId xmlns:p14="http://schemas.microsoft.com/office/powerpoint/2010/main" val="151296014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示例列表</a:t>
            </a:r>
            <a:endParaRPr lang="zh-CN" altLang="zh-CN" sz="2400" dirty="0">
              <a:solidFill>
                <a:srgbClr val="0070C0"/>
              </a:solidFill>
            </a:endParaRPr>
          </a:p>
        </p:txBody>
      </p:sp>
      <p:graphicFrame>
        <p:nvGraphicFramePr>
          <p:cNvPr id="2" name="Diagram 1"/>
          <p:cNvGraphicFramePr/>
          <p:nvPr>
            <p:extLst>
              <p:ext uri="{D42A27DB-BD31-4B8C-83A1-F6EECF244321}">
                <p14:modId xmlns:p14="http://schemas.microsoft.com/office/powerpoint/2010/main" val="2223480152"/>
              </p:ext>
            </p:extLst>
          </p:nvPr>
        </p:nvGraphicFramePr>
        <p:xfrm>
          <a:off x="683214" y="1200692"/>
          <a:ext cx="7884827" cy="4201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35013858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429554" y="2696945"/>
            <a:ext cx="6400799" cy="646331"/>
          </a:xfrm>
          <a:solidFill>
            <a:srgbClr val="000099"/>
          </a:solidFill>
          <a:ln/>
        </p:spPr>
        <p:style>
          <a:lnRef idx="0">
            <a:schemeClr val="accent1"/>
          </a:lnRef>
          <a:fillRef idx="3">
            <a:schemeClr val="accent1"/>
          </a:fillRef>
          <a:effectRef idx="3">
            <a:schemeClr val="accent1"/>
          </a:effectRef>
          <a:fontRef idx="minor">
            <a:schemeClr val="lt1"/>
          </a:fontRef>
        </p:style>
        <p:txBody>
          <a:bodyPr anchor="ctr"/>
          <a:lstStyle/>
          <a:p>
            <a:pPr algn="ctr" defTabSz="466725">
              <a:lnSpc>
                <a:spcPct val="150000"/>
              </a:lnSpc>
              <a:spcAft>
                <a:spcPct val="35000"/>
              </a:spcAft>
            </a:pPr>
            <a:r>
              <a:rPr lang="zh-CN" altLang="en-US" sz="2400" b="1" dirty="0" smtClean="0">
                <a:solidFill>
                  <a:schemeClr val="bg1"/>
                </a:solidFill>
              </a:rPr>
              <a:t>合同无效案例检索示例</a:t>
            </a:r>
            <a:endParaRPr lang="zh-CN" altLang="en-US" sz="2400" b="1" dirty="0">
              <a:solidFill>
                <a:schemeClr val="bg1"/>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2" name="TextBox 1"/>
          <p:cNvSpPr txBox="1"/>
          <p:nvPr/>
        </p:nvSpPr>
        <p:spPr>
          <a:xfrm>
            <a:off x="2936383" y="3940935"/>
            <a:ext cx="4868214" cy="400110"/>
          </a:xfrm>
          <a:prstGeom prst="rect">
            <a:avLst/>
          </a:prstGeom>
          <a:solidFill>
            <a:srgbClr val="4775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zh-CN" altLang="en-US" sz="2000" b="1" dirty="0">
                <a:solidFill>
                  <a:schemeClr val="bg1"/>
                </a:solidFill>
                <a:latin typeface="+mn-lt"/>
                <a:ea typeface="+mn-ea"/>
              </a:rPr>
              <a:t>方法一 通过法条找关联案例</a:t>
            </a:r>
          </a:p>
        </p:txBody>
      </p:sp>
    </p:spTree>
    <p:extLst>
      <p:ext uri="{BB962C8B-B14F-4D97-AF65-F5344CB8AC3E}">
        <p14:creationId xmlns:p14="http://schemas.microsoft.com/office/powerpoint/2010/main" val="190585308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1. </a:t>
            </a:r>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2" name="Picture 1"/>
          <p:cNvPicPr>
            <a:picLocks noChangeAspect="1"/>
          </p:cNvPicPr>
          <p:nvPr/>
        </p:nvPicPr>
        <p:blipFill rotWithShape="1">
          <a:blip r:embed="rId3"/>
          <a:srcRect l="12005" r="13023"/>
          <a:stretch/>
        </p:blipFill>
        <p:spPr>
          <a:xfrm>
            <a:off x="755560" y="1499264"/>
            <a:ext cx="7615707" cy="4744349"/>
          </a:xfrm>
          <a:prstGeom prst="rect">
            <a:avLst/>
          </a:prstGeom>
        </p:spPr>
      </p:pic>
      <p:sp>
        <p:nvSpPr>
          <p:cNvPr id="7" name="Rounded Rectangle 6"/>
          <p:cNvSpPr/>
          <p:nvPr/>
        </p:nvSpPr>
        <p:spPr>
          <a:xfrm>
            <a:off x="839660" y="1596983"/>
            <a:ext cx="1748994" cy="38636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0" name="TextBox 9"/>
          <p:cNvSpPr txBox="1"/>
          <p:nvPr/>
        </p:nvSpPr>
        <p:spPr>
          <a:xfrm>
            <a:off x="1277507" y="860736"/>
            <a:ext cx="6048426" cy="400110"/>
          </a:xfrm>
          <a:prstGeom prst="rect">
            <a:avLst/>
          </a:prstGeom>
          <a:solidFill>
            <a:srgbClr val="6BA42C"/>
          </a:solidFill>
          <a:ln>
            <a:solidFill>
              <a:srgbClr val="6BA42C"/>
            </a:solidFill>
          </a:ln>
        </p:spPr>
        <p:txBody>
          <a:bodyPr wrap="square" rtlCol="0">
            <a:spAutoFit/>
          </a:bodyPr>
          <a:lstStyle/>
          <a:p>
            <a:pPr algn="ctr">
              <a:spcBef>
                <a:spcPts val="600"/>
              </a:spcBef>
              <a:spcAft>
                <a:spcPts val="600"/>
              </a:spcAft>
              <a:buClr>
                <a:srgbClr val="0070C0"/>
              </a:buClr>
              <a:buSzPct val="70000"/>
              <a:defRPr/>
            </a:pP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检索“招标投标法”，查</a:t>
            </a: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看该法</a:t>
            </a:r>
            <a:endParaRPr lang="en-US" altLang="zh-CN" sz="2000" b="1" dirty="0">
              <a:solidFill>
                <a:schemeClr val="bg1"/>
              </a:solidFill>
              <a:latin typeface="楷体" panose="02010609060101010101" pitchFamily="49" charset="-122"/>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16620571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4" name="Picture 3"/>
          <p:cNvPicPr>
            <a:picLocks noChangeAspect="1"/>
          </p:cNvPicPr>
          <p:nvPr/>
        </p:nvPicPr>
        <p:blipFill rotWithShape="1">
          <a:blip r:embed="rId3"/>
          <a:srcRect l="2699" r="13075"/>
          <a:stretch/>
        </p:blipFill>
        <p:spPr>
          <a:xfrm>
            <a:off x="772733" y="1892694"/>
            <a:ext cx="7688688" cy="4263620"/>
          </a:xfrm>
          <a:prstGeom prst="rect">
            <a:avLst/>
          </a:prstGeom>
        </p:spPr>
      </p:pic>
      <p:sp>
        <p:nvSpPr>
          <p:cNvPr id="9" name="Rounded Rectangle 8"/>
          <p:cNvSpPr/>
          <p:nvPr/>
        </p:nvSpPr>
        <p:spPr>
          <a:xfrm>
            <a:off x="1831333" y="4275790"/>
            <a:ext cx="4273253" cy="55378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5" name="Rounded Rectangular Callout 4"/>
          <p:cNvSpPr/>
          <p:nvPr/>
        </p:nvSpPr>
        <p:spPr>
          <a:xfrm>
            <a:off x="193183" y="2215166"/>
            <a:ext cx="1584102" cy="746974"/>
          </a:xfrm>
          <a:prstGeom prst="wedgeRoundRectCallout">
            <a:avLst>
              <a:gd name="adj1" fmla="val 26322"/>
              <a:gd name="adj2" fmla="val 6944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a:solidFill>
                  <a:schemeClr val="bg1"/>
                </a:solidFill>
                <a:latin typeface="楷体" panose="02010609060101010101" pitchFamily="49" charset="-122"/>
                <a:ea typeface="楷体" panose="02010609060101010101" pitchFamily="49" charset="-122"/>
              </a:rPr>
              <a:t>导航目</a:t>
            </a:r>
            <a:r>
              <a:rPr lang="zh-CN" altLang="en-US" sz="1600" b="1" dirty="0" smtClean="0">
                <a:solidFill>
                  <a:schemeClr val="bg1"/>
                </a:solidFill>
                <a:latin typeface="楷体" panose="02010609060101010101" pitchFamily="49" charset="-122"/>
                <a:ea typeface="楷体" panose="02010609060101010101" pitchFamily="49" charset="-122"/>
              </a:rPr>
              <a:t>录，迅速定位具体条款</a:t>
            </a:r>
          </a:p>
        </p:txBody>
      </p:sp>
      <p:sp>
        <p:nvSpPr>
          <p:cNvPr id="12" name="Rounded Rectangular Callout 11"/>
          <p:cNvSpPr/>
          <p:nvPr/>
        </p:nvSpPr>
        <p:spPr>
          <a:xfrm>
            <a:off x="6928834" y="798490"/>
            <a:ext cx="2032716" cy="847859"/>
          </a:xfrm>
          <a:prstGeom prst="wedgeRoundRectCallout">
            <a:avLst>
              <a:gd name="adj1" fmla="val -20832"/>
              <a:gd name="adj2" fmla="val 74617"/>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相关法规、案例、实务指南、专家解读、行政处罚、问答</a:t>
            </a:r>
          </a:p>
        </p:txBody>
      </p:sp>
      <p:sp>
        <p:nvSpPr>
          <p:cNvPr id="13" name="TextBox 12"/>
          <p:cNvSpPr txBox="1"/>
          <p:nvPr/>
        </p:nvSpPr>
        <p:spPr>
          <a:xfrm>
            <a:off x="571315" y="1004551"/>
            <a:ext cx="6048426"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利用数据库中的相关内容链接，定位关联裁判文书</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4" name="Rounded Rectangular Callout 13"/>
          <p:cNvSpPr/>
          <p:nvPr/>
        </p:nvSpPr>
        <p:spPr>
          <a:xfrm>
            <a:off x="1826653" y="4971244"/>
            <a:ext cx="4097629" cy="669701"/>
          </a:xfrm>
          <a:prstGeom prst="wedgeRoundRectCallout">
            <a:avLst>
              <a:gd name="adj1" fmla="val -21625"/>
              <a:gd name="adj2" fmla="val -66156"/>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点击查看关联法律法规、裁判文书、案例评析、行政处罚、实务指南、专业文章</a:t>
            </a:r>
          </a:p>
        </p:txBody>
      </p:sp>
      <p:sp>
        <p:nvSpPr>
          <p:cNvPr id="15" name="Rounded Rectangle 14"/>
          <p:cNvSpPr/>
          <p:nvPr/>
        </p:nvSpPr>
        <p:spPr>
          <a:xfrm>
            <a:off x="6723160" y="2228045"/>
            <a:ext cx="1802656" cy="4041820"/>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6" name="Rounded Rectangle 15"/>
          <p:cNvSpPr/>
          <p:nvPr/>
        </p:nvSpPr>
        <p:spPr>
          <a:xfrm>
            <a:off x="734095" y="3181082"/>
            <a:ext cx="1004553" cy="287198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186835336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564816" y="1249500"/>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pic>
        <p:nvPicPr>
          <p:cNvPr id="6" name="Picture 5"/>
          <p:cNvPicPr>
            <a:picLocks noChangeAspect="1"/>
          </p:cNvPicPr>
          <p:nvPr/>
        </p:nvPicPr>
        <p:blipFill rotWithShape="1">
          <a:blip r:embed="rId3"/>
          <a:srcRect l="11700" t="4798" r="13327"/>
          <a:stretch/>
        </p:blipFill>
        <p:spPr>
          <a:xfrm>
            <a:off x="643945" y="1613034"/>
            <a:ext cx="7714444" cy="4575264"/>
          </a:xfrm>
          <a:prstGeom prst="rect">
            <a:avLst/>
          </a:prstGeom>
        </p:spPr>
      </p:pic>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9" name="Rounded Rectangle 8"/>
          <p:cNvSpPr/>
          <p:nvPr/>
        </p:nvSpPr>
        <p:spPr>
          <a:xfrm>
            <a:off x="2591188" y="2472748"/>
            <a:ext cx="3770977" cy="36060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2" name="Rounded Rectangular Callout 11"/>
          <p:cNvSpPr/>
          <p:nvPr/>
        </p:nvSpPr>
        <p:spPr>
          <a:xfrm>
            <a:off x="6697014" y="1545466"/>
            <a:ext cx="2277415" cy="706191"/>
          </a:xfrm>
          <a:prstGeom prst="wedgeRoundRectCallout">
            <a:avLst>
              <a:gd name="adj1" fmla="val -20832"/>
              <a:gd name="adj2" fmla="val 74617"/>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可以进行批量下载，打印，邮件发送，收藏</a:t>
            </a:r>
          </a:p>
        </p:txBody>
      </p:sp>
      <p:sp>
        <p:nvSpPr>
          <p:cNvPr id="13" name="TextBox 12"/>
          <p:cNvSpPr txBox="1"/>
          <p:nvPr/>
        </p:nvSpPr>
        <p:spPr>
          <a:xfrm>
            <a:off x="609951" y="875763"/>
            <a:ext cx="6048426"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en-US" altLang="zh-CN" sz="2000" b="1" dirty="0">
                <a:solidFill>
                  <a:schemeClr val="bg1"/>
                </a:solidFill>
                <a:latin typeface="楷体" panose="02010609060101010101" pitchFamily="49" charset="-122"/>
                <a:ea typeface="楷体" panose="02010609060101010101" pitchFamily="49" charset="-122"/>
              </a:rPr>
              <a:t>1,207</a:t>
            </a:r>
            <a:r>
              <a:rPr lang="zh-CN" altLang="en-US" sz="2000" b="1" dirty="0">
                <a:solidFill>
                  <a:schemeClr val="bg1"/>
                </a:solidFill>
                <a:latin typeface="楷体" panose="02010609060101010101" pitchFamily="49" charset="-122"/>
                <a:ea typeface="楷体" panose="02010609060101010101" pitchFamily="49" charset="-122"/>
              </a:rPr>
              <a:t>篇 裁判文书引用了 </a:t>
            </a:r>
            <a:r>
              <a:rPr lang="en-US" altLang="zh-CN" sz="2000" b="1" dirty="0" smtClean="0">
                <a:solidFill>
                  <a:schemeClr val="bg1"/>
                </a:solidFill>
                <a:latin typeface="楷体" panose="02010609060101010101" pitchFamily="49" charset="-122"/>
                <a:ea typeface="楷体" panose="02010609060101010101" pitchFamily="49" charset="-122"/>
              </a:rPr>
              <a:t>“</a:t>
            </a:r>
            <a:r>
              <a:rPr lang="zh-CN" altLang="en-US" sz="2000" b="1" dirty="0" smtClean="0">
                <a:solidFill>
                  <a:schemeClr val="bg1"/>
                </a:solidFill>
                <a:latin typeface="楷体" panose="02010609060101010101" pitchFamily="49" charset="-122"/>
                <a:ea typeface="楷体" panose="02010609060101010101" pitchFamily="49" charset="-122"/>
              </a:rPr>
              <a:t>中</a:t>
            </a:r>
            <a:r>
              <a:rPr lang="zh-CN" altLang="en-US" sz="2000" b="1" dirty="0">
                <a:solidFill>
                  <a:schemeClr val="bg1"/>
                </a:solidFill>
                <a:latin typeface="楷体" panose="02010609060101010101" pitchFamily="49" charset="-122"/>
                <a:ea typeface="楷体" panose="02010609060101010101" pitchFamily="49" charset="-122"/>
              </a:rPr>
              <a:t>华人民共和国招标投标法 第</a:t>
            </a:r>
            <a:r>
              <a:rPr lang="en-US" altLang="zh-CN" sz="2000" b="1" dirty="0">
                <a:solidFill>
                  <a:schemeClr val="bg1"/>
                </a:solidFill>
                <a:latin typeface="楷体" panose="02010609060101010101" pitchFamily="49" charset="-122"/>
                <a:ea typeface="楷体" panose="02010609060101010101" pitchFamily="49" charset="-122"/>
              </a:rPr>
              <a:t>3</a:t>
            </a:r>
            <a:r>
              <a:rPr lang="zh-CN" altLang="en-US" sz="2000" b="1" dirty="0" smtClean="0">
                <a:solidFill>
                  <a:schemeClr val="bg1"/>
                </a:solidFill>
                <a:latin typeface="楷体" panose="02010609060101010101" pitchFamily="49" charset="-122"/>
                <a:ea typeface="楷体" panose="02010609060101010101" pitchFamily="49" charset="-122"/>
              </a:rPr>
              <a:t>条</a:t>
            </a:r>
            <a:r>
              <a:rPr lang="en-US" altLang="zh-CN" sz="2000" b="1" dirty="0" smtClean="0">
                <a:solidFill>
                  <a:schemeClr val="bg1"/>
                </a:solidFill>
                <a:latin typeface="楷体" panose="02010609060101010101" pitchFamily="49" charset="-122"/>
                <a:ea typeface="楷体" panose="02010609060101010101" pitchFamily="49" charset="-122"/>
              </a:rPr>
              <a:t>”</a:t>
            </a:r>
            <a:r>
              <a:rPr lang="zh-CN" altLang="en-US" sz="2000" b="1" dirty="0" smtClean="0">
                <a:solidFill>
                  <a:schemeClr val="bg1"/>
                </a:solidFill>
                <a:latin typeface="楷体" panose="02010609060101010101" pitchFamily="49" charset="-122"/>
                <a:ea typeface="楷体" panose="02010609060101010101" pitchFamily="49" charset="-122"/>
              </a:rPr>
              <a:t>，其中最高院</a:t>
            </a:r>
            <a:r>
              <a:rPr lang="en-US" altLang="zh-CN" sz="2000" b="1" dirty="0" smtClean="0">
                <a:solidFill>
                  <a:schemeClr val="bg1"/>
                </a:solidFill>
                <a:latin typeface="楷体" panose="02010609060101010101" pitchFamily="49" charset="-122"/>
                <a:ea typeface="楷体" panose="02010609060101010101" pitchFamily="49" charset="-122"/>
              </a:rPr>
              <a:t>61</a:t>
            </a:r>
            <a:r>
              <a:rPr lang="zh-CN" altLang="en-US" sz="2000" b="1" dirty="0" smtClean="0">
                <a:solidFill>
                  <a:schemeClr val="bg1"/>
                </a:solidFill>
                <a:latin typeface="楷体" panose="02010609060101010101" pitchFamily="49" charset="-122"/>
                <a:ea typeface="楷体" panose="02010609060101010101" pitchFamily="49" charset="-122"/>
              </a:rPr>
              <a:t>篇，高院</a:t>
            </a:r>
            <a:r>
              <a:rPr lang="en-US" altLang="zh-CN" sz="2000" b="1" dirty="0" smtClean="0">
                <a:solidFill>
                  <a:schemeClr val="bg1"/>
                </a:solidFill>
                <a:latin typeface="楷体" panose="02010609060101010101" pitchFamily="49" charset="-122"/>
                <a:ea typeface="楷体" panose="02010609060101010101" pitchFamily="49" charset="-122"/>
              </a:rPr>
              <a:t>284</a:t>
            </a:r>
            <a:r>
              <a:rPr lang="zh-CN" altLang="en-US" sz="2000" b="1" dirty="0" smtClean="0">
                <a:solidFill>
                  <a:schemeClr val="bg1"/>
                </a:solidFill>
                <a:latin typeface="楷体" panose="02010609060101010101" pitchFamily="49" charset="-122"/>
                <a:ea typeface="楷体" panose="02010609060101010101" pitchFamily="49" charset="-122"/>
              </a:rPr>
              <a:t>篇</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6" name="Rounded Rectangle 15"/>
          <p:cNvSpPr/>
          <p:nvPr/>
        </p:nvSpPr>
        <p:spPr>
          <a:xfrm>
            <a:off x="6594373" y="2511380"/>
            <a:ext cx="1918563" cy="306945"/>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7" name="Rounded Rectangle 16"/>
          <p:cNvSpPr/>
          <p:nvPr/>
        </p:nvSpPr>
        <p:spPr>
          <a:xfrm>
            <a:off x="579938" y="2908484"/>
            <a:ext cx="1970080" cy="134154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cxnSp>
        <p:nvCxnSpPr>
          <p:cNvPr id="10" name="Straight Arrow Connector 9"/>
          <p:cNvCxnSpPr/>
          <p:nvPr/>
        </p:nvCxnSpPr>
        <p:spPr bwMode="auto">
          <a:xfrm flipH="1">
            <a:off x="1764406" y="1468192"/>
            <a:ext cx="1056068" cy="1725769"/>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1498260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3" name="TextBox 12"/>
          <p:cNvSpPr txBox="1"/>
          <p:nvPr/>
        </p:nvSpPr>
        <p:spPr>
          <a:xfrm>
            <a:off x="1331169" y="927278"/>
            <a:ext cx="6048426"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a:solidFill>
                  <a:schemeClr val="bg1"/>
                </a:solidFill>
                <a:latin typeface="楷体" panose="02010609060101010101" pitchFamily="49" charset="-122"/>
                <a:ea typeface="楷体" panose="02010609060101010101" pitchFamily="49" charset="-122"/>
              </a:rPr>
              <a:t>检</a:t>
            </a:r>
            <a:r>
              <a:rPr lang="zh-CN" altLang="en-US" sz="2000" b="1" dirty="0" smtClean="0">
                <a:solidFill>
                  <a:schemeClr val="bg1"/>
                </a:solidFill>
                <a:latin typeface="楷体" panose="02010609060101010101" pitchFamily="49" charset="-122"/>
                <a:ea typeface="楷体" panose="02010609060101010101" pitchFamily="49" charset="-122"/>
              </a:rPr>
              <a:t>索“未招标 合同无效”，并利用左侧法院级别筛选出最高人民法院的裁判文书</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2" name="Picture 1"/>
          <p:cNvPicPr>
            <a:picLocks noChangeAspect="1"/>
          </p:cNvPicPr>
          <p:nvPr/>
        </p:nvPicPr>
        <p:blipFill>
          <a:blip r:embed="rId3"/>
          <a:stretch>
            <a:fillRect/>
          </a:stretch>
        </p:blipFill>
        <p:spPr>
          <a:xfrm>
            <a:off x="1445281" y="1841680"/>
            <a:ext cx="7330597" cy="4398358"/>
          </a:xfrm>
          <a:prstGeom prst="rect">
            <a:avLst/>
          </a:prstGeom>
        </p:spPr>
      </p:pic>
      <p:sp>
        <p:nvSpPr>
          <p:cNvPr id="10" name="Rounded Rectangle 9"/>
          <p:cNvSpPr/>
          <p:nvPr/>
        </p:nvSpPr>
        <p:spPr>
          <a:xfrm>
            <a:off x="1341931" y="2137895"/>
            <a:ext cx="1955059" cy="1107582"/>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141667" y="1931831"/>
            <a:ext cx="1066800" cy="1365161"/>
          </a:xfrm>
          <a:prstGeom prst="wedgeRoundRectCallout">
            <a:avLst>
              <a:gd name="adj1" fmla="val 58999"/>
              <a:gd name="adj2" fmla="val -2229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结果中检索，定位出参考价值最高的结果</a:t>
            </a:r>
          </a:p>
        </p:txBody>
      </p:sp>
    </p:spTree>
    <p:extLst>
      <p:ext uri="{BB962C8B-B14F-4D97-AF65-F5344CB8AC3E}">
        <p14:creationId xmlns:p14="http://schemas.microsoft.com/office/powerpoint/2010/main" val="197972360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4" name="Rounded Rectangular Callout 13"/>
          <p:cNvSpPr/>
          <p:nvPr/>
        </p:nvSpPr>
        <p:spPr>
          <a:xfrm>
            <a:off x="7559898" y="1596981"/>
            <a:ext cx="1066800" cy="1365161"/>
          </a:xfrm>
          <a:prstGeom prst="wedgeRoundRectCallout">
            <a:avLst>
              <a:gd name="adj1" fmla="val -70176"/>
              <a:gd name="adj2" fmla="val -23238"/>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查看本案评析、本院同案由相关案件</a:t>
            </a:r>
          </a:p>
        </p:txBody>
      </p:sp>
      <p:pic>
        <p:nvPicPr>
          <p:cNvPr id="4" name="Picture 3"/>
          <p:cNvPicPr>
            <a:picLocks noChangeAspect="1"/>
          </p:cNvPicPr>
          <p:nvPr/>
        </p:nvPicPr>
        <p:blipFill>
          <a:blip r:embed="rId3"/>
          <a:stretch>
            <a:fillRect/>
          </a:stretch>
        </p:blipFill>
        <p:spPr>
          <a:xfrm>
            <a:off x="909702" y="888208"/>
            <a:ext cx="6225891" cy="5229256"/>
          </a:xfrm>
          <a:prstGeom prst="rect">
            <a:avLst/>
          </a:prstGeom>
        </p:spPr>
      </p:pic>
      <p:sp>
        <p:nvSpPr>
          <p:cNvPr id="12" name="Rounded Rectangle 11"/>
          <p:cNvSpPr/>
          <p:nvPr/>
        </p:nvSpPr>
        <p:spPr>
          <a:xfrm>
            <a:off x="5604839" y="875764"/>
            <a:ext cx="1761878" cy="2434105"/>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34976395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7076" y="1623510"/>
            <a:ext cx="7630863" cy="4656246"/>
          </a:xfrm>
          <a:prstGeom prst="rect">
            <a:avLst/>
          </a:prstGeom>
        </p:spPr>
      </p:pic>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2. </a:t>
            </a:r>
            <a:r>
              <a:rPr lang="zh-CN" altLang="en-US" sz="2400" dirty="0" smtClean="0">
                <a:solidFill>
                  <a:srgbClr val="0070C0"/>
                </a:solidFill>
              </a:rPr>
              <a:t>保</a:t>
            </a:r>
            <a:r>
              <a:rPr lang="zh-CN" altLang="en-US" sz="2400" dirty="0">
                <a:solidFill>
                  <a:srgbClr val="0070C0"/>
                </a:solidFill>
              </a:rPr>
              <a:t>险</a:t>
            </a:r>
            <a:r>
              <a:rPr lang="zh-CN" altLang="en-US" sz="2400" dirty="0" smtClean="0">
                <a:solidFill>
                  <a:srgbClr val="0070C0"/>
                </a:solidFill>
              </a:rPr>
              <a:t>法示例：基于第三十四条认定合同无效的内容查找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3" name="TextBox 12"/>
          <p:cNvSpPr txBox="1"/>
          <p:nvPr/>
        </p:nvSpPr>
        <p:spPr>
          <a:xfrm>
            <a:off x="1704657" y="914399"/>
            <a:ext cx="6048426"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a:solidFill>
                  <a:schemeClr val="bg1"/>
                </a:solidFill>
                <a:latin typeface="楷体" panose="02010609060101010101" pitchFamily="49" charset="-122"/>
                <a:ea typeface="楷体" panose="02010609060101010101" pitchFamily="49" charset="-122"/>
              </a:rPr>
              <a:t>引用了</a:t>
            </a:r>
            <a:r>
              <a:rPr lang="zh-CN" altLang="en-US" sz="2000" b="1" dirty="0" smtClean="0">
                <a:solidFill>
                  <a:schemeClr val="bg1"/>
                </a:solidFill>
                <a:latin typeface="楷体" panose="02010609060101010101" pitchFamily="49" charset="-122"/>
                <a:ea typeface="楷体" panose="02010609060101010101" pitchFamily="49" charset="-122"/>
              </a:rPr>
              <a:t>保险法第三十条的无效案件</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0" name="Rounded Rectangle 9"/>
          <p:cNvSpPr/>
          <p:nvPr/>
        </p:nvSpPr>
        <p:spPr>
          <a:xfrm>
            <a:off x="1329053" y="2524261"/>
            <a:ext cx="1169449" cy="34772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128787" y="2318197"/>
            <a:ext cx="1066800" cy="1365161"/>
          </a:xfrm>
          <a:prstGeom prst="wedgeRoundRectCallout">
            <a:avLst>
              <a:gd name="adj1" fmla="val 58999"/>
              <a:gd name="adj2" fmla="val -2229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结果中检索，定位出参考价值最高的结果</a:t>
            </a:r>
          </a:p>
        </p:txBody>
      </p:sp>
    </p:spTree>
    <p:extLst>
      <p:ext uri="{BB962C8B-B14F-4D97-AF65-F5344CB8AC3E}">
        <p14:creationId xmlns:p14="http://schemas.microsoft.com/office/powerpoint/2010/main" val="222446939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429554" y="2696945"/>
            <a:ext cx="6400799" cy="646331"/>
          </a:xfrm>
          <a:solidFill>
            <a:srgbClr val="000099"/>
          </a:solidFill>
          <a:ln/>
        </p:spPr>
        <p:style>
          <a:lnRef idx="0">
            <a:schemeClr val="accent1"/>
          </a:lnRef>
          <a:fillRef idx="3">
            <a:schemeClr val="accent1"/>
          </a:fillRef>
          <a:effectRef idx="3">
            <a:schemeClr val="accent1"/>
          </a:effectRef>
          <a:fontRef idx="minor">
            <a:schemeClr val="lt1"/>
          </a:fontRef>
        </p:style>
        <p:txBody>
          <a:bodyPr anchor="ctr"/>
          <a:lstStyle/>
          <a:p>
            <a:pPr algn="ctr" defTabSz="466725">
              <a:lnSpc>
                <a:spcPct val="150000"/>
              </a:lnSpc>
              <a:spcAft>
                <a:spcPct val="35000"/>
              </a:spcAft>
            </a:pPr>
            <a:r>
              <a:rPr lang="zh-CN" altLang="en-US" sz="2400" b="1" dirty="0" smtClean="0">
                <a:solidFill>
                  <a:schemeClr val="bg1"/>
                </a:solidFill>
              </a:rPr>
              <a:t>合同无效案例检索示例</a:t>
            </a:r>
            <a:endParaRPr lang="zh-CN" altLang="en-US" sz="2400" b="1" dirty="0">
              <a:solidFill>
                <a:schemeClr val="bg1"/>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2" name="TextBox 1"/>
          <p:cNvSpPr txBox="1"/>
          <p:nvPr/>
        </p:nvSpPr>
        <p:spPr>
          <a:xfrm>
            <a:off x="2936383" y="3940935"/>
            <a:ext cx="4868214" cy="400110"/>
          </a:xfrm>
          <a:prstGeom prst="rect">
            <a:avLst/>
          </a:prstGeom>
          <a:solidFill>
            <a:srgbClr val="4775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zh-CN" altLang="en-US" sz="2000" b="1" dirty="0">
                <a:solidFill>
                  <a:schemeClr val="bg1"/>
                </a:solidFill>
                <a:latin typeface="+mn-lt"/>
                <a:ea typeface="+mn-ea"/>
              </a:rPr>
              <a:t>方</a:t>
            </a:r>
            <a:r>
              <a:rPr lang="zh-CN" altLang="en-US" sz="2000" b="1" dirty="0" smtClean="0">
                <a:solidFill>
                  <a:schemeClr val="bg1"/>
                </a:solidFill>
                <a:latin typeface="+mn-lt"/>
                <a:ea typeface="+mn-ea"/>
              </a:rPr>
              <a:t>法二 通过高级搜索直接查找案例</a:t>
            </a:r>
            <a:endParaRPr lang="zh-CN" altLang="en-US" sz="2000" b="1" dirty="0">
              <a:solidFill>
                <a:schemeClr val="bg1"/>
              </a:solidFill>
              <a:latin typeface="+mn-lt"/>
              <a:ea typeface="+mn-ea"/>
            </a:endParaRPr>
          </a:p>
        </p:txBody>
      </p:sp>
    </p:spTree>
    <p:extLst>
      <p:ext uri="{BB962C8B-B14F-4D97-AF65-F5344CB8AC3E}">
        <p14:creationId xmlns:p14="http://schemas.microsoft.com/office/powerpoint/2010/main" val="217252928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80316" y="2516129"/>
            <a:ext cx="5537916" cy="646331"/>
          </a:xfrm>
          <a:solidFill>
            <a:srgbClr val="C5E2FF"/>
          </a:solidFill>
          <a:ln>
            <a:solidFill>
              <a:srgbClr val="3366CC"/>
            </a:solid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anchor="ctr"/>
          <a:lstStyle/>
          <a:p>
            <a:pPr algn="ctr" defTabSz="466725">
              <a:lnSpc>
                <a:spcPct val="150000"/>
              </a:lnSpc>
              <a:spcAft>
                <a:spcPct val="35000"/>
              </a:spcAft>
            </a:pPr>
            <a:r>
              <a:rPr lang="zh-CN" altLang="en-US" sz="2400" b="1" dirty="0">
                <a:solidFill>
                  <a:srgbClr val="002060"/>
                </a:solidFill>
              </a:rPr>
              <a:t>威科集团简</a:t>
            </a:r>
            <a:r>
              <a:rPr lang="zh-CN" altLang="en-US" sz="2400" b="1" dirty="0" smtClean="0">
                <a:solidFill>
                  <a:srgbClr val="002060"/>
                </a:solidFill>
              </a:rPr>
              <a:t>介</a:t>
            </a:r>
            <a:endParaRPr lang="zh-CN" altLang="en-US" sz="2400" b="1" dirty="0">
              <a:solidFill>
                <a:srgbClr val="00206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42134476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pic>
        <p:nvPicPr>
          <p:cNvPr id="6" name="Picture 5"/>
          <p:cNvPicPr>
            <a:picLocks noChangeAspect="1"/>
          </p:cNvPicPr>
          <p:nvPr/>
        </p:nvPicPr>
        <p:blipFill rotWithShape="1">
          <a:blip r:embed="rId3"/>
          <a:srcRect b="26642"/>
          <a:stretch/>
        </p:blipFill>
        <p:spPr>
          <a:xfrm>
            <a:off x="502275" y="926049"/>
            <a:ext cx="5926123" cy="5320205"/>
          </a:xfrm>
          <a:prstGeom prst="rect">
            <a:avLst/>
          </a:prstGeom>
        </p:spPr>
      </p:pic>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0" name="Rounded Rectangle 9"/>
          <p:cNvSpPr/>
          <p:nvPr/>
        </p:nvSpPr>
        <p:spPr>
          <a:xfrm>
            <a:off x="1469458" y="1425106"/>
            <a:ext cx="3682091" cy="571119"/>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TextBox 13"/>
          <p:cNvSpPr txBox="1"/>
          <p:nvPr/>
        </p:nvSpPr>
        <p:spPr>
          <a:xfrm>
            <a:off x="5478165" y="1970468"/>
            <a:ext cx="3112043"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招标投标法 第三条</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5" name="Rounded Rectangular Callout 14"/>
          <p:cNvSpPr/>
          <p:nvPr/>
        </p:nvSpPr>
        <p:spPr>
          <a:xfrm>
            <a:off x="3799267" y="695461"/>
            <a:ext cx="2923505" cy="667556"/>
          </a:xfrm>
          <a:prstGeom prst="wedgeRoundRectCallout">
            <a:avLst>
              <a:gd name="adj1" fmla="val 3397"/>
              <a:gd name="adj2" fmla="val 86192"/>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在裁判理由及依据中检索该法条，审理法院输入“新疆”</a:t>
            </a:r>
          </a:p>
        </p:txBody>
      </p:sp>
      <p:pic>
        <p:nvPicPr>
          <p:cNvPr id="4" name="Picture 3"/>
          <p:cNvPicPr>
            <a:picLocks noChangeAspect="1"/>
          </p:cNvPicPr>
          <p:nvPr/>
        </p:nvPicPr>
        <p:blipFill>
          <a:blip r:embed="rId4"/>
          <a:stretch>
            <a:fillRect/>
          </a:stretch>
        </p:blipFill>
        <p:spPr>
          <a:xfrm>
            <a:off x="5050695" y="3426735"/>
            <a:ext cx="3704762" cy="2400000"/>
          </a:xfrm>
          <a:prstGeom prst="rect">
            <a:avLst/>
          </a:prstGeom>
          <a:ln w="28575">
            <a:solidFill>
              <a:schemeClr val="bg1">
                <a:lumMod val="50000"/>
              </a:schemeClr>
            </a:solidFill>
          </a:ln>
        </p:spPr>
      </p:pic>
      <p:cxnSp>
        <p:nvCxnSpPr>
          <p:cNvPr id="16" name="Straight Arrow Connector 15"/>
          <p:cNvCxnSpPr/>
          <p:nvPr/>
        </p:nvCxnSpPr>
        <p:spPr bwMode="auto">
          <a:xfrm>
            <a:off x="4636395" y="2498502"/>
            <a:ext cx="914399" cy="811368"/>
          </a:xfrm>
          <a:prstGeom prst="straightConnector1">
            <a:avLst/>
          </a:prstGeom>
          <a:noFill/>
          <a:ln w="28575" cap="flat" cmpd="sng" algn="ctr">
            <a:solidFill>
              <a:srgbClr val="FF0000"/>
            </a:solidFill>
            <a:prstDash val="solid"/>
            <a:round/>
            <a:headEnd type="none" w="med" len="med"/>
            <a:tailEnd type="triangle"/>
          </a:ln>
          <a:effectLst/>
        </p:spPr>
      </p:cxnSp>
      <p:sp>
        <p:nvSpPr>
          <p:cNvPr id="18" name="Rounded Rectangle 17"/>
          <p:cNvSpPr/>
          <p:nvPr/>
        </p:nvSpPr>
        <p:spPr>
          <a:xfrm>
            <a:off x="1402918" y="3464417"/>
            <a:ext cx="1584981" cy="40997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319633126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796635" y="78586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70C0"/>
              </a:buClr>
              <a:buFont typeface="Wingdings" panose="05000000000000000000" pitchFamily="2" charset="2"/>
              <a:buChar char="Ø"/>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pic>
        <p:nvPicPr>
          <p:cNvPr id="7" name="Picture 6"/>
          <p:cNvPicPr>
            <a:picLocks noChangeAspect="1"/>
          </p:cNvPicPr>
          <p:nvPr/>
        </p:nvPicPr>
        <p:blipFill>
          <a:blip r:embed="rId3"/>
          <a:stretch>
            <a:fillRect/>
          </a:stretch>
        </p:blipFill>
        <p:spPr>
          <a:xfrm>
            <a:off x="794628" y="1948743"/>
            <a:ext cx="7357699" cy="4313372"/>
          </a:xfrm>
          <a:prstGeom prst="rect">
            <a:avLst/>
          </a:prstGeom>
        </p:spPr>
      </p:pic>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招标投标法示例：基于第三条认定合同无效的内容查找</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3" name="TextBox 12"/>
          <p:cNvSpPr txBox="1"/>
          <p:nvPr/>
        </p:nvSpPr>
        <p:spPr>
          <a:xfrm>
            <a:off x="648589" y="850004"/>
            <a:ext cx="6138578"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定位到裁判理由及依据中有</a:t>
            </a:r>
            <a:r>
              <a:rPr lang="en-US" altLang="zh-CN" sz="2000" b="1" dirty="0" smtClean="0">
                <a:solidFill>
                  <a:schemeClr val="bg1"/>
                </a:solidFill>
                <a:latin typeface="楷体" panose="02010609060101010101" pitchFamily="49" charset="-122"/>
                <a:ea typeface="楷体" panose="02010609060101010101" pitchFamily="49" charset="-122"/>
              </a:rPr>
              <a:t>《</a:t>
            </a:r>
            <a:r>
              <a:rPr lang="zh-CN" altLang="en-US" sz="2000" b="1" dirty="0" smtClean="0">
                <a:solidFill>
                  <a:schemeClr val="bg1"/>
                </a:solidFill>
                <a:latin typeface="楷体" panose="02010609060101010101" pitchFamily="49" charset="-122"/>
                <a:ea typeface="楷体" panose="02010609060101010101" pitchFamily="49" charset="-122"/>
              </a:rPr>
              <a:t>招标投标法</a:t>
            </a:r>
            <a:r>
              <a:rPr lang="en-US" altLang="zh-CN" sz="2000" b="1" dirty="0" smtClean="0">
                <a:solidFill>
                  <a:schemeClr val="bg1"/>
                </a:solidFill>
                <a:latin typeface="楷体" panose="02010609060101010101" pitchFamily="49" charset="-122"/>
                <a:ea typeface="楷体" panose="02010609060101010101" pitchFamily="49" charset="-122"/>
              </a:rPr>
              <a:t>》</a:t>
            </a:r>
            <a:r>
              <a:rPr lang="zh-CN" altLang="en-US" sz="2000" b="1" dirty="0">
                <a:solidFill>
                  <a:schemeClr val="bg1"/>
                </a:solidFill>
                <a:latin typeface="楷体" panose="02010609060101010101" pitchFamily="49" charset="-122"/>
                <a:ea typeface="楷体" panose="02010609060101010101" pitchFamily="49" charset="-122"/>
              </a:rPr>
              <a:t>第三</a:t>
            </a:r>
            <a:r>
              <a:rPr lang="zh-CN" altLang="en-US" sz="2000" b="1" dirty="0" smtClean="0">
                <a:solidFill>
                  <a:schemeClr val="bg1"/>
                </a:solidFill>
                <a:latin typeface="楷体" panose="02010609060101010101" pitchFamily="49" charset="-122"/>
                <a:ea typeface="楷体" panose="02010609060101010101" pitchFamily="49" charset="-122"/>
              </a:rPr>
              <a:t>条内容的裁判文书，可以进一步筛选法院或检索关键词</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0" name="Rounded Rectangle 9"/>
          <p:cNvSpPr/>
          <p:nvPr/>
        </p:nvSpPr>
        <p:spPr>
          <a:xfrm>
            <a:off x="774000" y="2588654"/>
            <a:ext cx="1956321" cy="3696236"/>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5950038" y="1584102"/>
            <a:ext cx="2897747" cy="332704"/>
          </a:xfrm>
          <a:prstGeom prst="wedgeRoundRectCallout">
            <a:avLst>
              <a:gd name="adj1" fmla="val -20832"/>
              <a:gd name="adj2" fmla="val 74617"/>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可以在结果中进行二次检索</a:t>
            </a:r>
          </a:p>
        </p:txBody>
      </p:sp>
    </p:spTree>
    <p:extLst>
      <p:ext uri="{BB962C8B-B14F-4D97-AF65-F5344CB8AC3E}">
        <p14:creationId xmlns:p14="http://schemas.microsoft.com/office/powerpoint/2010/main" val="395922060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625180" y="2783811"/>
            <a:ext cx="5947597" cy="487424"/>
          </a:xfrm>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zh-CN" altLang="en-US" sz="2400" dirty="0" smtClean="0">
                <a:solidFill>
                  <a:schemeClr val="bg1"/>
                </a:solidFill>
              </a:rPr>
              <a:t>关键词检索示例</a:t>
            </a:r>
            <a:endParaRPr lang="zh-CN" altLang="zh-CN" sz="2400" dirty="0">
              <a:solidFill>
                <a:schemeClr val="bg1"/>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71975891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法律法规高级搜索</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6" name="Picture 5"/>
          <p:cNvPicPr>
            <a:picLocks noChangeAspect="1"/>
          </p:cNvPicPr>
          <p:nvPr/>
        </p:nvPicPr>
        <p:blipFill>
          <a:blip r:embed="rId3"/>
          <a:stretch>
            <a:fillRect/>
          </a:stretch>
        </p:blipFill>
        <p:spPr>
          <a:xfrm>
            <a:off x="569616" y="914401"/>
            <a:ext cx="5741032" cy="5292630"/>
          </a:xfrm>
          <a:prstGeom prst="rect">
            <a:avLst/>
          </a:prstGeom>
        </p:spPr>
      </p:pic>
      <p:sp>
        <p:nvSpPr>
          <p:cNvPr id="11" name="Rounded Rectangle 10"/>
          <p:cNvSpPr/>
          <p:nvPr/>
        </p:nvSpPr>
        <p:spPr>
          <a:xfrm>
            <a:off x="1559610" y="2112135"/>
            <a:ext cx="2793449" cy="502276"/>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2" name="Rounded Rectangular Callout 11"/>
          <p:cNvSpPr/>
          <p:nvPr/>
        </p:nvSpPr>
        <p:spPr>
          <a:xfrm>
            <a:off x="5834129" y="1777284"/>
            <a:ext cx="2137893" cy="1171978"/>
          </a:xfrm>
          <a:prstGeom prst="wedgeRoundRectCallout">
            <a:avLst>
              <a:gd name="adj1" fmla="val -61205"/>
              <a:gd name="adj2" fmla="val -16081"/>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可以限定标题、全文、同段、同句、间隔字数的高级法规检索</a:t>
            </a:r>
          </a:p>
        </p:txBody>
      </p:sp>
      <p:sp>
        <p:nvSpPr>
          <p:cNvPr id="14" name="Rounded Rectangular Callout 13"/>
          <p:cNvSpPr/>
          <p:nvPr/>
        </p:nvSpPr>
        <p:spPr>
          <a:xfrm>
            <a:off x="5844861" y="4041820"/>
            <a:ext cx="2137893" cy="465786"/>
          </a:xfrm>
          <a:prstGeom prst="wedgeRoundRectCallout">
            <a:avLst>
              <a:gd name="adj1" fmla="val -61205"/>
              <a:gd name="adj2" fmla="val -16081"/>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可以限定地域范围</a:t>
            </a:r>
          </a:p>
        </p:txBody>
      </p:sp>
      <p:sp>
        <p:nvSpPr>
          <p:cNvPr id="15" name="Rounded Rectangle 14"/>
          <p:cNvSpPr/>
          <p:nvPr/>
        </p:nvSpPr>
        <p:spPr>
          <a:xfrm>
            <a:off x="1544585" y="4082604"/>
            <a:ext cx="876643" cy="41212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263522291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法律法规高级搜索</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6" name="Picture 5"/>
          <p:cNvPicPr>
            <a:picLocks noChangeAspect="1"/>
          </p:cNvPicPr>
          <p:nvPr/>
        </p:nvPicPr>
        <p:blipFill>
          <a:blip r:embed="rId3"/>
          <a:stretch>
            <a:fillRect/>
          </a:stretch>
        </p:blipFill>
        <p:spPr>
          <a:xfrm>
            <a:off x="569616" y="912009"/>
            <a:ext cx="4556176" cy="4200317"/>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3264542" y="1298591"/>
            <a:ext cx="5628571" cy="4904762"/>
          </a:xfrm>
          <a:prstGeom prst="rect">
            <a:avLst/>
          </a:prstGeom>
          <a:ln>
            <a:solidFill>
              <a:schemeClr val="tx1"/>
            </a:solidFill>
          </a:ln>
        </p:spPr>
      </p:pic>
      <p:cxnSp>
        <p:nvCxnSpPr>
          <p:cNvPr id="16" name="Straight Arrow Connector 15"/>
          <p:cNvCxnSpPr/>
          <p:nvPr/>
        </p:nvCxnSpPr>
        <p:spPr bwMode="auto">
          <a:xfrm>
            <a:off x="1970468" y="3580327"/>
            <a:ext cx="1197735" cy="12879"/>
          </a:xfrm>
          <a:prstGeom prst="straightConnector1">
            <a:avLst/>
          </a:prstGeom>
          <a:noFill/>
          <a:ln w="28575" cap="flat" cmpd="sng" algn="ctr">
            <a:solidFill>
              <a:srgbClr val="FF0000"/>
            </a:solidFill>
            <a:prstDash val="solid"/>
            <a:round/>
            <a:headEnd type="none" w="med" len="med"/>
            <a:tailEnd type="triangle"/>
          </a:ln>
          <a:effectLst/>
        </p:spPr>
      </p:cxnSp>
      <p:sp>
        <p:nvSpPr>
          <p:cNvPr id="17" name="Rounded Rectangle 16"/>
          <p:cNvSpPr/>
          <p:nvPr/>
        </p:nvSpPr>
        <p:spPr>
          <a:xfrm>
            <a:off x="1248371" y="3400023"/>
            <a:ext cx="876643" cy="41212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8" name="Rounded Rectangle 17"/>
          <p:cNvSpPr/>
          <p:nvPr/>
        </p:nvSpPr>
        <p:spPr>
          <a:xfrm>
            <a:off x="3306845" y="2303173"/>
            <a:ext cx="876643" cy="41212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9" name="Rounded Rectangle 18"/>
          <p:cNvSpPr/>
          <p:nvPr/>
        </p:nvSpPr>
        <p:spPr>
          <a:xfrm>
            <a:off x="3369093" y="5739686"/>
            <a:ext cx="1099876" cy="39065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220379143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987" b="2790"/>
          <a:stretch/>
        </p:blipFill>
        <p:spPr>
          <a:xfrm>
            <a:off x="489398" y="734096"/>
            <a:ext cx="4881092" cy="5540554"/>
          </a:xfrm>
          <a:prstGeom prst="rect">
            <a:avLst/>
          </a:prstGeom>
        </p:spPr>
      </p:pic>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裁判文书</a:t>
            </a:r>
            <a:r>
              <a:rPr lang="zh-CN" altLang="en-US" sz="2400" dirty="0" smtClean="0">
                <a:solidFill>
                  <a:srgbClr val="0070C0"/>
                </a:solidFill>
              </a:rPr>
              <a:t>高级搜索</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1" name="Rounded Rectangle 10"/>
          <p:cNvSpPr/>
          <p:nvPr/>
        </p:nvSpPr>
        <p:spPr>
          <a:xfrm>
            <a:off x="1392185" y="1159098"/>
            <a:ext cx="3012390" cy="45076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2" name="Rounded Rectangular Callout 11"/>
          <p:cNvSpPr/>
          <p:nvPr/>
        </p:nvSpPr>
        <p:spPr>
          <a:xfrm>
            <a:off x="4984123" y="927278"/>
            <a:ext cx="2459865" cy="1133341"/>
          </a:xfrm>
          <a:prstGeom prst="wedgeRoundRectCallout">
            <a:avLst>
              <a:gd name="adj1" fmla="val -61205"/>
              <a:gd name="adj2" fmla="val -16081"/>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可以限定标题、全文、案情、裁判理由及依据、裁判结果、同段、同句、间隔字数的高级法规检索</a:t>
            </a:r>
          </a:p>
        </p:txBody>
      </p:sp>
      <p:sp>
        <p:nvSpPr>
          <p:cNvPr id="14" name="Rounded Rectangular Callout 13"/>
          <p:cNvSpPr/>
          <p:nvPr/>
        </p:nvSpPr>
        <p:spPr>
          <a:xfrm>
            <a:off x="4956218" y="3876541"/>
            <a:ext cx="1315793" cy="437882"/>
          </a:xfrm>
          <a:prstGeom prst="wedgeRoundRectCallout">
            <a:avLst>
              <a:gd name="adj1" fmla="val -61205"/>
              <a:gd name="adj2" fmla="val -16081"/>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限定案由</a:t>
            </a:r>
          </a:p>
        </p:txBody>
      </p:sp>
      <p:sp>
        <p:nvSpPr>
          <p:cNvPr id="15" name="Rounded Rectangle 14"/>
          <p:cNvSpPr/>
          <p:nvPr/>
        </p:nvSpPr>
        <p:spPr>
          <a:xfrm>
            <a:off x="3399143" y="3876542"/>
            <a:ext cx="876643" cy="41212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6" name="Rounded Rectangular Callout 15"/>
          <p:cNvSpPr/>
          <p:nvPr/>
        </p:nvSpPr>
        <p:spPr>
          <a:xfrm>
            <a:off x="5031345" y="2869843"/>
            <a:ext cx="2876283" cy="437882"/>
          </a:xfrm>
          <a:prstGeom prst="wedgeRoundRectCallout">
            <a:avLst>
              <a:gd name="adj1" fmla="val -61205"/>
              <a:gd name="adj2" fmla="val -16081"/>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限定法院级别、参照级别</a:t>
            </a:r>
          </a:p>
        </p:txBody>
      </p:sp>
    </p:spTree>
    <p:extLst>
      <p:ext uri="{BB962C8B-B14F-4D97-AF65-F5344CB8AC3E}">
        <p14:creationId xmlns:p14="http://schemas.microsoft.com/office/powerpoint/2010/main" val="31709968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8987" b="2790"/>
          <a:stretch/>
        </p:blipFill>
        <p:spPr>
          <a:xfrm>
            <a:off x="489398" y="734096"/>
            <a:ext cx="4881092" cy="5540554"/>
          </a:xfrm>
          <a:prstGeom prst="rect">
            <a:avLst/>
          </a:prstGeom>
        </p:spPr>
      </p:pic>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裁判文书高级搜索</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17" name="Rounded Rectangle 16"/>
          <p:cNvSpPr/>
          <p:nvPr/>
        </p:nvSpPr>
        <p:spPr>
          <a:xfrm>
            <a:off x="3399142" y="3889420"/>
            <a:ext cx="876643" cy="41212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pic>
        <p:nvPicPr>
          <p:cNvPr id="4" name="Picture 3"/>
          <p:cNvPicPr>
            <a:picLocks noChangeAspect="1"/>
          </p:cNvPicPr>
          <p:nvPr/>
        </p:nvPicPr>
        <p:blipFill>
          <a:blip r:embed="rId4"/>
          <a:stretch>
            <a:fillRect/>
          </a:stretch>
        </p:blipFill>
        <p:spPr>
          <a:xfrm>
            <a:off x="4644531" y="1854557"/>
            <a:ext cx="4242291" cy="3900631"/>
          </a:xfrm>
          <a:prstGeom prst="rect">
            <a:avLst/>
          </a:prstGeom>
          <a:ln>
            <a:solidFill>
              <a:schemeClr val="tx1"/>
            </a:solidFill>
          </a:ln>
        </p:spPr>
      </p:pic>
      <p:cxnSp>
        <p:nvCxnSpPr>
          <p:cNvPr id="12" name="Straight Arrow Connector 11"/>
          <p:cNvCxnSpPr/>
          <p:nvPr/>
        </p:nvCxnSpPr>
        <p:spPr bwMode="auto">
          <a:xfrm flipV="1">
            <a:off x="4134118" y="3232597"/>
            <a:ext cx="605307" cy="837130"/>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46614008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047834" y="785610"/>
            <a:ext cx="6138578"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标题中检索“三峡移民” 出现结果少于预期</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5" name="Picture 4"/>
          <p:cNvPicPr>
            <a:picLocks noChangeAspect="1"/>
          </p:cNvPicPr>
          <p:nvPr/>
        </p:nvPicPr>
        <p:blipFill>
          <a:blip r:embed="rId3"/>
          <a:stretch>
            <a:fillRect/>
          </a:stretch>
        </p:blipFill>
        <p:spPr>
          <a:xfrm>
            <a:off x="2501449" y="1339402"/>
            <a:ext cx="5322551" cy="4893203"/>
          </a:xfrm>
          <a:prstGeom prst="rect">
            <a:avLst/>
          </a:prstGeom>
        </p:spPr>
      </p:pic>
      <p:sp>
        <p:nvSpPr>
          <p:cNvPr id="12" name="Rounded Rectangle 11"/>
          <p:cNvSpPr/>
          <p:nvPr/>
        </p:nvSpPr>
        <p:spPr>
          <a:xfrm>
            <a:off x="3362652" y="2073498"/>
            <a:ext cx="1698745" cy="34773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476517" y="4005329"/>
            <a:ext cx="2150773" cy="399245"/>
          </a:xfrm>
          <a:prstGeom prst="wedgeRoundRectCallout">
            <a:avLst>
              <a:gd name="adj1" fmla="val 74188"/>
              <a:gd name="adj2" fmla="val 58122"/>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地区限定重庆</a:t>
            </a:r>
          </a:p>
        </p:txBody>
      </p:sp>
      <p:sp>
        <p:nvSpPr>
          <p:cNvPr id="15" name="Rounded Rectangular Callout 14"/>
          <p:cNvSpPr/>
          <p:nvPr/>
        </p:nvSpPr>
        <p:spPr>
          <a:xfrm>
            <a:off x="139519" y="1916805"/>
            <a:ext cx="2150773" cy="399245"/>
          </a:xfrm>
          <a:prstGeom prst="wedgeRoundRectCallout">
            <a:avLst>
              <a:gd name="adj1" fmla="val 74188"/>
              <a:gd name="adj2" fmla="val 58122"/>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三峡 移民 两个词一起</a:t>
            </a:r>
          </a:p>
        </p:txBody>
      </p:sp>
    </p:spTree>
    <p:extLst>
      <p:ext uri="{BB962C8B-B14F-4D97-AF65-F5344CB8AC3E}">
        <p14:creationId xmlns:p14="http://schemas.microsoft.com/office/powerpoint/2010/main" val="361111147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436" b="22697"/>
          <a:stretch/>
        </p:blipFill>
        <p:spPr>
          <a:xfrm>
            <a:off x="1369199" y="1284040"/>
            <a:ext cx="5881607" cy="4910698"/>
          </a:xfrm>
          <a:prstGeom prst="rect">
            <a:avLst/>
          </a:prstGeom>
        </p:spPr>
      </p:pic>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047834" y="785610"/>
            <a:ext cx="6138578"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法律法规中出现</a:t>
            </a:r>
            <a:r>
              <a:rPr lang="en-US" altLang="zh-CN" sz="2000" b="1" dirty="0" smtClean="0">
                <a:solidFill>
                  <a:schemeClr val="bg1"/>
                </a:solidFill>
                <a:latin typeface="楷体" panose="02010609060101010101" pitchFamily="49" charset="-122"/>
                <a:ea typeface="楷体" panose="02010609060101010101" pitchFamily="49" charset="-122"/>
              </a:rPr>
              <a:t>43</a:t>
            </a:r>
            <a:r>
              <a:rPr lang="zh-CN" altLang="en-US" sz="2000" b="1" dirty="0" smtClean="0">
                <a:solidFill>
                  <a:schemeClr val="bg1"/>
                </a:solidFill>
                <a:latin typeface="楷体" panose="02010609060101010101" pitchFamily="49" charset="-122"/>
                <a:ea typeface="楷体" panose="02010609060101010101" pitchFamily="49" charset="-122"/>
              </a:rPr>
              <a:t>条结果</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2" name="Rounded Rectangle 11"/>
          <p:cNvSpPr/>
          <p:nvPr/>
        </p:nvSpPr>
        <p:spPr>
          <a:xfrm>
            <a:off x="3195227" y="1493948"/>
            <a:ext cx="1982080" cy="373489"/>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13298486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933"/>
          <a:stretch/>
        </p:blipFill>
        <p:spPr>
          <a:xfrm>
            <a:off x="2965088" y="1558343"/>
            <a:ext cx="5700136" cy="4687910"/>
          </a:xfrm>
          <a:prstGeom prst="rect">
            <a:avLst/>
          </a:prstGeom>
        </p:spPr>
      </p:pic>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047834" y="785610"/>
            <a:ext cx="6138578"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转换为全文中检索“三峡 移民”，限定位置在同句中，提到相关度与准确性</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2" name="Rounded Rectangle 11"/>
          <p:cNvSpPr/>
          <p:nvPr/>
        </p:nvSpPr>
        <p:spPr>
          <a:xfrm>
            <a:off x="3787655" y="1983346"/>
            <a:ext cx="1698745" cy="34773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412123" y="2421228"/>
            <a:ext cx="2150773" cy="399245"/>
          </a:xfrm>
          <a:prstGeom prst="wedgeRoundRectCallout">
            <a:avLst>
              <a:gd name="adj1" fmla="val 75984"/>
              <a:gd name="adj2" fmla="val 973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全文</a:t>
            </a:r>
            <a:r>
              <a:rPr lang="en-US" altLang="zh-CN" sz="1600" b="1" dirty="0" smtClean="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同句 检索</a:t>
            </a:r>
          </a:p>
        </p:txBody>
      </p:sp>
      <p:sp>
        <p:nvSpPr>
          <p:cNvPr id="11" name="Rounded Rectangular Callout 10"/>
          <p:cNvSpPr/>
          <p:nvPr/>
        </p:nvSpPr>
        <p:spPr>
          <a:xfrm>
            <a:off x="296214" y="1852411"/>
            <a:ext cx="2238777" cy="399245"/>
          </a:xfrm>
          <a:prstGeom prst="wedgeRoundRectCallout">
            <a:avLst>
              <a:gd name="adj1" fmla="val 75984"/>
              <a:gd name="adj2" fmla="val 973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三峡 移民 两个词分开</a:t>
            </a:r>
          </a:p>
        </p:txBody>
      </p:sp>
    </p:spTree>
    <p:extLst>
      <p:ext uri="{BB962C8B-B14F-4D97-AF65-F5344CB8AC3E}">
        <p14:creationId xmlns:p14="http://schemas.microsoft.com/office/powerpoint/2010/main" val="2260276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威科集团概览</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6" name="内容占位符 2"/>
          <p:cNvSpPr>
            <a:spLocks noGrp="1"/>
          </p:cNvSpPr>
          <p:nvPr>
            <p:ph idx="1"/>
          </p:nvPr>
        </p:nvSpPr>
        <p:spPr>
          <a:xfrm>
            <a:off x="556150" y="847916"/>
            <a:ext cx="8178421" cy="4845050"/>
          </a:xfrm>
        </p:spPr>
        <p:txBody>
          <a:bodyPr>
            <a:noAutofit/>
          </a:bodyPr>
          <a:lstStyle/>
          <a:p>
            <a:pPr algn="just">
              <a:spcBef>
                <a:spcPts val="600"/>
              </a:spcBef>
              <a:spcAft>
                <a:spcPts val="600"/>
              </a:spcAft>
              <a:buClr>
                <a:srgbClr val="0070C0"/>
              </a:buClr>
              <a:buSzPct val="70000"/>
            </a:pPr>
            <a:r>
              <a:rPr lang="zh-CN" altLang="en-US" dirty="0" smtClean="0">
                <a:latin typeface="楷体" panose="02010609060101010101" pitchFamily="49" charset="-122"/>
                <a:ea typeface="楷体" panose="02010609060101010101" pitchFamily="49" charset="-122"/>
                <a:cs typeface="Arial" pitchFamily="34" charset="0"/>
              </a:rPr>
              <a:t>全球</a:t>
            </a:r>
            <a:r>
              <a:rPr lang="zh-CN" altLang="en-US" dirty="0">
                <a:latin typeface="楷体" panose="02010609060101010101" pitchFamily="49" charset="-122"/>
                <a:ea typeface="楷体" panose="02010609060101010101" pitchFamily="49" charset="-122"/>
                <a:cs typeface="Arial" pitchFamily="34" charset="0"/>
              </a:rPr>
              <a:t>领先的专业信息服务公司；拥有</a:t>
            </a:r>
            <a:r>
              <a:rPr lang="en-US" altLang="zh-CN" dirty="0">
                <a:latin typeface="楷体" panose="02010609060101010101" pitchFamily="49" charset="-122"/>
                <a:ea typeface="楷体" panose="02010609060101010101" pitchFamily="49" charset="-122"/>
                <a:cs typeface="Arial" pitchFamily="34" charset="0"/>
              </a:rPr>
              <a:t>180</a:t>
            </a:r>
            <a:r>
              <a:rPr lang="zh-CN" altLang="en-US" dirty="0">
                <a:latin typeface="楷体" panose="02010609060101010101" pitchFamily="49" charset="-122"/>
                <a:ea typeface="楷体" panose="02010609060101010101" pitchFamily="49" charset="-122"/>
                <a:cs typeface="Arial" pitchFamily="34" charset="0"/>
              </a:rPr>
              <a:t>年</a:t>
            </a:r>
            <a:r>
              <a:rPr lang="zh-CN" altLang="en-US" dirty="0" smtClean="0">
                <a:latin typeface="楷体" panose="02010609060101010101" pitchFamily="49" charset="-122"/>
                <a:ea typeface="楷体" panose="02010609060101010101" pitchFamily="49" charset="-122"/>
                <a:cs typeface="Arial" pitchFamily="34" charset="0"/>
              </a:rPr>
              <a:t>历史</a:t>
            </a:r>
            <a:endParaRPr lang="en-US" altLang="zh-CN" dirty="0" smtClean="0">
              <a:latin typeface="楷体" panose="02010609060101010101" pitchFamily="49" charset="-122"/>
              <a:ea typeface="楷体" panose="02010609060101010101" pitchFamily="49" charset="-122"/>
              <a:cs typeface="Arial" pitchFamily="34" charset="0"/>
            </a:endParaRPr>
          </a:p>
          <a:p>
            <a:pPr algn="just">
              <a:spcBef>
                <a:spcPts val="600"/>
              </a:spcBef>
              <a:spcAft>
                <a:spcPts val="600"/>
              </a:spcAft>
              <a:buClr>
                <a:srgbClr val="0070C0"/>
              </a:buClr>
              <a:buSzPct val="70000"/>
            </a:pPr>
            <a:r>
              <a:rPr lang="zh-CN" altLang="en-US" dirty="0" smtClean="0">
                <a:latin typeface="楷体" panose="02010609060101010101" pitchFamily="49" charset="-122"/>
                <a:ea typeface="楷体" panose="02010609060101010101" pitchFamily="49" charset="-122"/>
                <a:cs typeface="Arial" pitchFamily="34" charset="0"/>
              </a:rPr>
              <a:t>阿姆斯特丹泛欧证券交易所</a:t>
            </a:r>
            <a:r>
              <a:rPr lang="zh-CN" altLang="en-US" dirty="0">
                <a:latin typeface="楷体" panose="02010609060101010101" pitchFamily="49" charset="-122"/>
                <a:ea typeface="楷体" panose="02010609060101010101" pitchFamily="49" charset="-122"/>
                <a:cs typeface="Arial" pitchFamily="34" charset="0"/>
              </a:rPr>
              <a:t>上市（</a:t>
            </a:r>
            <a:r>
              <a:rPr lang="en-US" altLang="zh-CN" dirty="0">
                <a:latin typeface="楷体" panose="02010609060101010101" pitchFamily="49" charset="-122"/>
                <a:ea typeface="楷体" panose="02010609060101010101" pitchFamily="49" charset="-122"/>
                <a:cs typeface="Arial" pitchFamily="34" charset="0"/>
              </a:rPr>
              <a:t>WKL</a:t>
            </a:r>
            <a:r>
              <a:rPr lang="zh-CN" altLang="en-US" dirty="0">
                <a:latin typeface="楷体" panose="02010609060101010101" pitchFamily="49" charset="-122"/>
                <a:ea typeface="楷体" panose="02010609060101010101" pitchFamily="49" charset="-122"/>
                <a:cs typeface="Arial" pitchFamily="34" charset="0"/>
              </a:rPr>
              <a:t>），也属于荷兰 </a:t>
            </a:r>
            <a:r>
              <a:rPr lang="en-US" altLang="zh-CN" dirty="0">
                <a:latin typeface="楷体" panose="02010609060101010101" pitchFamily="49" charset="-122"/>
                <a:ea typeface="楷体" panose="02010609060101010101" pitchFamily="49" charset="-122"/>
                <a:cs typeface="Arial" pitchFamily="34" charset="0"/>
              </a:rPr>
              <a:t>AEX </a:t>
            </a:r>
            <a:r>
              <a:rPr lang="zh-CN" altLang="en-US" dirty="0">
                <a:latin typeface="楷体" panose="02010609060101010101" pitchFamily="49" charset="-122"/>
                <a:ea typeface="楷体" panose="02010609060101010101" pitchFamily="49" charset="-122"/>
                <a:cs typeface="Arial" pitchFamily="34" charset="0"/>
              </a:rPr>
              <a:t>指数和欧洲</a:t>
            </a:r>
            <a:r>
              <a:rPr lang="en-US" altLang="zh-CN" dirty="0">
                <a:latin typeface="楷体" panose="02010609060101010101" pitchFamily="49" charset="-122"/>
                <a:ea typeface="楷体" panose="02010609060101010101" pitchFamily="49" charset="-122"/>
                <a:cs typeface="Arial" pitchFamily="34" charset="0"/>
              </a:rPr>
              <a:t>100</a:t>
            </a:r>
            <a:r>
              <a:rPr lang="zh-CN" altLang="en-US" dirty="0">
                <a:latin typeface="楷体" panose="02010609060101010101" pitchFamily="49" charset="-122"/>
                <a:ea typeface="楷体" panose="02010609060101010101" pitchFamily="49" charset="-122"/>
                <a:cs typeface="Arial" pitchFamily="34" charset="0"/>
              </a:rPr>
              <a:t>指数成份股</a:t>
            </a:r>
            <a:endParaRPr lang="en-US" altLang="zh-CN" dirty="0">
              <a:latin typeface="楷体" panose="02010609060101010101" pitchFamily="49" charset="-122"/>
              <a:ea typeface="楷体" panose="02010609060101010101" pitchFamily="49" charset="-122"/>
              <a:cs typeface="Arial" pitchFamily="34" charset="0"/>
            </a:endParaRPr>
          </a:p>
          <a:p>
            <a:pPr algn="just">
              <a:spcBef>
                <a:spcPts val="600"/>
              </a:spcBef>
              <a:spcAft>
                <a:spcPts val="600"/>
              </a:spcAft>
              <a:buClr>
                <a:srgbClr val="0070C0"/>
              </a:buClr>
              <a:buSzPct val="70000"/>
            </a:pPr>
            <a:r>
              <a:rPr lang="zh-CN" altLang="en-US" dirty="0">
                <a:latin typeface="楷体" panose="02010609060101010101" pitchFamily="49" charset="-122"/>
                <a:ea typeface="楷体" panose="02010609060101010101" pitchFamily="49" charset="-122"/>
                <a:cs typeface="Arial" pitchFamily="34" charset="0"/>
              </a:rPr>
              <a:t>全球近两万名员工；总部位于</a:t>
            </a:r>
            <a:r>
              <a:rPr lang="zh-CN" altLang="en-US" dirty="0" smtClean="0">
                <a:latin typeface="楷体" panose="02010609060101010101" pitchFamily="49" charset="-122"/>
                <a:ea typeface="楷体" panose="02010609060101010101" pitchFamily="49" charset="-122"/>
                <a:cs typeface="Arial" pitchFamily="34" charset="0"/>
              </a:rPr>
              <a:t>荷兰</a:t>
            </a:r>
            <a:endParaRPr lang="en-US" altLang="zh-CN" dirty="0" smtClean="0">
              <a:latin typeface="楷体" panose="02010609060101010101" pitchFamily="49" charset="-122"/>
              <a:ea typeface="楷体" panose="02010609060101010101" pitchFamily="49" charset="-122"/>
              <a:cs typeface="Arial" pitchFamily="34" charset="0"/>
            </a:endParaRPr>
          </a:p>
          <a:p>
            <a:pPr algn="just">
              <a:spcBef>
                <a:spcPts val="600"/>
              </a:spcBef>
              <a:spcAft>
                <a:spcPts val="600"/>
              </a:spcAft>
              <a:buClr>
                <a:srgbClr val="0070C0"/>
              </a:buClr>
              <a:buSzPct val="70000"/>
            </a:pPr>
            <a:r>
              <a:rPr lang="en-US" altLang="zh-CN" dirty="0" smtClean="0">
                <a:latin typeface="楷体" panose="02010609060101010101" pitchFamily="49" charset="-122"/>
                <a:ea typeface="楷体" panose="02010609060101010101" pitchFamily="49" charset="-122"/>
                <a:cs typeface="Arial" pitchFamily="34" charset="0"/>
              </a:rPr>
              <a:t>2016</a:t>
            </a:r>
            <a:r>
              <a:rPr lang="zh-CN" altLang="en-US" dirty="0" smtClean="0">
                <a:latin typeface="楷体" panose="02010609060101010101" pitchFamily="49" charset="-122"/>
                <a:ea typeface="楷体" panose="02010609060101010101" pitchFamily="49" charset="-122"/>
                <a:cs typeface="Arial" pitchFamily="34" charset="0"/>
              </a:rPr>
              <a:t>年</a:t>
            </a:r>
            <a:r>
              <a:rPr lang="zh-CN" altLang="en-US" dirty="0">
                <a:latin typeface="楷体" panose="02010609060101010101" pitchFamily="49" charset="-122"/>
                <a:ea typeface="楷体" panose="02010609060101010101" pitchFamily="49" charset="-122"/>
                <a:cs typeface="Arial" pitchFamily="34" charset="0"/>
              </a:rPr>
              <a:t>营业</a:t>
            </a:r>
            <a:r>
              <a:rPr lang="zh-CN" altLang="en-US" dirty="0" smtClean="0">
                <a:latin typeface="楷体" panose="02010609060101010101" pitchFamily="49" charset="-122"/>
                <a:ea typeface="楷体" panose="02010609060101010101" pitchFamily="49" charset="-122"/>
                <a:cs typeface="Arial" pitchFamily="34" charset="0"/>
              </a:rPr>
              <a:t>收入</a:t>
            </a:r>
            <a:r>
              <a:rPr lang="en-US" altLang="zh-CN" dirty="0" smtClean="0">
                <a:latin typeface="楷体" panose="02010609060101010101" pitchFamily="49" charset="-122"/>
                <a:ea typeface="楷体" panose="02010609060101010101" pitchFamily="49" charset="-122"/>
                <a:cs typeface="Arial" pitchFamily="34" charset="0"/>
              </a:rPr>
              <a:t>43</a:t>
            </a:r>
            <a:r>
              <a:rPr lang="zh-CN" altLang="en-US" dirty="0" smtClean="0">
                <a:latin typeface="楷体" panose="02010609060101010101" pitchFamily="49" charset="-122"/>
                <a:ea typeface="楷体" panose="02010609060101010101" pitchFamily="49" charset="-122"/>
                <a:cs typeface="Arial" pitchFamily="34" charset="0"/>
              </a:rPr>
              <a:t>亿欧元；</a:t>
            </a:r>
            <a:r>
              <a:rPr lang="zh-CN" altLang="en-US" dirty="0">
                <a:latin typeface="楷体" panose="02010609060101010101" pitchFamily="49" charset="-122"/>
                <a:ea typeface="楷体" panose="02010609060101010101" pitchFamily="49" charset="-122"/>
                <a:cs typeface="Arial" pitchFamily="34" charset="0"/>
              </a:rPr>
              <a:t>其中</a:t>
            </a:r>
            <a:r>
              <a:rPr lang="zh-CN" altLang="en-US" dirty="0" smtClean="0">
                <a:latin typeface="楷体" panose="02010609060101010101" pitchFamily="49" charset="-122"/>
                <a:ea typeface="楷体" panose="02010609060101010101" pitchFamily="49" charset="-122"/>
                <a:cs typeface="Arial" pitchFamily="34" charset="0"/>
              </a:rPr>
              <a:t>，</a:t>
            </a:r>
            <a:r>
              <a:rPr lang="en-US" altLang="zh-CN" dirty="0" smtClean="0">
                <a:latin typeface="楷体" panose="02010609060101010101" pitchFamily="49" charset="-122"/>
                <a:ea typeface="楷体" panose="02010609060101010101" pitchFamily="49" charset="-122"/>
                <a:cs typeface="Arial" pitchFamily="34" charset="0"/>
              </a:rPr>
              <a:t>85%</a:t>
            </a:r>
            <a:r>
              <a:rPr lang="zh-CN" altLang="en-US" dirty="0">
                <a:latin typeface="楷体" panose="02010609060101010101" pitchFamily="49" charset="-122"/>
                <a:ea typeface="楷体" panose="02010609060101010101" pitchFamily="49" charset="-122"/>
                <a:cs typeface="Arial" pitchFamily="34" charset="0"/>
              </a:rPr>
              <a:t>收入来自于数字化产品</a:t>
            </a:r>
            <a:r>
              <a:rPr lang="zh-CN" altLang="en-US" dirty="0" smtClean="0">
                <a:latin typeface="楷体" panose="02010609060101010101" pitchFamily="49" charset="-122"/>
                <a:ea typeface="楷体" panose="02010609060101010101" pitchFamily="49" charset="-122"/>
                <a:cs typeface="Arial" pitchFamily="34" charset="0"/>
              </a:rPr>
              <a:t>和服务（</a:t>
            </a:r>
            <a:r>
              <a:rPr lang="zh-CN" altLang="en-US" dirty="0">
                <a:latin typeface="楷体" panose="02010609060101010101" pitchFamily="49" charset="-122"/>
                <a:ea typeface="楷体" panose="02010609060101010101" pitchFamily="49" charset="-122"/>
                <a:cs typeface="Arial" pitchFamily="34" charset="0"/>
              </a:rPr>
              <a:t>包括软件、数据库</a:t>
            </a:r>
            <a:r>
              <a:rPr lang="zh-CN" altLang="en-US" dirty="0" smtClean="0">
                <a:latin typeface="楷体" panose="02010609060101010101" pitchFamily="49" charset="-122"/>
                <a:ea typeface="楷体" panose="02010609060101010101" pitchFamily="49" charset="-122"/>
                <a:cs typeface="Arial" pitchFamily="34" charset="0"/>
              </a:rPr>
              <a:t>、移</a:t>
            </a:r>
            <a:r>
              <a:rPr lang="zh-CN" altLang="en-US" dirty="0">
                <a:latin typeface="楷体" panose="02010609060101010101" pitchFamily="49" charset="-122"/>
                <a:ea typeface="楷体" panose="02010609060101010101" pitchFamily="49" charset="-122"/>
                <a:cs typeface="Arial" pitchFamily="34" charset="0"/>
              </a:rPr>
              <a:t>动应用等</a:t>
            </a:r>
            <a:r>
              <a:rPr lang="zh-CN" altLang="en-US" dirty="0" smtClean="0">
                <a:latin typeface="楷体" panose="02010609060101010101" pitchFamily="49" charset="-122"/>
                <a:ea typeface="楷体" panose="02010609060101010101" pitchFamily="49" charset="-122"/>
                <a:cs typeface="Arial" pitchFamily="34" charset="0"/>
              </a:rPr>
              <a:t>）</a:t>
            </a:r>
            <a:endParaRPr lang="en-US" altLang="zh-CN" dirty="0" smtClean="0">
              <a:latin typeface="楷体" panose="02010609060101010101" pitchFamily="49" charset="-122"/>
              <a:ea typeface="楷体" panose="02010609060101010101" pitchFamily="49" charset="-122"/>
              <a:cs typeface="Arial" pitchFamily="34" charset="0"/>
            </a:endParaRPr>
          </a:p>
          <a:p>
            <a:pPr algn="just">
              <a:spcBef>
                <a:spcPts val="600"/>
              </a:spcBef>
              <a:spcAft>
                <a:spcPts val="600"/>
              </a:spcAft>
              <a:buClr>
                <a:srgbClr val="0070C0"/>
              </a:buClr>
              <a:buSzPct val="70000"/>
            </a:pPr>
            <a:r>
              <a:rPr lang="zh-CN" altLang="en-US" dirty="0" smtClean="0">
                <a:latin typeface="楷体" panose="02010609060101010101" pitchFamily="49" charset="-122"/>
                <a:ea typeface="楷体" panose="02010609060101010101" pitchFamily="49" charset="-122"/>
                <a:cs typeface="Arial" pitchFamily="34" charset="0"/>
              </a:rPr>
              <a:t>四</a:t>
            </a:r>
            <a:r>
              <a:rPr lang="zh-CN" altLang="en-US" dirty="0">
                <a:latin typeface="楷体" panose="02010609060101010101" pitchFamily="49" charset="-122"/>
                <a:ea typeface="楷体" panose="02010609060101010101" pitchFamily="49" charset="-122"/>
                <a:cs typeface="Arial" pitchFamily="34" charset="0"/>
              </a:rPr>
              <a:t>大业务板块：法律与</a:t>
            </a:r>
            <a:r>
              <a:rPr lang="zh-CN" altLang="en-US" dirty="0" smtClean="0">
                <a:latin typeface="楷体" panose="02010609060101010101" pitchFamily="49" charset="-122"/>
                <a:ea typeface="楷体" panose="02010609060101010101" pitchFamily="49" charset="-122"/>
                <a:cs typeface="Arial" pitchFamily="34" charset="0"/>
              </a:rPr>
              <a:t>法规、</a:t>
            </a:r>
            <a:r>
              <a:rPr lang="zh-CN" altLang="en-US" dirty="0">
                <a:latin typeface="楷体" panose="02010609060101010101" pitchFamily="49" charset="-122"/>
                <a:ea typeface="楷体" panose="02010609060101010101" pitchFamily="49" charset="-122"/>
                <a:cs typeface="Arial" pitchFamily="34" charset="0"/>
              </a:rPr>
              <a:t>财税与会计、医疗卫生</a:t>
            </a:r>
            <a:r>
              <a:rPr lang="zh-CN" altLang="en-US" dirty="0" smtClean="0">
                <a:latin typeface="楷体" panose="02010609060101010101" pitchFamily="49" charset="-122"/>
                <a:ea typeface="楷体" panose="02010609060101010101" pitchFamily="49" charset="-122"/>
                <a:cs typeface="Arial" pitchFamily="34" charset="0"/>
              </a:rPr>
              <a:t>、</a:t>
            </a:r>
            <a:r>
              <a:rPr lang="zh-CN" altLang="en-US" dirty="0">
                <a:latin typeface="楷体" panose="02010609060101010101" pitchFamily="49" charset="-122"/>
                <a:ea typeface="楷体" panose="02010609060101010101" pitchFamily="49" charset="-122"/>
                <a:cs typeface="Arial" pitchFamily="34" charset="0"/>
              </a:rPr>
              <a:t>管理</a:t>
            </a:r>
            <a:r>
              <a:rPr lang="zh-CN" altLang="en-US" dirty="0" smtClean="0">
                <a:latin typeface="楷体" panose="02010609060101010101" pitchFamily="49" charset="-122"/>
                <a:ea typeface="楷体" panose="02010609060101010101" pitchFamily="49" charset="-122"/>
                <a:cs typeface="Arial" pitchFamily="34" charset="0"/>
              </a:rPr>
              <a:t>风险</a:t>
            </a:r>
            <a:r>
              <a:rPr lang="zh-CN" altLang="en-US" dirty="0">
                <a:latin typeface="楷体" panose="02010609060101010101" pitchFamily="49" charset="-122"/>
                <a:ea typeface="楷体" panose="02010609060101010101" pitchFamily="49" charset="-122"/>
                <a:cs typeface="Arial" pitchFamily="34" charset="0"/>
              </a:rPr>
              <a:t>及合规</a:t>
            </a:r>
            <a:endParaRPr lang="en-US" altLang="zh-CN" dirty="0">
              <a:latin typeface="楷体" panose="02010609060101010101" pitchFamily="49" charset="-122"/>
              <a:ea typeface="楷体" panose="02010609060101010101" pitchFamily="49" charset="-122"/>
              <a:cs typeface="Arial" pitchFamily="34" charset="0"/>
            </a:endParaRPr>
          </a:p>
          <a:p>
            <a:pPr algn="just">
              <a:spcBef>
                <a:spcPts val="600"/>
              </a:spcBef>
              <a:spcAft>
                <a:spcPts val="600"/>
              </a:spcAft>
              <a:buClr>
                <a:srgbClr val="0070C0"/>
              </a:buClr>
              <a:buSzPct val="70000"/>
            </a:pPr>
            <a:endParaRPr lang="zh-CN" altLang="en-US" dirty="0">
              <a:latin typeface="楷体" panose="02010609060101010101" pitchFamily="49" charset="-122"/>
              <a:ea typeface="楷体" panose="02010609060101010101" pitchFamily="49" charset="-122"/>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67" y="4752721"/>
            <a:ext cx="3210846" cy="865846"/>
          </a:xfrm>
          <a:prstGeom prst="rect">
            <a:avLst/>
          </a:prstGeom>
        </p:spPr>
      </p:pic>
      <p:pic>
        <p:nvPicPr>
          <p:cNvPr id="5" name="Picture 4"/>
          <p:cNvPicPr>
            <a:picLocks noChangeAspect="1"/>
          </p:cNvPicPr>
          <p:nvPr/>
        </p:nvPicPr>
        <p:blipFill>
          <a:blip r:embed="rId4"/>
          <a:stretch>
            <a:fillRect/>
          </a:stretch>
        </p:blipFill>
        <p:spPr>
          <a:xfrm>
            <a:off x="4844213" y="3824164"/>
            <a:ext cx="3166446" cy="2385572"/>
          </a:xfrm>
          <a:prstGeom prst="rect">
            <a:avLst/>
          </a:prstGeom>
        </p:spPr>
      </p:pic>
    </p:spTree>
    <p:extLst>
      <p:ext uri="{BB962C8B-B14F-4D97-AF65-F5344CB8AC3E}">
        <p14:creationId xmlns:p14="http://schemas.microsoft.com/office/powerpoint/2010/main" val="394353717"/>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656823" y="850005"/>
            <a:ext cx="7907628" cy="923330"/>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调整检索关键词后，法律法规中出现</a:t>
            </a:r>
            <a:r>
              <a:rPr lang="en-US" altLang="zh-CN" sz="2000" b="1" dirty="0" smtClean="0">
                <a:solidFill>
                  <a:schemeClr val="bg1"/>
                </a:solidFill>
                <a:latin typeface="楷体" panose="02010609060101010101" pitchFamily="49" charset="-122"/>
                <a:ea typeface="楷体" panose="02010609060101010101" pitchFamily="49" charset="-122"/>
              </a:rPr>
              <a:t>947</a:t>
            </a:r>
            <a:r>
              <a:rPr lang="zh-CN" altLang="en-US" sz="2000" b="1" dirty="0" smtClean="0">
                <a:solidFill>
                  <a:schemeClr val="bg1"/>
                </a:solidFill>
                <a:latin typeface="楷体" panose="02010609060101010101" pitchFamily="49" charset="-122"/>
                <a:ea typeface="楷体" panose="02010609060101010101" pitchFamily="49" charset="-122"/>
              </a:rPr>
              <a:t>条结果，很多文件标题中并没有出现“三峡移民”四个字，全文中也有可能以“三峡库区移民”、“三峡工程移民”等形式存在</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4" name="Picture 3"/>
          <p:cNvPicPr>
            <a:picLocks noChangeAspect="1"/>
          </p:cNvPicPr>
          <p:nvPr/>
        </p:nvPicPr>
        <p:blipFill rotWithShape="1">
          <a:blip r:embed="rId3"/>
          <a:srcRect b="39393"/>
          <a:stretch/>
        </p:blipFill>
        <p:spPr>
          <a:xfrm>
            <a:off x="1342499" y="1913249"/>
            <a:ext cx="6268914" cy="4345883"/>
          </a:xfrm>
          <a:prstGeom prst="rect">
            <a:avLst/>
          </a:prstGeom>
        </p:spPr>
      </p:pic>
      <p:sp>
        <p:nvSpPr>
          <p:cNvPr id="10" name="Rounded Rectangle 9"/>
          <p:cNvSpPr/>
          <p:nvPr/>
        </p:nvSpPr>
        <p:spPr>
          <a:xfrm>
            <a:off x="2899013" y="2215166"/>
            <a:ext cx="2613144" cy="30909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160481286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0736" y="1269482"/>
            <a:ext cx="6074475" cy="4934535"/>
          </a:xfrm>
          <a:prstGeom prst="rect">
            <a:avLst/>
          </a:prstGeom>
        </p:spPr>
      </p:pic>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047834" y="785610"/>
            <a:ext cx="6138578"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标题中检索“新疆土地” 出现结果少于预期</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2" name="Rounded Rectangle 11"/>
          <p:cNvSpPr/>
          <p:nvPr/>
        </p:nvSpPr>
        <p:spPr>
          <a:xfrm>
            <a:off x="3903564" y="1764405"/>
            <a:ext cx="1698745" cy="34773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476517" y="4005329"/>
            <a:ext cx="2150773" cy="399245"/>
          </a:xfrm>
          <a:prstGeom prst="wedgeRoundRectCallout">
            <a:avLst>
              <a:gd name="adj1" fmla="val 74188"/>
              <a:gd name="adj2" fmla="val 58122"/>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地区限定新疆</a:t>
            </a:r>
          </a:p>
        </p:txBody>
      </p:sp>
      <p:sp>
        <p:nvSpPr>
          <p:cNvPr id="15" name="Rounded Rectangular Callout 14"/>
          <p:cNvSpPr/>
          <p:nvPr/>
        </p:nvSpPr>
        <p:spPr>
          <a:xfrm>
            <a:off x="139519" y="1916805"/>
            <a:ext cx="2150773" cy="399245"/>
          </a:xfrm>
          <a:prstGeom prst="wedgeRoundRectCallout">
            <a:avLst>
              <a:gd name="adj1" fmla="val 74188"/>
              <a:gd name="adj2" fmla="val 58122"/>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新疆 土地 两个词一起</a:t>
            </a:r>
          </a:p>
        </p:txBody>
      </p:sp>
    </p:spTree>
    <p:extLst>
      <p:ext uri="{BB962C8B-B14F-4D97-AF65-F5344CB8AC3E}">
        <p14:creationId xmlns:p14="http://schemas.microsoft.com/office/powerpoint/2010/main" val="702364961"/>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176623" y="901519"/>
            <a:ext cx="6138578"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法律法规中出现</a:t>
            </a:r>
            <a:r>
              <a:rPr lang="en-US" altLang="zh-CN" sz="2000" b="1" dirty="0" smtClean="0">
                <a:solidFill>
                  <a:schemeClr val="bg1"/>
                </a:solidFill>
                <a:latin typeface="楷体" panose="02010609060101010101" pitchFamily="49" charset="-122"/>
                <a:ea typeface="楷体" panose="02010609060101010101" pitchFamily="49" charset="-122"/>
              </a:rPr>
              <a:t>3</a:t>
            </a:r>
            <a:r>
              <a:rPr lang="zh-CN" altLang="en-US" sz="2000" b="1" dirty="0" smtClean="0">
                <a:solidFill>
                  <a:schemeClr val="bg1"/>
                </a:solidFill>
                <a:latin typeface="楷体" panose="02010609060101010101" pitchFamily="49" charset="-122"/>
                <a:ea typeface="楷体" panose="02010609060101010101" pitchFamily="49" charset="-122"/>
              </a:rPr>
              <a:t>条结果</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4" name="Picture 3"/>
          <p:cNvPicPr>
            <a:picLocks noChangeAspect="1"/>
          </p:cNvPicPr>
          <p:nvPr/>
        </p:nvPicPr>
        <p:blipFill>
          <a:blip r:embed="rId3"/>
          <a:stretch>
            <a:fillRect/>
          </a:stretch>
        </p:blipFill>
        <p:spPr>
          <a:xfrm>
            <a:off x="426550" y="1582116"/>
            <a:ext cx="7970475" cy="4312792"/>
          </a:xfrm>
          <a:prstGeom prst="rect">
            <a:avLst/>
          </a:prstGeom>
        </p:spPr>
      </p:pic>
      <p:sp>
        <p:nvSpPr>
          <p:cNvPr id="10" name="Rounded Rectangle 9"/>
          <p:cNvSpPr/>
          <p:nvPr/>
        </p:nvSpPr>
        <p:spPr>
          <a:xfrm>
            <a:off x="2924770" y="1867436"/>
            <a:ext cx="2651781" cy="476519"/>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127112998"/>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3487" y="1560914"/>
            <a:ext cx="5651420" cy="4591321"/>
          </a:xfrm>
          <a:prstGeom prst="rect">
            <a:avLst/>
          </a:prstGeom>
        </p:spPr>
      </p:pic>
      <p:sp>
        <p:nvSpPr>
          <p:cNvPr id="12291" name="内容占位符 2"/>
          <p:cNvSpPr txBox="1">
            <a:spLocks/>
          </p:cNvSpPr>
          <p:nvPr/>
        </p:nvSpPr>
        <p:spPr bwMode="auto">
          <a:xfrm>
            <a:off x="603453" y="927530"/>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1047834" y="785610"/>
            <a:ext cx="6138578"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转换为全文中检索“新疆 土地”，限定位置在同句中，提到相关度与准确性</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2" name="Rounded Rectangle 11"/>
          <p:cNvSpPr/>
          <p:nvPr/>
        </p:nvSpPr>
        <p:spPr>
          <a:xfrm>
            <a:off x="3942202" y="1957589"/>
            <a:ext cx="1698745" cy="34773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Rounded Rectangular Callout 13"/>
          <p:cNvSpPr/>
          <p:nvPr/>
        </p:nvSpPr>
        <p:spPr>
          <a:xfrm>
            <a:off x="412123" y="2421228"/>
            <a:ext cx="2150773" cy="399245"/>
          </a:xfrm>
          <a:prstGeom prst="wedgeRoundRectCallout">
            <a:avLst>
              <a:gd name="adj1" fmla="val 75984"/>
              <a:gd name="adj2" fmla="val 973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全文</a:t>
            </a:r>
            <a:r>
              <a:rPr lang="en-US" altLang="zh-CN" sz="1600" b="1" dirty="0" smtClean="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同句 检索</a:t>
            </a:r>
          </a:p>
        </p:txBody>
      </p:sp>
      <p:sp>
        <p:nvSpPr>
          <p:cNvPr id="11" name="Rounded Rectangular Callout 10"/>
          <p:cNvSpPr/>
          <p:nvPr/>
        </p:nvSpPr>
        <p:spPr>
          <a:xfrm>
            <a:off x="296214" y="1852411"/>
            <a:ext cx="2238777" cy="399245"/>
          </a:xfrm>
          <a:prstGeom prst="wedgeRoundRectCallout">
            <a:avLst>
              <a:gd name="adj1" fmla="val 75984"/>
              <a:gd name="adj2" fmla="val 9735"/>
              <a:gd name="adj3" fmla="val 16667"/>
            </a:avLst>
          </a:prstGeom>
          <a:solidFill>
            <a:srgbClr val="0000B8"/>
          </a:solidFill>
          <a:ln>
            <a:solidFill>
              <a:srgbClr val="0000B8"/>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1600" b="1" dirty="0" smtClean="0">
                <a:solidFill>
                  <a:schemeClr val="bg1"/>
                </a:solidFill>
                <a:latin typeface="楷体" panose="02010609060101010101" pitchFamily="49" charset="-122"/>
                <a:ea typeface="楷体" panose="02010609060101010101" pitchFamily="49" charset="-122"/>
              </a:rPr>
              <a:t>新疆 土地 两个词分开</a:t>
            </a:r>
          </a:p>
        </p:txBody>
      </p:sp>
    </p:spTree>
    <p:extLst>
      <p:ext uri="{BB962C8B-B14F-4D97-AF65-F5344CB8AC3E}">
        <p14:creationId xmlns:p14="http://schemas.microsoft.com/office/powerpoint/2010/main" val="399668286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关键词检索</a:t>
            </a:r>
            <a:r>
              <a:rPr lang="en-US" altLang="zh-CN" sz="2400" dirty="0" smtClean="0">
                <a:solidFill>
                  <a:srgbClr val="0070C0"/>
                </a:solidFill>
              </a:rPr>
              <a:t>——</a:t>
            </a:r>
            <a:r>
              <a:rPr lang="zh-CN" altLang="en-US" sz="2400" dirty="0">
                <a:solidFill>
                  <a:srgbClr val="0070C0"/>
                </a:solidFill>
              </a:rPr>
              <a:t>检索词</a:t>
            </a:r>
            <a:r>
              <a:rPr lang="zh-CN" altLang="en-US" sz="2400" dirty="0" smtClean="0">
                <a:solidFill>
                  <a:srgbClr val="0070C0"/>
                </a:solidFill>
              </a:rPr>
              <a:t>的挑选</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656823" y="850005"/>
            <a:ext cx="7907628"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调整检索关键词后，出现</a:t>
            </a:r>
            <a:r>
              <a:rPr lang="en-US" altLang="zh-CN" sz="2000" b="1" dirty="0" smtClean="0">
                <a:solidFill>
                  <a:schemeClr val="bg1"/>
                </a:solidFill>
                <a:latin typeface="楷体" panose="02010609060101010101" pitchFamily="49" charset="-122"/>
                <a:ea typeface="楷体" panose="02010609060101010101" pitchFamily="49" charset="-122"/>
              </a:rPr>
              <a:t>214</a:t>
            </a:r>
            <a:r>
              <a:rPr lang="zh-CN" altLang="en-US" sz="2000" b="1" dirty="0" smtClean="0">
                <a:solidFill>
                  <a:schemeClr val="bg1"/>
                </a:solidFill>
                <a:latin typeface="楷体" panose="02010609060101010101" pitchFamily="49" charset="-122"/>
                <a:ea typeface="楷体" panose="02010609060101010101" pitchFamily="49" charset="-122"/>
              </a:rPr>
              <a:t>条结果，很多文件标题中并没有出现“新疆土地”四个字，全文中也有“新疆农村集体土地”等形式出现</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2" name="Picture 1"/>
          <p:cNvPicPr>
            <a:picLocks noChangeAspect="1"/>
          </p:cNvPicPr>
          <p:nvPr/>
        </p:nvPicPr>
        <p:blipFill rotWithShape="1">
          <a:blip r:embed="rId3"/>
          <a:srcRect b="16552"/>
          <a:stretch/>
        </p:blipFill>
        <p:spPr>
          <a:xfrm>
            <a:off x="1184143" y="1931831"/>
            <a:ext cx="6775002" cy="4172755"/>
          </a:xfrm>
          <a:prstGeom prst="rect">
            <a:avLst/>
          </a:prstGeom>
        </p:spPr>
      </p:pic>
      <p:sp>
        <p:nvSpPr>
          <p:cNvPr id="11" name="Rounded Rectangle 10"/>
          <p:cNvSpPr/>
          <p:nvPr/>
        </p:nvSpPr>
        <p:spPr>
          <a:xfrm>
            <a:off x="3027802" y="2292440"/>
            <a:ext cx="2613144" cy="30909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51140007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429554" y="2696945"/>
            <a:ext cx="6400799" cy="646331"/>
          </a:xfrm>
          <a:solidFill>
            <a:srgbClr val="70AC2E"/>
          </a:solidFill>
          <a:ln>
            <a:solidFill>
              <a:srgbClr val="70AC2E"/>
            </a:solidFill>
          </a:ln>
        </p:spPr>
        <p:style>
          <a:lnRef idx="0">
            <a:schemeClr val="accent1"/>
          </a:lnRef>
          <a:fillRef idx="3">
            <a:schemeClr val="accent1"/>
          </a:fillRef>
          <a:effectRef idx="3">
            <a:schemeClr val="accent1"/>
          </a:effectRef>
          <a:fontRef idx="minor">
            <a:schemeClr val="lt1"/>
          </a:fontRef>
        </p:style>
        <p:txBody>
          <a:bodyPr anchor="ctr"/>
          <a:lstStyle/>
          <a:p>
            <a:pPr algn="ctr" defTabSz="466725">
              <a:lnSpc>
                <a:spcPct val="150000"/>
              </a:lnSpc>
              <a:spcAft>
                <a:spcPct val="35000"/>
              </a:spcAft>
            </a:pPr>
            <a:r>
              <a:rPr lang="zh-CN" altLang="en-US" sz="2400" b="1" dirty="0">
                <a:solidFill>
                  <a:schemeClr val="bg1"/>
                </a:solidFill>
              </a:rPr>
              <a:t>建立知</a:t>
            </a:r>
            <a:r>
              <a:rPr lang="zh-CN" altLang="en-US" sz="2400" b="1" dirty="0" smtClean="0">
                <a:solidFill>
                  <a:schemeClr val="bg1"/>
                </a:solidFill>
              </a:rPr>
              <a:t>识</a:t>
            </a:r>
            <a:r>
              <a:rPr lang="zh-CN" altLang="en-US" sz="2400" b="1" dirty="0">
                <a:solidFill>
                  <a:schemeClr val="bg1"/>
                </a:solidFill>
              </a:rPr>
              <a:t>管理</a:t>
            </a:r>
            <a:r>
              <a:rPr lang="zh-CN" altLang="en-US" sz="2400" b="1" dirty="0" smtClean="0">
                <a:solidFill>
                  <a:schemeClr val="bg1"/>
                </a:solidFill>
              </a:rPr>
              <a:t>中</a:t>
            </a:r>
            <a:r>
              <a:rPr lang="zh-CN" altLang="en-US" sz="2400" b="1" dirty="0">
                <a:solidFill>
                  <a:schemeClr val="bg1"/>
                </a:solidFill>
              </a:rPr>
              <a:t>心</a:t>
            </a: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42741091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建立知识共享中心</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
        <p:nvSpPr>
          <p:cNvPr id="8" name="TextBox 7"/>
          <p:cNvSpPr txBox="1"/>
          <p:nvPr/>
        </p:nvSpPr>
        <p:spPr>
          <a:xfrm>
            <a:off x="656823" y="850005"/>
            <a:ext cx="7907628" cy="646331"/>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通过检索结果页面右上角的  可以收藏选中文件，集合并管理重要文件，或者建立可以分享给团队的在线分享中心</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4" name="Picture 3"/>
          <p:cNvPicPr>
            <a:picLocks noChangeAspect="1"/>
          </p:cNvPicPr>
          <p:nvPr/>
        </p:nvPicPr>
        <p:blipFill>
          <a:blip r:embed="rId3"/>
          <a:stretch>
            <a:fillRect/>
          </a:stretch>
        </p:blipFill>
        <p:spPr>
          <a:xfrm>
            <a:off x="882073" y="1867437"/>
            <a:ext cx="7125404" cy="4145436"/>
          </a:xfrm>
          <a:prstGeom prst="rect">
            <a:avLst/>
          </a:prstGeom>
        </p:spPr>
      </p:pic>
      <p:sp>
        <p:nvSpPr>
          <p:cNvPr id="10" name="Rounded Rectangle 9"/>
          <p:cNvSpPr/>
          <p:nvPr/>
        </p:nvSpPr>
        <p:spPr>
          <a:xfrm>
            <a:off x="7780106" y="2665927"/>
            <a:ext cx="307826" cy="33485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5" name="5-Point Star 4"/>
          <p:cNvSpPr/>
          <p:nvPr/>
        </p:nvSpPr>
        <p:spPr>
          <a:xfrm>
            <a:off x="3799266" y="862884"/>
            <a:ext cx="321973" cy="283335"/>
          </a:xfrm>
          <a:prstGeom prst="star5">
            <a:avLst/>
          </a:prstGeom>
          <a:solidFill>
            <a:schemeClr val="bg1"/>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84962195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建立知识共享中心</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2" name="Picture 1"/>
          <p:cNvPicPr>
            <a:picLocks noChangeAspect="1"/>
          </p:cNvPicPr>
          <p:nvPr/>
        </p:nvPicPr>
        <p:blipFill>
          <a:blip r:embed="rId3"/>
          <a:stretch>
            <a:fillRect/>
          </a:stretch>
        </p:blipFill>
        <p:spPr>
          <a:xfrm>
            <a:off x="2998521" y="880836"/>
            <a:ext cx="3938064" cy="3279041"/>
          </a:xfrm>
          <a:prstGeom prst="rect">
            <a:avLst/>
          </a:prstGeom>
          <a:ln>
            <a:solidFill>
              <a:srgbClr val="70AC2E"/>
            </a:solidFill>
          </a:ln>
        </p:spPr>
      </p:pic>
      <p:pic>
        <p:nvPicPr>
          <p:cNvPr id="6" name="Picture 5"/>
          <p:cNvPicPr>
            <a:picLocks noChangeAspect="1"/>
          </p:cNvPicPr>
          <p:nvPr/>
        </p:nvPicPr>
        <p:blipFill>
          <a:blip r:embed="rId4"/>
          <a:stretch>
            <a:fillRect/>
          </a:stretch>
        </p:blipFill>
        <p:spPr>
          <a:xfrm>
            <a:off x="283334" y="2949262"/>
            <a:ext cx="3733399" cy="3107394"/>
          </a:xfrm>
          <a:prstGeom prst="rect">
            <a:avLst/>
          </a:prstGeom>
          <a:ln>
            <a:solidFill>
              <a:srgbClr val="70AC2E"/>
            </a:solidFill>
          </a:ln>
        </p:spPr>
      </p:pic>
      <p:pic>
        <p:nvPicPr>
          <p:cNvPr id="7" name="Picture 6"/>
          <p:cNvPicPr>
            <a:picLocks noChangeAspect="1"/>
          </p:cNvPicPr>
          <p:nvPr/>
        </p:nvPicPr>
        <p:blipFill rotWithShape="1">
          <a:blip r:embed="rId5"/>
          <a:srcRect l="391" t="11492" r="13738" b="33548"/>
          <a:stretch/>
        </p:blipFill>
        <p:spPr>
          <a:xfrm>
            <a:off x="4314424" y="4687909"/>
            <a:ext cx="4391694" cy="978795"/>
          </a:xfrm>
          <a:prstGeom prst="rect">
            <a:avLst/>
          </a:prstGeom>
          <a:ln>
            <a:solidFill>
              <a:srgbClr val="70AC2E"/>
            </a:solidFill>
          </a:ln>
        </p:spPr>
      </p:pic>
      <p:sp>
        <p:nvSpPr>
          <p:cNvPr id="14" name="Rounded Rectangle 13"/>
          <p:cNvSpPr/>
          <p:nvPr/>
        </p:nvSpPr>
        <p:spPr>
          <a:xfrm>
            <a:off x="3670480" y="1287889"/>
            <a:ext cx="2215165" cy="373486"/>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5" name="Rounded Rectangle 14"/>
          <p:cNvSpPr/>
          <p:nvPr/>
        </p:nvSpPr>
        <p:spPr>
          <a:xfrm>
            <a:off x="538768" y="3900154"/>
            <a:ext cx="2215165" cy="373486"/>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cxnSp>
        <p:nvCxnSpPr>
          <p:cNvPr id="16" name="Straight Arrow Connector 15"/>
          <p:cNvCxnSpPr/>
          <p:nvPr/>
        </p:nvCxnSpPr>
        <p:spPr bwMode="auto">
          <a:xfrm flipH="1">
            <a:off x="2691685" y="1751529"/>
            <a:ext cx="1107583" cy="1880313"/>
          </a:xfrm>
          <a:prstGeom prst="straightConnector1">
            <a:avLst/>
          </a:prstGeom>
          <a:noFill/>
          <a:ln w="2857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a:off x="2730321" y="5357611"/>
            <a:ext cx="1442434" cy="0"/>
          </a:xfrm>
          <a:prstGeom prst="straightConnector1">
            <a:avLst/>
          </a:prstGeom>
          <a:noFill/>
          <a:ln w="28575" cap="flat" cmpd="sng" algn="ctr">
            <a:solidFill>
              <a:srgbClr val="FF0000"/>
            </a:solidFill>
            <a:prstDash val="solid"/>
            <a:round/>
            <a:headEnd type="none" w="med" len="med"/>
            <a:tailEnd type="triangle"/>
          </a:ln>
          <a:effectLst/>
        </p:spPr>
      </p:cxnSp>
      <p:sp>
        <p:nvSpPr>
          <p:cNvPr id="21" name="Down Arrow 20"/>
          <p:cNvSpPr/>
          <p:nvPr/>
        </p:nvSpPr>
        <p:spPr>
          <a:xfrm rot="8055522">
            <a:off x="6684366" y="1491838"/>
            <a:ext cx="425003" cy="263568"/>
          </a:xfrm>
          <a:prstGeom prst="downArrow">
            <a:avLst/>
          </a:prstGeom>
          <a:solidFill>
            <a:srgbClr val="002060"/>
          </a:solidFill>
          <a:ln>
            <a:solidFill>
              <a:srgbClr val="00206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25" name="Down Arrow 24"/>
          <p:cNvSpPr/>
          <p:nvPr/>
        </p:nvSpPr>
        <p:spPr>
          <a:xfrm rot="8055522">
            <a:off x="2187493" y="5881387"/>
            <a:ext cx="425003" cy="263568"/>
          </a:xfrm>
          <a:prstGeom prst="downArrow">
            <a:avLst/>
          </a:prstGeom>
          <a:solidFill>
            <a:srgbClr val="002060"/>
          </a:solidFill>
          <a:ln>
            <a:solidFill>
              <a:srgbClr val="00206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Tree>
    <p:extLst>
      <p:ext uri="{BB962C8B-B14F-4D97-AF65-F5344CB8AC3E}">
        <p14:creationId xmlns:p14="http://schemas.microsoft.com/office/powerpoint/2010/main" val="3122199783"/>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建立知识共享中心</a:t>
            </a:r>
            <a:endParaRPr lang="zh-CN" altLang="zh-CN" sz="2400" dirty="0">
              <a:solidFill>
                <a:srgbClr val="0070C0"/>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pic>
        <p:nvPicPr>
          <p:cNvPr id="5" name="Picture 4"/>
          <p:cNvPicPr>
            <a:picLocks noChangeAspect="1"/>
          </p:cNvPicPr>
          <p:nvPr/>
        </p:nvPicPr>
        <p:blipFill rotWithShape="1">
          <a:blip r:embed="rId3"/>
          <a:srcRect b="6570"/>
          <a:stretch/>
        </p:blipFill>
        <p:spPr>
          <a:xfrm>
            <a:off x="540404" y="1608513"/>
            <a:ext cx="8217230" cy="4586226"/>
          </a:xfrm>
          <a:prstGeom prst="rect">
            <a:avLst/>
          </a:prstGeom>
        </p:spPr>
      </p:pic>
      <p:sp>
        <p:nvSpPr>
          <p:cNvPr id="17" name="Rounded Rectangle 16"/>
          <p:cNvSpPr/>
          <p:nvPr/>
        </p:nvSpPr>
        <p:spPr>
          <a:xfrm>
            <a:off x="6478074" y="2099257"/>
            <a:ext cx="682580" cy="180303"/>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9" name="Rounded Rectangle 18"/>
          <p:cNvSpPr/>
          <p:nvPr/>
        </p:nvSpPr>
        <p:spPr>
          <a:xfrm>
            <a:off x="834982" y="3953814"/>
            <a:ext cx="1302911" cy="193183"/>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22" name="TextBox 21"/>
          <p:cNvSpPr txBox="1"/>
          <p:nvPr/>
        </p:nvSpPr>
        <p:spPr>
          <a:xfrm>
            <a:off x="656823" y="850005"/>
            <a:ext cx="7907628"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a:solidFill>
                  <a:schemeClr val="bg1"/>
                </a:solidFill>
                <a:latin typeface="楷体" panose="02010609060101010101" pitchFamily="49" charset="-122"/>
                <a:ea typeface="楷体" panose="02010609060101010101" pitchFamily="49" charset="-122"/>
              </a:rPr>
              <a:t>右上</a:t>
            </a:r>
            <a:r>
              <a:rPr lang="zh-CN" altLang="en-US" sz="2000" b="1" dirty="0" smtClean="0">
                <a:solidFill>
                  <a:schemeClr val="bg1"/>
                </a:solidFill>
                <a:latin typeface="楷体" panose="02010609060101010101" pitchFamily="49" charset="-122"/>
                <a:ea typeface="楷体" panose="02010609060101010101" pitchFamily="49" charset="-122"/>
              </a:rPr>
              <a:t>角 个人中心      我的收藏 中查看已经建立的文件夹</a:t>
            </a:r>
            <a:endParaRPr lang="zh-CN" altLang="en-US" sz="2000" b="1" dirty="0">
              <a:solidFill>
                <a:schemeClr val="bg1"/>
              </a:solidFill>
              <a:latin typeface="楷体" panose="02010609060101010101" pitchFamily="49" charset="-122"/>
              <a:ea typeface="楷体" panose="02010609060101010101" pitchFamily="49" charset="-122"/>
            </a:endParaRPr>
          </a:p>
        </p:txBody>
      </p:sp>
      <p:cxnSp>
        <p:nvCxnSpPr>
          <p:cNvPr id="23" name="Straight Arrow Connector 22"/>
          <p:cNvCxnSpPr/>
          <p:nvPr/>
        </p:nvCxnSpPr>
        <p:spPr bwMode="auto">
          <a:xfrm>
            <a:off x="3374264" y="1030309"/>
            <a:ext cx="540913" cy="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4836001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威科集团概览</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6" name="内容占位符 2"/>
          <p:cNvSpPr>
            <a:spLocks noGrp="1"/>
          </p:cNvSpPr>
          <p:nvPr>
            <p:ph idx="1"/>
          </p:nvPr>
        </p:nvSpPr>
        <p:spPr>
          <a:xfrm>
            <a:off x="556150" y="1363071"/>
            <a:ext cx="8178421" cy="4845050"/>
          </a:xfrm>
        </p:spPr>
        <p:txBody>
          <a:bodyPr>
            <a:noAutofit/>
          </a:bodyPr>
          <a:lstStyle/>
          <a:p>
            <a:pPr algn="just">
              <a:spcBef>
                <a:spcPts val="600"/>
              </a:spcBef>
              <a:spcAft>
                <a:spcPts val="600"/>
              </a:spcAft>
              <a:buClr>
                <a:srgbClr val="0070C0"/>
              </a:buClr>
              <a:buSzPct val="70000"/>
            </a:pPr>
            <a:endParaRPr lang="zh-CN" altLang="en-US" dirty="0">
              <a:latin typeface="楷体" panose="02010609060101010101" pitchFamily="49" charset="-122"/>
              <a:ea typeface="楷体" panose="02010609060101010101" pitchFamily="49" charset="-122"/>
              <a:cs typeface="Arial" pitchFamily="34" charset="0"/>
            </a:endParaRPr>
          </a:p>
        </p:txBody>
      </p:sp>
      <p:pic>
        <p:nvPicPr>
          <p:cNvPr id="7" name="Afbeelding 20" descr="hh-42207158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70"/>
            <a:ext cx="9144000" cy="6195122"/>
          </a:xfrm>
          <a:prstGeom prst="rect">
            <a:avLst/>
          </a:prstGeom>
        </p:spPr>
      </p:pic>
      <p:sp>
        <p:nvSpPr>
          <p:cNvPr id="8" name="Rechthoek 14"/>
          <p:cNvSpPr/>
          <p:nvPr/>
        </p:nvSpPr>
        <p:spPr>
          <a:xfrm>
            <a:off x="2514603" y="330200"/>
            <a:ext cx="4089400" cy="5775632"/>
          </a:xfrm>
          <a:prstGeom prst="rect">
            <a:avLst/>
          </a:prstGeom>
          <a:solidFill>
            <a:schemeClr val="bg1">
              <a:alpha val="9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grpSp>
        <p:nvGrpSpPr>
          <p:cNvPr id="9" name="Groeperen 18"/>
          <p:cNvGrpSpPr/>
          <p:nvPr/>
        </p:nvGrpSpPr>
        <p:grpSpPr>
          <a:xfrm>
            <a:off x="2840190" y="399954"/>
            <a:ext cx="3662212" cy="4907877"/>
            <a:chOff x="638855" y="399954"/>
            <a:chExt cx="3662212" cy="4907877"/>
          </a:xfrm>
        </p:grpSpPr>
        <p:sp>
          <p:nvSpPr>
            <p:cNvPr id="10" name="Title 4"/>
            <p:cNvSpPr txBox="1">
              <a:spLocks/>
            </p:cNvSpPr>
            <p:nvPr/>
          </p:nvSpPr>
          <p:spPr>
            <a:xfrm>
              <a:off x="638855" y="399954"/>
              <a:ext cx="3662212" cy="853993"/>
            </a:xfrm>
            <a:prstGeom prst="rect">
              <a:avLst/>
            </a:prstGeom>
          </p:spPr>
          <p:txBody>
            <a:bodyPr/>
            <a:lstStyle>
              <a:lvl1pPr algn="l" defTabSz="457200" rtl="0" eaLnBrk="1" latinLnBrk="0" hangingPunct="1">
                <a:spcBef>
                  <a:spcPct val="0"/>
                </a:spcBef>
                <a:buNone/>
                <a:defRPr sz="4000" b="0" kern="1200">
                  <a:solidFill>
                    <a:schemeClr val="tx1"/>
                  </a:solidFill>
                  <a:latin typeface="+mj-lt"/>
                  <a:ea typeface="+mj-ea"/>
                  <a:cs typeface="+mj-cs"/>
                </a:defRPr>
              </a:lvl1pPr>
            </a:lstStyle>
            <a:p>
              <a:pPr fontAlgn="auto">
                <a:spcAft>
                  <a:spcPts val="0"/>
                </a:spcAft>
              </a:pPr>
              <a:r>
                <a:rPr lang="zh-CN" altLang="en-US" sz="3200" dirty="0" smtClean="0">
                  <a:solidFill>
                    <a:srgbClr val="008080"/>
                  </a:solidFill>
                </a:rPr>
                <a:t>关于荷兰威科</a:t>
              </a:r>
              <a:endParaRPr lang="en-US" sz="3200" dirty="0">
                <a:solidFill>
                  <a:srgbClr val="008080"/>
                </a:solidFill>
              </a:endParaRPr>
            </a:p>
          </p:txBody>
        </p:sp>
        <p:grpSp>
          <p:nvGrpSpPr>
            <p:cNvPr id="12" name="Groeperen 6"/>
            <p:cNvGrpSpPr/>
            <p:nvPr/>
          </p:nvGrpSpPr>
          <p:grpSpPr>
            <a:xfrm>
              <a:off x="750973" y="2127776"/>
              <a:ext cx="497992" cy="497992"/>
              <a:chOff x="598954" y="2697462"/>
              <a:chExt cx="497992" cy="497992"/>
            </a:xfrm>
          </p:grpSpPr>
          <p:sp>
            <p:nvSpPr>
              <p:cNvPr id="30" name="Rechthoek 7"/>
              <p:cNvSpPr/>
              <p:nvPr/>
            </p:nvSpPr>
            <p:spPr>
              <a:xfrm>
                <a:off x="598954" y="2697462"/>
                <a:ext cx="497992" cy="4979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31" name="Afbeelding 8" descr="globe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31" y="2784314"/>
                <a:ext cx="304038" cy="304038"/>
              </a:xfrm>
              <a:prstGeom prst="rect">
                <a:avLst/>
              </a:prstGeom>
            </p:spPr>
          </p:pic>
        </p:grpSp>
        <p:sp>
          <p:nvSpPr>
            <p:cNvPr id="13" name="Rectangle 25"/>
            <p:cNvSpPr/>
            <p:nvPr/>
          </p:nvSpPr>
          <p:spPr>
            <a:xfrm>
              <a:off x="1229268" y="1243148"/>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en-US" sz="2400" dirty="0" smtClean="0">
                  <a:solidFill>
                    <a:srgbClr val="0070C0"/>
                  </a:solidFill>
                </a:rPr>
                <a:t>1836</a:t>
              </a:r>
            </a:p>
            <a:p>
              <a:pPr defTabSz="457200" fontAlgn="auto">
                <a:spcBef>
                  <a:spcPts val="0"/>
                </a:spcBef>
                <a:spcAft>
                  <a:spcPts val="0"/>
                </a:spcAft>
                <a:defRPr/>
              </a:pPr>
              <a:r>
                <a:rPr lang="zh-CN" altLang="en-US" sz="1400" dirty="0" smtClean="0">
                  <a:solidFill>
                    <a:srgbClr val="474747"/>
                  </a:solidFill>
                </a:rPr>
                <a:t>创立于阿姆斯特丹</a:t>
              </a:r>
              <a:endParaRPr lang="en-US" sz="1400" dirty="0">
                <a:solidFill>
                  <a:srgbClr val="474747"/>
                </a:solidFill>
              </a:endParaRPr>
            </a:p>
          </p:txBody>
        </p:sp>
        <p:grpSp>
          <p:nvGrpSpPr>
            <p:cNvPr id="14" name="Groeperen 12"/>
            <p:cNvGrpSpPr/>
            <p:nvPr/>
          </p:nvGrpSpPr>
          <p:grpSpPr>
            <a:xfrm>
              <a:off x="754559" y="1361682"/>
              <a:ext cx="497992" cy="497992"/>
              <a:chOff x="548152" y="5188605"/>
              <a:chExt cx="497992" cy="497992"/>
            </a:xfrm>
          </p:grpSpPr>
          <p:sp>
            <p:nvSpPr>
              <p:cNvPr id="28" name="Rechthoek 10"/>
              <p:cNvSpPr/>
              <p:nvPr/>
            </p:nvSpPr>
            <p:spPr>
              <a:xfrm>
                <a:off x="548152" y="5188605"/>
                <a:ext cx="497992" cy="497992"/>
              </a:xfrm>
              <a:prstGeom prst="rect">
                <a:avLst/>
              </a:prstGeom>
              <a:solidFill>
                <a:srgbClr val="E52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9" name="Afbeelding 11" descr="estate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41" y="5275458"/>
                <a:ext cx="325755" cy="325755"/>
              </a:xfrm>
              <a:prstGeom prst="rect">
                <a:avLst/>
              </a:prstGeom>
            </p:spPr>
          </p:pic>
        </p:grpSp>
        <p:sp>
          <p:nvSpPr>
            <p:cNvPr id="15" name="Rectangle 25"/>
            <p:cNvSpPr/>
            <p:nvPr/>
          </p:nvSpPr>
          <p:spPr>
            <a:xfrm>
              <a:off x="1248965" y="2177695"/>
              <a:ext cx="3052102" cy="4691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600" dirty="0" smtClean="0">
                  <a:solidFill>
                    <a:srgbClr val="474747"/>
                  </a:solidFill>
                </a:rPr>
                <a:t>领先的专业信息服务公司</a:t>
              </a:r>
              <a:endParaRPr lang="en-US" sz="1400" dirty="0">
                <a:solidFill>
                  <a:srgbClr val="474747"/>
                </a:solidFill>
              </a:endParaRPr>
            </a:p>
          </p:txBody>
        </p:sp>
        <p:sp>
          <p:nvSpPr>
            <p:cNvPr id="16" name="Rectangle 25"/>
            <p:cNvSpPr/>
            <p:nvPr/>
          </p:nvSpPr>
          <p:spPr>
            <a:xfrm>
              <a:off x="1248965" y="2918226"/>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dirty="0" smtClean="0">
                  <a:solidFill>
                    <a:srgbClr val="474747"/>
                  </a:solidFill>
                </a:rPr>
                <a:t>全球</a:t>
              </a:r>
              <a:r>
                <a:rPr lang="en-US" sz="2400" dirty="0" smtClean="0">
                  <a:solidFill>
                    <a:srgbClr val="0070C0"/>
                  </a:solidFill>
                </a:rPr>
                <a:t>19,000</a:t>
              </a:r>
              <a:r>
                <a:rPr lang="en-US" sz="2400" dirty="0" smtClean="0">
                  <a:solidFill>
                    <a:srgbClr val="474747"/>
                  </a:solidFill>
                </a:rPr>
                <a:t> </a:t>
              </a:r>
              <a:r>
                <a:rPr lang="zh-CN" altLang="en-US" sz="1800" dirty="0" smtClean="0">
                  <a:solidFill>
                    <a:srgbClr val="474747"/>
                  </a:solidFill>
                </a:rPr>
                <a:t>员工</a:t>
              </a:r>
              <a:endParaRPr lang="en-US" sz="1200" dirty="0">
                <a:solidFill>
                  <a:srgbClr val="474747"/>
                </a:solidFill>
              </a:endParaRPr>
            </a:p>
          </p:txBody>
        </p:sp>
        <p:sp>
          <p:nvSpPr>
            <p:cNvPr id="17" name="Rectangle 25"/>
            <p:cNvSpPr/>
            <p:nvPr/>
          </p:nvSpPr>
          <p:spPr>
            <a:xfrm>
              <a:off x="1248965" y="3783593"/>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dirty="0" smtClean="0">
                  <a:solidFill>
                    <a:srgbClr val="474747"/>
                  </a:solidFill>
                </a:rPr>
                <a:t>客户遍及</a:t>
              </a:r>
              <a:r>
                <a:rPr lang="en-US" sz="2400" dirty="0">
                  <a:solidFill>
                    <a:srgbClr val="0070C0"/>
                  </a:solidFill>
                </a:rPr>
                <a:t>180 </a:t>
              </a:r>
              <a:r>
                <a:rPr lang="zh-CN" altLang="en-US" sz="1800" dirty="0" smtClean="0">
                  <a:solidFill>
                    <a:srgbClr val="474747"/>
                  </a:solidFill>
                </a:rPr>
                <a:t>国家</a:t>
              </a:r>
              <a:endParaRPr lang="en-US" sz="1400" dirty="0">
                <a:solidFill>
                  <a:srgbClr val="474747"/>
                </a:solidFill>
              </a:endParaRPr>
            </a:p>
          </p:txBody>
        </p:sp>
        <p:grpSp>
          <p:nvGrpSpPr>
            <p:cNvPr id="18" name="Groeperen 23"/>
            <p:cNvGrpSpPr/>
            <p:nvPr/>
          </p:nvGrpSpPr>
          <p:grpSpPr>
            <a:xfrm>
              <a:off x="750973" y="3746956"/>
              <a:ext cx="497992" cy="497992"/>
              <a:chOff x="6341731" y="1249604"/>
              <a:chExt cx="497992" cy="497992"/>
            </a:xfrm>
          </p:grpSpPr>
          <p:sp>
            <p:nvSpPr>
              <p:cNvPr id="26" name="Rechthoek 19"/>
              <p:cNvSpPr/>
              <p:nvPr/>
            </p:nvSpPr>
            <p:spPr>
              <a:xfrm>
                <a:off x="6341731" y="1249604"/>
                <a:ext cx="497992" cy="497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7" name="Afbeelding 22" descr="276546---gps-location-map-marker-navi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750" y="1332728"/>
                <a:ext cx="251460" cy="342900"/>
              </a:xfrm>
              <a:prstGeom prst="rect">
                <a:avLst/>
              </a:prstGeom>
            </p:spPr>
          </p:pic>
        </p:grpSp>
        <p:grpSp>
          <p:nvGrpSpPr>
            <p:cNvPr id="19" name="Groeperen 25"/>
            <p:cNvGrpSpPr/>
            <p:nvPr/>
          </p:nvGrpSpPr>
          <p:grpSpPr>
            <a:xfrm>
              <a:off x="754559" y="2946354"/>
              <a:ext cx="497992" cy="497992"/>
              <a:chOff x="3599359" y="1249604"/>
              <a:chExt cx="497992" cy="497992"/>
            </a:xfrm>
          </p:grpSpPr>
          <p:sp>
            <p:nvSpPr>
              <p:cNvPr id="24" name="Rechthoek 15"/>
              <p:cNvSpPr/>
              <p:nvPr/>
            </p:nvSpPr>
            <p:spPr>
              <a:xfrm>
                <a:off x="3599359" y="1249604"/>
                <a:ext cx="497992" cy="4979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5" name="Afbeelding 24" descr="183683---friends-group-outline-people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991" y="1320029"/>
                <a:ext cx="342900" cy="342900"/>
              </a:xfrm>
              <a:prstGeom prst="rect">
                <a:avLst/>
              </a:prstGeom>
            </p:spPr>
          </p:pic>
        </p:grpSp>
        <p:sp>
          <p:nvSpPr>
            <p:cNvPr id="20" name="Rectangle 25"/>
            <p:cNvSpPr/>
            <p:nvPr/>
          </p:nvSpPr>
          <p:spPr>
            <a:xfrm>
              <a:off x="1259639" y="4524267"/>
              <a:ext cx="2514603"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en-US" sz="1800" dirty="0" smtClean="0">
                  <a:solidFill>
                    <a:srgbClr val="474747"/>
                  </a:solidFill>
                </a:rPr>
                <a:t>2016</a:t>
              </a:r>
              <a:r>
                <a:rPr lang="zh-CN" altLang="en-US" sz="1800" dirty="0" smtClean="0">
                  <a:solidFill>
                    <a:srgbClr val="474747"/>
                  </a:solidFill>
                </a:rPr>
                <a:t>年</a:t>
              </a:r>
              <a:r>
                <a:rPr lang="zh-CN" altLang="en-US" sz="1800" dirty="0">
                  <a:solidFill>
                    <a:srgbClr val="474747"/>
                  </a:solidFill>
                </a:rPr>
                <a:t>收入</a:t>
              </a:r>
              <a:r>
                <a:rPr lang="en-US" altLang="zh-CN" sz="2400" dirty="0" smtClean="0">
                  <a:solidFill>
                    <a:srgbClr val="0070C0"/>
                  </a:solidFill>
                </a:rPr>
                <a:t>43</a:t>
              </a:r>
              <a:r>
                <a:rPr lang="zh-CN" altLang="en-US" sz="1800" dirty="0" smtClean="0">
                  <a:solidFill>
                    <a:srgbClr val="474747"/>
                  </a:solidFill>
                </a:rPr>
                <a:t>亿</a:t>
              </a:r>
              <a:r>
                <a:rPr lang="zh-CN" altLang="en-US" sz="1800" dirty="0">
                  <a:solidFill>
                    <a:srgbClr val="474747"/>
                  </a:solidFill>
                </a:rPr>
                <a:t>欧元</a:t>
              </a:r>
              <a:endParaRPr lang="en-US" sz="1800" dirty="0">
                <a:solidFill>
                  <a:srgbClr val="474747"/>
                </a:solidFill>
              </a:endParaRPr>
            </a:p>
          </p:txBody>
        </p:sp>
        <p:grpSp>
          <p:nvGrpSpPr>
            <p:cNvPr id="21" name="Groeperen 3"/>
            <p:cNvGrpSpPr/>
            <p:nvPr/>
          </p:nvGrpSpPr>
          <p:grpSpPr>
            <a:xfrm>
              <a:off x="750973" y="4537406"/>
              <a:ext cx="497992" cy="497992"/>
              <a:chOff x="6591936" y="5416678"/>
              <a:chExt cx="497992" cy="497992"/>
            </a:xfrm>
          </p:grpSpPr>
          <p:sp>
            <p:nvSpPr>
              <p:cNvPr id="22" name="Rechthoek 28"/>
              <p:cNvSpPr/>
              <p:nvPr/>
            </p:nvSpPr>
            <p:spPr>
              <a:xfrm>
                <a:off x="6591936" y="5416678"/>
                <a:ext cx="497992" cy="4979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3" name="Afbeelding 30" descr="225705---buy-cash-currency-dollars-fi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4819" y="5521001"/>
                <a:ext cx="342900" cy="274320"/>
              </a:xfrm>
              <a:prstGeom prst="rect">
                <a:avLst/>
              </a:prstGeom>
            </p:spPr>
          </p:pic>
        </p:grpSp>
      </p:grpSp>
      <p:sp>
        <p:nvSpPr>
          <p:cNvPr id="32" name="Rectangle 25"/>
          <p:cNvSpPr/>
          <p:nvPr/>
        </p:nvSpPr>
        <p:spPr>
          <a:xfrm>
            <a:off x="3499461" y="5248599"/>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b="1" dirty="0">
                <a:solidFill>
                  <a:srgbClr val="0070C0"/>
                </a:solidFill>
              </a:rPr>
              <a:t>泛欧证券交易所</a:t>
            </a:r>
            <a:r>
              <a:rPr lang="zh-CN" altLang="en-US" sz="1800" dirty="0" smtClean="0">
                <a:solidFill>
                  <a:srgbClr val="474747"/>
                </a:solidFill>
              </a:rPr>
              <a:t>上市</a:t>
            </a:r>
            <a:endParaRPr lang="en-US" sz="1400" dirty="0">
              <a:solidFill>
                <a:srgbClr val="474747"/>
              </a:solidFill>
            </a:endParaRPr>
          </a:p>
        </p:txBody>
      </p:sp>
      <p:pic>
        <p:nvPicPr>
          <p:cNvPr id="33" name="Picture 32"/>
          <p:cNvPicPr>
            <a:picLocks noChangeAspect="1"/>
          </p:cNvPicPr>
          <p:nvPr/>
        </p:nvPicPr>
        <p:blipFill>
          <a:blip r:embed="rId9"/>
          <a:stretch>
            <a:fillRect/>
          </a:stretch>
        </p:blipFill>
        <p:spPr>
          <a:xfrm>
            <a:off x="2920181" y="5200387"/>
            <a:ext cx="516194" cy="521987"/>
          </a:xfrm>
          <a:prstGeom prst="rect">
            <a:avLst/>
          </a:prstGeom>
          <a:ln>
            <a:solidFill>
              <a:schemeClr val="accent5">
                <a:lumMod val="50000"/>
              </a:schemeClr>
            </a:solidFill>
          </a:ln>
        </p:spPr>
      </p:pic>
    </p:spTree>
    <p:extLst>
      <p:ext uri="{BB962C8B-B14F-4D97-AF65-F5344CB8AC3E}">
        <p14:creationId xmlns:p14="http://schemas.microsoft.com/office/powerpoint/2010/main" val="28837198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sym typeface="Bliss 2 Bold"/>
              </a:rPr>
              <a:t>180</a:t>
            </a:r>
            <a:r>
              <a:rPr lang="zh-CN" altLang="en-US" sz="2400" dirty="0">
                <a:solidFill>
                  <a:srgbClr val="0070C0"/>
                </a:solidFill>
                <a:sym typeface="Bliss 2 Bold"/>
              </a:rPr>
              <a:t>年专业信息服务经</a:t>
            </a:r>
            <a:r>
              <a:rPr lang="zh-CN" altLang="en-US" sz="2400" dirty="0" smtClean="0">
                <a:solidFill>
                  <a:srgbClr val="0070C0"/>
                </a:solidFill>
                <a:sym typeface="Bliss 2 Bold"/>
              </a:rPr>
              <a:t>验</a:t>
            </a:r>
            <a:r>
              <a:rPr lang="zh-CN" altLang="en-US" sz="2400" dirty="0">
                <a:solidFill>
                  <a:srgbClr val="0070C0"/>
                </a:solidFill>
                <a:sym typeface="Bliss 2 Bold"/>
              </a:rPr>
              <a:t>，</a:t>
            </a:r>
            <a:r>
              <a:rPr lang="zh-CN" altLang="en-US" sz="2400" dirty="0">
                <a:solidFill>
                  <a:srgbClr val="0070C0"/>
                </a:solidFill>
              </a:rPr>
              <a:t>领先全球专业信息服务</a:t>
            </a:r>
            <a:endParaRPr lang="en-US" altLang="zh-CN" sz="2400" dirty="0">
              <a:solidFill>
                <a:srgbClr val="0070C0"/>
              </a:solidFill>
              <a:sym typeface="Bliss 2 Bold"/>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4" name="Content Placeholder 3"/>
          <p:cNvSpPr>
            <a:spLocks noGrp="1"/>
          </p:cNvSpPr>
          <p:nvPr>
            <p:ph idx="1"/>
          </p:nvPr>
        </p:nvSpPr>
        <p:spPr/>
        <p:txBody>
          <a:bodyPr/>
          <a:lstStyle/>
          <a:p>
            <a:endParaRPr lang="zh-CN" alt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2210871739"/>
              </p:ext>
            </p:extLst>
          </p:nvPr>
        </p:nvGraphicFramePr>
        <p:xfrm>
          <a:off x="223300" y="717155"/>
          <a:ext cx="8686800" cy="176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26"/>
          <p:cNvSpPr txBox="1">
            <a:spLocks noChangeArrowheads="1"/>
          </p:cNvSpPr>
          <p:nvPr/>
        </p:nvSpPr>
        <p:spPr bwMode="auto">
          <a:xfrm>
            <a:off x="228600" y="2675531"/>
            <a:ext cx="2021888" cy="3693319"/>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欧洲本土及美国法律信息解决方案</a:t>
            </a:r>
            <a:r>
              <a:rPr lang="zh-CN" altLang="en-US" sz="1400" dirty="0" smtClean="0">
                <a:solidFill>
                  <a:srgbClr val="FF0000"/>
                </a:solidFill>
                <a:latin typeface="黑体" panose="02010609060101010101" pitchFamily="49" charset="-122"/>
                <a:ea typeface="黑体" panose="02010609060101010101" pitchFamily="49" charset="-122"/>
              </a:rPr>
              <a:t>排名第一</a:t>
            </a:r>
            <a:endParaRPr lang="en-US" altLang="zh-CN" sz="1400"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为</a:t>
            </a:r>
            <a:r>
              <a:rPr lang="zh-CN" altLang="en-US" sz="1400" dirty="0">
                <a:solidFill>
                  <a:srgbClr val="000000"/>
                </a:solidFill>
                <a:latin typeface="黑体" panose="02010609060101010101" pitchFamily="49" charset="-122"/>
                <a:ea typeface="黑体" panose="02010609060101010101" pitchFamily="49" charset="-122"/>
              </a:rPr>
              <a:t>客户提供行之有效的信息</a:t>
            </a:r>
            <a:r>
              <a:rPr lang="zh-CN" altLang="en-US" sz="1400" dirty="0" smtClean="0">
                <a:solidFill>
                  <a:srgbClr val="000000"/>
                </a:solidFill>
                <a:latin typeface="黑体" panose="02010609060101010101" pitchFamily="49" charset="-122"/>
                <a:ea typeface="黑体" panose="02010609060101010101" pitchFamily="49" charset="-122"/>
              </a:rPr>
              <a:t>、软件、智</a:t>
            </a:r>
            <a:r>
              <a:rPr lang="zh-CN" altLang="en-US" sz="1400" dirty="0">
                <a:solidFill>
                  <a:srgbClr val="000000"/>
                </a:solidFill>
                <a:latin typeface="黑体" panose="02010609060101010101" pitchFamily="49" charset="-122"/>
                <a:ea typeface="黑体" panose="02010609060101010101" pitchFamily="49" charset="-122"/>
              </a:rPr>
              <a:t>能工具、法律及合规解决方案以及个性化服</a:t>
            </a:r>
            <a:r>
              <a:rPr lang="zh-CN" altLang="en-US" sz="1400" dirty="0" smtClean="0">
                <a:solidFill>
                  <a:srgbClr val="000000"/>
                </a:solidFill>
                <a:latin typeface="黑体" panose="02010609060101010101" pitchFamily="49" charset="-122"/>
                <a:ea typeface="黑体" panose="02010609060101010101" pitchFamily="49" charset="-122"/>
              </a:rPr>
              <a:t>务。</a:t>
            </a:r>
            <a:endParaRPr lang="zh-CN" altLang="en-US" sz="1400" dirty="0">
              <a:solidFill>
                <a:srgbClr val="000000"/>
              </a:solidFill>
              <a:latin typeface="黑体" panose="02010609060101010101" pitchFamily="49" charset="-122"/>
              <a:ea typeface="黑体" panose="02010609060101010101" pitchFamily="49" charset="-122"/>
            </a:endParaRPr>
          </a:p>
          <a:p>
            <a:pPr>
              <a:spcBef>
                <a:spcPts val="600"/>
              </a:spcBef>
            </a:pPr>
            <a:r>
              <a:rPr lang="zh-CN" altLang="en-US" sz="1400" b="1" dirty="0" smtClean="0">
                <a:solidFill>
                  <a:srgbClr val="000000"/>
                </a:solidFill>
                <a:latin typeface="楷体" pitchFamily="49" charset="-122"/>
                <a:ea typeface="楷体" pitchFamily="49" charset="-122"/>
              </a:rPr>
              <a:t>知名品牌</a:t>
            </a:r>
            <a:r>
              <a:rPr lang="zh-CN" altLang="en-US" sz="1400" b="1" dirty="0">
                <a:solidFill>
                  <a:srgbClr val="000000"/>
                </a:solidFill>
                <a:latin typeface="楷体" pitchFamily="49" charset="-122"/>
                <a:ea typeface="楷体" pitchFamily="49" charset="-122"/>
              </a:rPr>
              <a:t>及产品线</a:t>
            </a:r>
            <a:r>
              <a:rPr lang="zh-CN" altLang="en-US" sz="1400" dirty="0" smtClean="0">
                <a:solidFill>
                  <a:srgbClr val="000000"/>
                </a:solidFill>
                <a:latin typeface="楷体" pitchFamily="49" charset="-122"/>
                <a:ea typeface="楷体" pitchFamily="49" charset="-122"/>
              </a:rPr>
              <a:t>：</a:t>
            </a:r>
            <a:r>
              <a:rPr lang="en-US" altLang="zh-CN" sz="1400" dirty="0">
                <a:solidFill>
                  <a:srgbClr val="000000"/>
                </a:solidFill>
                <a:latin typeface="+mn-ea"/>
                <a:ea typeface="+mn-ea"/>
                <a:cs typeface="Arial" pitchFamily="34" charset="0"/>
              </a:rPr>
              <a:t>Cheetah</a:t>
            </a:r>
            <a:r>
              <a:rPr lang="zh-CN" altLang="en-US" sz="1400" dirty="0">
                <a:solidFill>
                  <a:srgbClr val="000000"/>
                </a:solidFill>
                <a:latin typeface="+mn-ea"/>
                <a:ea typeface="+mn-ea"/>
                <a:cs typeface="Arial" pitchFamily="34" charset="0"/>
              </a:rPr>
              <a:t>，</a:t>
            </a:r>
            <a:r>
              <a:rPr lang="en-US" altLang="zh-CN" sz="1400" dirty="0" err="1">
                <a:solidFill>
                  <a:srgbClr val="000000"/>
                </a:solidFill>
                <a:latin typeface="+mn-ea"/>
                <a:ea typeface="+mn-ea"/>
                <a:cs typeface="Arial" pitchFamily="34" charset="0"/>
              </a:rPr>
              <a:t>ComplyTrack</a:t>
            </a:r>
            <a:r>
              <a:rPr lang="zh-CN" altLang="en-US"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Effacts</a:t>
            </a:r>
            <a:r>
              <a:rPr lang="en-US" altLang="zh-CN" sz="1400" dirty="0">
                <a:solidFill>
                  <a:srgbClr val="000000"/>
                </a:solidFill>
                <a:latin typeface="+mn-ea"/>
                <a:ea typeface="+mn-ea"/>
                <a:cs typeface="Arial" pitchFamily="34" charset="0"/>
              </a:rPr>
              <a:t>,</a:t>
            </a:r>
            <a:r>
              <a:rPr lang="zh-CN" altLang="en-US"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Enablon</a:t>
            </a:r>
            <a:r>
              <a:rPr lang="zh-CN" altLang="en-US" sz="1400" dirty="0">
                <a:solidFill>
                  <a:srgbClr val="000000"/>
                </a:solidFill>
                <a:latin typeface="+mn-ea"/>
                <a:ea typeface="+mn-ea"/>
                <a:cs typeface="Arial" pitchFamily="34" charset="0"/>
              </a:rPr>
              <a:t>，</a:t>
            </a:r>
            <a:r>
              <a:rPr lang="en-US" altLang="zh-CN" sz="1400" dirty="0" err="1">
                <a:solidFill>
                  <a:srgbClr val="000000"/>
                </a:solidFill>
                <a:latin typeface="+mn-ea"/>
                <a:ea typeface="+mn-ea"/>
                <a:cs typeface="Arial" pitchFamily="34" charset="0"/>
              </a:rPr>
              <a:t>IPSOA,ITER,Jura</a:t>
            </a:r>
            <a:r>
              <a:rPr lang="zh-CN" altLang="en-US" sz="1400" dirty="0">
                <a:solidFill>
                  <a:srgbClr val="000000"/>
                </a:solidFill>
                <a:latin typeface="+mn-ea"/>
                <a:ea typeface="+mn-ea"/>
                <a:cs typeface="Arial" pitchFamily="34" charset="0"/>
              </a:rPr>
              <a:t>，</a:t>
            </a:r>
            <a:r>
              <a:rPr lang="en-US" altLang="zh-CN" sz="1400" dirty="0" err="1">
                <a:solidFill>
                  <a:srgbClr val="000000"/>
                </a:solidFill>
                <a:latin typeface="+mn-ea"/>
                <a:ea typeface="+mn-ea"/>
                <a:cs typeface="Arial" pitchFamily="34" charset="0"/>
              </a:rPr>
              <a:t>Jurion</a:t>
            </a:r>
            <a:r>
              <a:rPr lang="zh-CN" altLang="en-US" sz="1400" dirty="0">
                <a:solidFill>
                  <a:srgbClr val="000000"/>
                </a:solidFill>
                <a:latin typeface="+mn-ea"/>
                <a:ea typeface="+mn-ea"/>
                <a:cs typeface="Arial" pitchFamily="34" charset="0"/>
              </a:rPr>
              <a:t>，</a:t>
            </a:r>
            <a:r>
              <a:rPr lang="en-US" altLang="zh-CN" sz="1400" dirty="0" err="1">
                <a:solidFill>
                  <a:srgbClr val="000000"/>
                </a:solidFill>
                <a:latin typeface="+mn-ea"/>
                <a:ea typeface="+mn-ea"/>
                <a:cs typeface="Arial" pitchFamily="34" charset="0"/>
              </a:rPr>
              <a:t>Kleos,LA</a:t>
            </a:r>
            <a:r>
              <a:rPr lang="en-US" altLang="zh-CN"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LEY,LamyLine,LEX</a:t>
            </a:r>
            <a:r>
              <a:rPr lang="en-US" altLang="zh-CN"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Leggi</a:t>
            </a:r>
            <a:r>
              <a:rPr lang="en-US" altLang="zh-CN"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D’Italia</a:t>
            </a:r>
            <a:r>
              <a:rPr lang="en-US" altLang="zh-CN" sz="1400" dirty="0">
                <a:solidFill>
                  <a:srgbClr val="000000"/>
                </a:solidFill>
                <a:latin typeface="+mn-ea"/>
                <a:ea typeface="+mn-ea"/>
                <a:cs typeface="Arial" pitchFamily="34" charset="0"/>
              </a:rPr>
              <a:t>, Navigator, </a:t>
            </a:r>
            <a:r>
              <a:rPr lang="en-US" altLang="zh-CN" sz="1400" dirty="0" err="1">
                <a:solidFill>
                  <a:srgbClr val="000000"/>
                </a:solidFill>
                <a:latin typeface="+mn-ea"/>
                <a:ea typeface="+mn-ea"/>
                <a:cs typeface="Arial" pitchFamily="34" charset="0"/>
              </a:rPr>
              <a:t>Pluris</a:t>
            </a:r>
            <a:r>
              <a:rPr lang="en-US" altLang="zh-CN" sz="1400" dirty="0">
                <a:solidFill>
                  <a:srgbClr val="000000"/>
                </a:solidFill>
                <a:latin typeface="+mn-ea"/>
                <a:ea typeface="+mn-ea"/>
                <a:cs typeface="Arial" pitchFamily="34" charset="0"/>
              </a:rPr>
              <a:t>, </a:t>
            </a:r>
            <a:r>
              <a:rPr lang="en-US" altLang="zh-CN" sz="1400" dirty="0" err="1">
                <a:solidFill>
                  <a:srgbClr val="000000"/>
                </a:solidFill>
                <a:latin typeface="+mn-ea"/>
                <a:ea typeface="+mn-ea"/>
                <a:cs typeface="Arial" pitchFamily="34" charset="0"/>
              </a:rPr>
              <a:t>Schulinck</a:t>
            </a:r>
            <a:r>
              <a:rPr lang="en-US" altLang="zh-CN" sz="1400" dirty="0">
                <a:solidFill>
                  <a:srgbClr val="000000"/>
                </a:solidFill>
                <a:latin typeface="+mn-ea"/>
                <a:ea typeface="+mn-ea"/>
                <a:cs typeface="Arial" pitchFamily="34" charset="0"/>
              </a:rPr>
              <a:t>, and </a:t>
            </a:r>
            <a:r>
              <a:rPr lang="en-US" altLang="zh-CN" sz="1400" dirty="0" err="1" smtClean="0">
                <a:solidFill>
                  <a:srgbClr val="000000"/>
                </a:solidFill>
                <a:latin typeface="+mn-ea"/>
                <a:ea typeface="+mn-ea"/>
                <a:cs typeface="Arial" pitchFamily="34" charset="0"/>
              </a:rPr>
              <a:t>Verifield</a:t>
            </a:r>
            <a:endParaRPr lang="en-US" altLang="zh-CN" sz="1400" dirty="0">
              <a:solidFill>
                <a:srgbClr val="000000"/>
              </a:solidFill>
              <a:latin typeface="+mn-ea"/>
              <a:ea typeface="+mn-ea"/>
              <a:cs typeface="Arial" pitchFamily="34" charset="0"/>
            </a:endParaRPr>
          </a:p>
        </p:txBody>
      </p:sp>
      <p:sp>
        <p:nvSpPr>
          <p:cNvPr id="14" name="TextBox 29"/>
          <p:cNvSpPr txBox="1">
            <a:spLocks noChangeArrowheads="1"/>
          </p:cNvSpPr>
          <p:nvPr/>
        </p:nvSpPr>
        <p:spPr bwMode="auto">
          <a:xfrm>
            <a:off x="2494658" y="2706308"/>
            <a:ext cx="1941013" cy="3493264"/>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北美及泛欧洲财税软件</a:t>
            </a:r>
            <a:r>
              <a:rPr lang="zh-CN" altLang="en-US" sz="1400" dirty="0" smtClean="0">
                <a:solidFill>
                  <a:srgbClr val="FF0000"/>
                </a:solidFill>
                <a:latin typeface="黑体" panose="02010609060101010101" pitchFamily="49" charset="-122"/>
                <a:ea typeface="黑体" panose="02010609060101010101" pitchFamily="49" charset="-122"/>
              </a:rPr>
              <a:t>排名第一</a:t>
            </a:r>
            <a:endParaRPr lang="en-US" altLang="zh-CN" sz="1400"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400" dirty="0">
                <a:solidFill>
                  <a:srgbClr val="000000"/>
                </a:solidFill>
                <a:latin typeface="黑体" panose="02010609060101010101" pitchFamily="49" charset="-122"/>
                <a:ea typeface="黑体" panose="02010609060101010101" pitchFamily="49" charset="-122"/>
              </a:rPr>
              <a:t>是全球领先的财税、会计及审计信息、解决方案和</a:t>
            </a:r>
            <a:r>
              <a:rPr lang="zh-CN" altLang="en-US" sz="1400" dirty="0">
                <a:solidFill>
                  <a:srgbClr val="000000"/>
                </a:solidFill>
                <a:latin typeface="黑体" panose="02010609060101010101" pitchFamily="49" charset="-122"/>
                <a:ea typeface="黑体" panose="02010609060101010101" pitchFamily="49" charset="-122"/>
                <a:cs typeface="Arial" pitchFamily="34" charset="0"/>
              </a:rPr>
              <a:t>服务</a:t>
            </a:r>
            <a:r>
              <a:rPr lang="zh-CN" altLang="en-US" sz="1400" dirty="0">
                <a:solidFill>
                  <a:srgbClr val="000000"/>
                </a:solidFill>
                <a:latin typeface="黑体" panose="02010609060101010101" pitchFamily="49" charset="-122"/>
                <a:ea typeface="黑体" panose="02010609060101010101" pitchFamily="49" charset="-122"/>
              </a:rPr>
              <a:t>提供商</a:t>
            </a:r>
            <a:r>
              <a:rPr lang="zh-CN" altLang="en-US" sz="1400" dirty="0">
                <a:solidFill>
                  <a:srgbClr val="000000"/>
                </a:solidFill>
                <a:latin typeface="楷体" pitchFamily="49" charset="-122"/>
                <a:ea typeface="楷体" pitchFamily="49" charset="-122"/>
              </a:rPr>
              <a:t>。</a:t>
            </a:r>
          </a:p>
          <a:p>
            <a:pPr>
              <a:spcBef>
                <a:spcPts val="600"/>
              </a:spcBef>
            </a:pPr>
            <a:endParaRPr lang="en-US" altLang="zh-CN" sz="1400" b="1" dirty="0" smtClean="0">
              <a:solidFill>
                <a:srgbClr val="000000"/>
              </a:solidFill>
              <a:latin typeface="楷体" pitchFamily="49" charset="-122"/>
              <a:ea typeface="楷体" pitchFamily="49" charset="-122"/>
            </a:endParaRPr>
          </a:p>
          <a:p>
            <a:pPr>
              <a:spcBef>
                <a:spcPts val="600"/>
              </a:spcBef>
            </a:pPr>
            <a:r>
              <a:rPr lang="zh-CN" altLang="en-US" sz="1400" b="1" dirty="0" smtClean="0">
                <a:solidFill>
                  <a:srgbClr val="000000"/>
                </a:solidFill>
                <a:latin typeface="楷体" pitchFamily="49" charset="-122"/>
                <a:ea typeface="楷体" pitchFamily="49" charset="-122"/>
              </a:rPr>
              <a:t>知名品牌</a:t>
            </a:r>
            <a:r>
              <a:rPr lang="zh-CN" altLang="en-US" sz="1400" b="1" dirty="0">
                <a:solidFill>
                  <a:srgbClr val="000000"/>
                </a:solidFill>
                <a:latin typeface="楷体" pitchFamily="49" charset="-122"/>
                <a:ea typeface="楷体" pitchFamily="49" charset="-122"/>
              </a:rPr>
              <a:t>和产品线</a:t>
            </a:r>
            <a:r>
              <a:rPr lang="en-US" altLang="zh-CN" sz="1400" b="1" dirty="0">
                <a:solidFill>
                  <a:srgbClr val="000000"/>
                </a:solidFill>
                <a:latin typeface="楷体" pitchFamily="49" charset="-122"/>
                <a:ea typeface="楷体" pitchFamily="49" charset="-122"/>
              </a:rPr>
              <a:t>:</a:t>
            </a:r>
          </a:p>
          <a:p>
            <a:pPr>
              <a:spcBef>
                <a:spcPts val="600"/>
              </a:spcBef>
            </a:pPr>
            <a:r>
              <a:rPr lang="en-US" sz="1400" dirty="0">
                <a:solidFill>
                  <a:srgbClr val="000000"/>
                </a:solidFill>
                <a:latin typeface="+mn-ea"/>
                <a:ea typeface="+mn-ea"/>
              </a:rPr>
              <a:t>CCH, </a:t>
            </a:r>
            <a:r>
              <a:rPr lang="en-US" sz="1400" dirty="0" err="1" smtClean="0">
                <a:solidFill>
                  <a:srgbClr val="000000"/>
                </a:solidFill>
                <a:latin typeface="+mn-ea"/>
                <a:ea typeface="+mn-ea"/>
              </a:rPr>
              <a:t>iFirm</a:t>
            </a:r>
            <a:r>
              <a:rPr lang="en-US" sz="1400" dirty="0" smtClean="0">
                <a:solidFill>
                  <a:srgbClr val="000000"/>
                </a:solidFill>
                <a:latin typeface="+mn-ea"/>
                <a:ea typeface="+mn-ea"/>
              </a:rPr>
              <a:t>, A3 </a:t>
            </a:r>
            <a:r>
              <a:rPr lang="en-US" sz="1400" dirty="0">
                <a:solidFill>
                  <a:srgbClr val="000000"/>
                </a:solidFill>
                <a:latin typeface="+mn-ea"/>
                <a:ea typeface="+mn-ea"/>
              </a:rPr>
              <a:t>Software, </a:t>
            </a:r>
            <a:r>
              <a:rPr lang="en-US" sz="1400" dirty="0" err="1">
                <a:solidFill>
                  <a:srgbClr val="000000"/>
                </a:solidFill>
                <a:latin typeface="+mn-ea"/>
                <a:ea typeface="+mn-ea"/>
              </a:rPr>
              <a:t>CorpSystem</a:t>
            </a:r>
            <a:r>
              <a:rPr lang="en-US" sz="1400" dirty="0">
                <a:solidFill>
                  <a:srgbClr val="000000"/>
                </a:solidFill>
                <a:latin typeface="+mn-ea"/>
                <a:ea typeface="+mn-ea"/>
              </a:rPr>
              <a:t>, </a:t>
            </a:r>
            <a:r>
              <a:rPr lang="en-US" sz="1400" dirty="0" err="1">
                <a:solidFill>
                  <a:srgbClr val="000000"/>
                </a:solidFill>
                <a:latin typeface="+mn-ea"/>
                <a:ea typeface="+mn-ea"/>
              </a:rPr>
              <a:t>ProSystem</a:t>
            </a:r>
            <a:r>
              <a:rPr lang="en-US" sz="1400" dirty="0">
                <a:solidFill>
                  <a:srgbClr val="000000"/>
                </a:solidFill>
                <a:latin typeface="+mn-ea"/>
                <a:ea typeface="+mn-ea"/>
              </a:rPr>
              <a:t> </a:t>
            </a:r>
            <a:r>
              <a:rPr lang="en-US" sz="1400" dirty="0" err="1">
                <a:solidFill>
                  <a:srgbClr val="000000"/>
                </a:solidFill>
                <a:latin typeface="+mn-ea"/>
                <a:ea typeface="+mn-ea"/>
              </a:rPr>
              <a:t>fx</a:t>
            </a:r>
            <a:r>
              <a:rPr lang="en-US" sz="1400" dirty="0">
                <a:solidFill>
                  <a:srgbClr val="000000"/>
                </a:solidFill>
                <a:latin typeface="+mn-ea"/>
                <a:ea typeface="+mn-ea"/>
              </a:rPr>
              <a:t>, </a:t>
            </a:r>
            <a:r>
              <a:rPr lang="en-US" sz="1400" dirty="0" err="1">
                <a:solidFill>
                  <a:srgbClr val="000000"/>
                </a:solidFill>
                <a:latin typeface="+mn-ea"/>
                <a:ea typeface="+mn-ea"/>
              </a:rPr>
              <a:t>Twinfield</a:t>
            </a:r>
            <a:r>
              <a:rPr lang="en-US" sz="1400" dirty="0">
                <a:solidFill>
                  <a:srgbClr val="000000"/>
                </a:solidFill>
                <a:latin typeface="+mn-ea"/>
                <a:ea typeface="+mn-ea"/>
              </a:rPr>
              <a:t>, </a:t>
            </a:r>
            <a:r>
              <a:rPr lang="en-US" sz="1400" dirty="0" err="1" smtClean="0">
                <a:solidFill>
                  <a:srgbClr val="000000"/>
                </a:solidFill>
                <a:latin typeface="+mn-ea"/>
                <a:ea typeface="+mn-ea"/>
              </a:rPr>
              <a:t>Kluwer、TeamMate,Prosoft</a:t>
            </a:r>
            <a:endParaRPr lang="en-US" sz="1400" dirty="0">
              <a:solidFill>
                <a:srgbClr val="000000"/>
              </a:solidFill>
              <a:latin typeface="+mn-ea"/>
              <a:ea typeface="+mn-ea"/>
            </a:endParaRPr>
          </a:p>
          <a:p>
            <a:pPr>
              <a:spcBef>
                <a:spcPts val="600"/>
              </a:spcBef>
            </a:pPr>
            <a:endParaRPr lang="en-US" sz="1400" dirty="0">
              <a:solidFill>
                <a:srgbClr val="000000"/>
              </a:solidFill>
              <a:latin typeface="楷体" pitchFamily="49" charset="-122"/>
              <a:ea typeface="楷体" pitchFamily="49" charset="-122"/>
            </a:endParaRPr>
          </a:p>
        </p:txBody>
      </p:sp>
      <p:sp>
        <p:nvSpPr>
          <p:cNvPr id="15" name="TextBox 30"/>
          <p:cNvSpPr txBox="1">
            <a:spLocks noChangeArrowheads="1"/>
          </p:cNvSpPr>
          <p:nvPr/>
        </p:nvSpPr>
        <p:spPr bwMode="auto">
          <a:xfrm>
            <a:off x="4667694" y="2675673"/>
            <a:ext cx="2028604" cy="3554819"/>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临床解决方案及医学院校和医院医学搜索平台</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排名第一</a:t>
            </a:r>
            <a:r>
              <a:rPr lang="zh-CN" altLang="en-US" sz="1400" dirty="0">
                <a:solidFill>
                  <a:srgbClr val="474747"/>
                </a:solidFill>
                <a:latin typeface="黑体" panose="02010609060101010101" pitchFamily="49" charset="-122"/>
                <a:ea typeface="黑体" panose="02010609060101010101" pitchFamily="49" charset="-122"/>
                <a:cs typeface="Arial" pitchFamily="34" charset="0"/>
              </a:rPr>
              <a:t>；</a:t>
            </a: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医学期刊</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排名第二</a:t>
            </a:r>
            <a:endParaRPr lang="en-US" altLang="zh-CN" sz="1400" dirty="0" smtClean="0">
              <a:solidFill>
                <a:srgbClr val="FF0000"/>
              </a:solidFill>
              <a:latin typeface="黑体" panose="02010609060101010101" pitchFamily="49" charset="-122"/>
              <a:ea typeface="黑体" panose="02010609060101010101" pitchFamily="49" charset="-122"/>
              <a:cs typeface="Arial" pitchFamily="34" charset="0"/>
            </a:endParaRPr>
          </a:p>
          <a:p>
            <a:pPr>
              <a:spcBef>
                <a:spcPts val="600"/>
              </a:spcBef>
            </a:pPr>
            <a:endParaRPr lang="en-US" altLang="zh-CN" sz="1400" b="1" dirty="0" smtClean="0">
              <a:solidFill>
                <a:srgbClr val="000000"/>
              </a:solidFill>
              <a:latin typeface="楷体" pitchFamily="49" charset="-122"/>
              <a:ea typeface="楷体" pitchFamily="49" charset="-122"/>
              <a:cs typeface="Arial" pitchFamily="34" charset="0"/>
            </a:endParaRPr>
          </a:p>
          <a:p>
            <a:pPr>
              <a:spcBef>
                <a:spcPts val="600"/>
              </a:spcBef>
            </a:pPr>
            <a:r>
              <a:rPr lang="zh-CN" altLang="zh-CN" sz="1400" b="1" dirty="0" smtClean="0">
                <a:solidFill>
                  <a:srgbClr val="000000"/>
                </a:solidFill>
                <a:latin typeface="楷体" pitchFamily="49" charset="-122"/>
                <a:ea typeface="楷体" pitchFamily="49" charset="-122"/>
                <a:cs typeface="Arial" pitchFamily="34" charset="0"/>
              </a:rPr>
              <a:t>知</a:t>
            </a:r>
            <a:r>
              <a:rPr lang="zh-CN" altLang="zh-CN" sz="1400" b="1" dirty="0">
                <a:solidFill>
                  <a:srgbClr val="000000"/>
                </a:solidFill>
                <a:latin typeface="楷体" pitchFamily="49" charset="-122"/>
                <a:ea typeface="楷体" pitchFamily="49" charset="-122"/>
                <a:cs typeface="Arial" pitchFamily="34" charset="0"/>
              </a:rPr>
              <a:t>名品牌及产品线：</a:t>
            </a:r>
            <a:r>
              <a:rPr lang="en-US" altLang="zh-CN" sz="1400" dirty="0">
                <a:solidFill>
                  <a:srgbClr val="000000"/>
                </a:solidFill>
                <a:latin typeface="+mn-lt"/>
                <a:ea typeface="楷体" pitchFamily="49" charset="-122"/>
                <a:cs typeface="Arial" pitchFamily="34" charset="0"/>
              </a:rPr>
              <a:t>Lippincott Williams &amp; Wilkins, Ovid, </a:t>
            </a:r>
            <a:r>
              <a:rPr lang="en-US" altLang="zh-CN" sz="1400" dirty="0" err="1">
                <a:solidFill>
                  <a:srgbClr val="000000"/>
                </a:solidFill>
                <a:latin typeface="+mn-lt"/>
                <a:ea typeface="楷体" pitchFamily="49" charset="-122"/>
                <a:cs typeface="Arial" pitchFamily="34" charset="0"/>
              </a:rPr>
              <a:t>ProVationMedical,UpToDate</a:t>
            </a:r>
            <a:r>
              <a:rPr lang="en-US" altLang="zh-CN" sz="1400" dirty="0">
                <a:solidFill>
                  <a:srgbClr val="000000"/>
                </a:solidFill>
                <a:latin typeface="+mn-lt"/>
                <a:ea typeface="楷体" pitchFamily="49" charset="-122"/>
                <a:cs typeface="Arial" pitchFamily="34" charset="0"/>
              </a:rPr>
              <a:t>, </a:t>
            </a:r>
            <a:r>
              <a:rPr lang="en-US" altLang="zh-CN" sz="1400" dirty="0" err="1">
                <a:solidFill>
                  <a:srgbClr val="000000"/>
                </a:solidFill>
                <a:latin typeface="+mn-lt"/>
                <a:ea typeface="楷体" pitchFamily="49" charset="-122"/>
                <a:cs typeface="Arial" pitchFamily="34" charset="0"/>
              </a:rPr>
              <a:t>Medi</a:t>
            </a:r>
            <a:r>
              <a:rPr lang="en-US" altLang="zh-CN" sz="1400" dirty="0">
                <a:solidFill>
                  <a:srgbClr val="000000"/>
                </a:solidFill>
                <a:latin typeface="+mn-lt"/>
                <a:ea typeface="楷体" pitchFamily="49" charset="-122"/>
                <a:cs typeface="Arial" pitchFamily="34" charset="0"/>
              </a:rPr>
              <a:t>-Span, Facts &amp; Comparisons, </a:t>
            </a:r>
            <a:r>
              <a:rPr lang="en-US" altLang="zh-CN" sz="1400" dirty="0" err="1">
                <a:solidFill>
                  <a:srgbClr val="000000"/>
                </a:solidFill>
                <a:latin typeface="+mn-lt"/>
                <a:ea typeface="楷体" pitchFamily="49" charset="-122"/>
                <a:cs typeface="Arial" pitchFamily="34" charset="0"/>
              </a:rPr>
              <a:t>Lexicomp</a:t>
            </a:r>
            <a:r>
              <a:rPr lang="en-US" altLang="zh-CN" sz="1400" dirty="0">
                <a:solidFill>
                  <a:srgbClr val="000000"/>
                </a:solidFill>
                <a:latin typeface="+mn-lt"/>
                <a:ea typeface="楷体" pitchFamily="49" charset="-122"/>
                <a:cs typeface="Arial" pitchFamily="34" charset="0"/>
              </a:rPr>
              <a:t>, Pharmacy OneSource, Health Language.</a:t>
            </a:r>
            <a:endParaRPr lang="zh-CN" altLang="zh-CN" sz="1400" dirty="0">
              <a:solidFill>
                <a:srgbClr val="000000"/>
              </a:solidFill>
              <a:latin typeface="+mn-lt"/>
              <a:ea typeface="楷体" pitchFamily="49" charset="-122"/>
              <a:cs typeface="Arial" pitchFamily="34" charset="0"/>
            </a:endParaRPr>
          </a:p>
          <a:p>
            <a:pPr>
              <a:spcBef>
                <a:spcPts val="600"/>
              </a:spcBef>
            </a:pPr>
            <a:endParaRPr lang="en-US" sz="1400" dirty="0">
              <a:solidFill>
                <a:srgbClr val="FF0000"/>
              </a:solidFill>
              <a:latin typeface="楷体" pitchFamily="49" charset="-122"/>
              <a:ea typeface="楷体" pitchFamily="49" charset="-122"/>
              <a:cs typeface="Arial" pitchFamily="34" charset="0"/>
            </a:endParaRPr>
          </a:p>
        </p:txBody>
      </p:sp>
      <p:sp>
        <p:nvSpPr>
          <p:cNvPr id="16" name="TextBox 31"/>
          <p:cNvSpPr txBox="1">
            <a:spLocks noChangeArrowheads="1"/>
          </p:cNvSpPr>
          <p:nvPr/>
        </p:nvSpPr>
        <p:spPr bwMode="auto">
          <a:xfrm>
            <a:off x="6903016" y="2675531"/>
            <a:ext cx="2102764" cy="2477601"/>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北美金融合规领域</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排名第一</a:t>
            </a:r>
            <a:endParaRPr lang="en-US" altLang="zh-CN" sz="1400" dirty="0" smtClean="0">
              <a:solidFill>
                <a:srgbClr val="FF0000"/>
              </a:solidFill>
              <a:latin typeface="黑体" panose="02010609060101010101" pitchFamily="49" charset="-122"/>
              <a:ea typeface="黑体" panose="02010609060101010101" pitchFamily="49" charset="-122"/>
              <a:cs typeface="Arial" pitchFamily="34" charset="0"/>
            </a:endParaRPr>
          </a:p>
          <a:p>
            <a:pPr>
              <a:spcBef>
                <a:spcPts val="600"/>
              </a:spcBef>
            </a:pPr>
            <a:endParaRPr lang="en-US" sz="1400" dirty="0">
              <a:solidFill>
                <a:srgbClr val="FF0000"/>
              </a:solidFill>
              <a:latin typeface="楷体" pitchFamily="49" charset="-122"/>
              <a:ea typeface="楷体" pitchFamily="49" charset="-122"/>
              <a:cs typeface="Arial" pitchFamily="34" charset="0"/>
            </a:endParaRPr>
          </a:p>
          <a:p>
            <a:pPr>
              <a:spcBef>
                <a:spcPts val="600"/>
              </a:spcBef>
            </a:pPr>
            <a:r>
              <a:rPr lang="zh-CN" altLang="en-US" sz="1400" b="1" dirty="0" smtClean="0">
                <a:solidFill>
                  <a:srgbClr val="000000"/>
                </a:solidFill>
                <a:latin typeface="楷体" pitchFamily="49" charset="-122"/>
                <a:ea typeface="楷体" pitchFamily="49" charset="-122"/>
                <a:cs typeface="Arial" pitchFamily="34" charset="0"/>
              </a:rPr>
              <a:t>知名</a:t>
            </a:r>
            <a:r>
              <a:rPr lang="zh-CN" altLang="zh-CN" sz="1400" b="1" dirty="0" smtClean="0">
                <a:solidFill>
                  <a:srgbClr val="000000"/>
                </a:solidFill>
                <a:latin typeface="楷体" pitchFamily="49" charset="-122"/>
                <a:ea typeface="楷体" pitchFamily="49" charset="-122"/>
                <a:cs typeface="Arial" pitchFamily="34" charset="0"/>
              </a:rPr>
              <a:t>品牌</a:t>
            </a:r>
            <a:r>
              <a:rPr lang="zh-CN" altLang="zh-CN" sz="1400" b="1" dirty="0">
                <a:solidFill>
                  <a:srgbClr val="000000"/>
                </a:solidFill>
                <a:latin typeface="楷体" pitchFamily="49" charset="-122"/>
                <a:ea typeface="楷体" pitchFamily="49" charset="-122"/>
                <a:cs typeface="Arial" pitchFamily="34" charset="0"/>
              </a:rPr>
              <a:t>及产品线</a:t>
            </a:r>
            <a:r>
              <a:rPr lang="zh-CN" altLang="zh-CN" sz="1400" b="1" dirty="0" smtClean="0">
                <a:solidFill>
                  <a:srgbClr val="000000"/>
                </a:solidFill>
                <a:latin typeface="楷体" pitchFamily="49" charset="-122"/>
                <a:ea typeface="楷体" pitchFamily="49" charset="-122"/>
                <a:cs typeface="Arial" pitchFamily="34" charset="0"/>
              </a:rPr>
              <a:t>：</a:t>
            </a:r>
            <a:endParaRPr lang="en-US" altLang="zh-CN" sz="1400" b="1" dirty="0" smtClean="0">
              <a:solidFill>
                <a:srgbClr val="000000"/>
              </a:solidFill>
              <a:latin typeface="楷体" pitchFamily="49" charset="-122"/>
              <a:ea typeface="楷体" pitchFamily="49" charset="-122"/>
              <a:cs typeface="Arial" pitchFamily="34" charset="0"/>
            </a:endParaRPr>
          </a:p>
          <a:p>
            <a:pPr>
              <a:spcBef>
                <a:spcPts val="600"/>
              </a:spcBef>
            </a:pPr>
            <a:r>
              <a:rPr lang="en-US" sz="1400" dirty="0" err="1">
                <a:solidFill>
                  <a:srgbClr val="000000"/>
                </a:solidFill>
                <a:latin typeface="+mn-ea"/>
                <a:ea typeface="+mn-ea"/>
                <a:cs typeface="Arial" pitchFamily="34" charset="0"/>
              </a:rPr>
              <a:t>ComlianceOne</a:t>
            </a:r>
            <a:r>
              <a:rPr lang="en-US" sz="1400" dirty="0">
                <a:solidFill>
                  <a:srgbClr val="000000"/>
                </a:solidFill>
                <a:latin typeface="+mn-ea"/>
                <a:ea typeface="+mn-ea"/>
                <a:cs typeface="Arial" pitchFamily="34" charset="0"/>
              </a:rPr>
              <a:t>, </a:t>
            </a:r>
            <a:r>
              <a:rPr lang="en-US" sz="1400" dirty="0" err="1">
                <a:solidFill>
                  <a:srgbClr val="000000"/>
                </a:solidFill>
                <a:latin typeface="+mn-ea"/>
                <a:ea typeface="+mn-ea"/>
                <a:cs typeface="Arial" pitchFamily="34" charset="0"/>
              </a:rPr>
              <a:t>Corsearch,CT</a:t>
            </a:r>
            <a:r>
              <a:rPr lang="en-US" sz="1400" dirty="0">
                <a:solidFill>
                  <a:srgbClr val="000000"/>
                </a:solidFill>
                <a:latin typeface="+mn-ea"/>
                <a:ea typeface="+mn-ea"/>
                <a:cs typeface="Arial" pitchFamily="34" charset="0"/>
              </a:rPr>
              <a:t> Corporation, ELM Solution, </a:t>
            </a:r>
            <a:r>
              <a:rPr lang="en-US" sz="1400" dirty="0" err="1">
                <a:solidFill>
                  <a:srgbClr val="000000"/>
                </a:solidFill>
                <a:latin typeface="+mn-ea"/>
                <a:ea typeface="+mn-ea"/>
                <a:cs typeface="Arial" pitchFamily="34" charset="0"/>
              </a:rPr>
              <a:t>Expere</a:t>
            </a:r>
            <a:r>
              <a:rPr lang="en-US" sz="1400" dirty="0">
                <a:solidFill>
                  <a:srgbClr val="000000"/>
                </a:solidFill>
                <a:latin typeface="+mn-ea"/>
                <a:ea typeface="+mn-ea"/>
                <a:cs typeface="Arial" pitchFamily="34" charset="0"/>
              </a:rPr>
              <a:t>, Lien Solutions and OneSumX</a:t>
            </a:r>
          </a:p>
        </p:txBody>
      </p:sp>
    </p:spTree>
    <p:extLst>
      <p:ext uri="{BB962C8B-B14F-4D97-AF65-F5344CB8AC3E}">
        <p14:creationId xmlns:p14="http://schemas.microsoft.com/office/powerpoint/2010/main" val="66712955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我们的客户</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6" name="内容占位符 2"/>
          <p:cNvSpPr>
            <a:spLocks noGrp="1"/>
          </p:cNvSpPr>
          <p:nvPr>
            <p:ph idx="1"/>
          </p:nvPr>
        </p:nvSpPr>
        <p:spPr>
          <a:xfrm>
            <a:off x="556150" y="1363071"/>
            <a:ext cx="8178421" cy="4845050"/>
          </a:xfrm>
        </p:spPr>
        <p:txBody>
          <a:bodyPr>
            <a:noAutofit/>
          </a:bodyPr>
          <a:lstStyle/>
          <a:p>
            <a:pPr algn="just">
              <a:spcBef>
                <a:spcPts val="600"/>
              </a:spcBef>
              <a:spcAft>
                <a:spcPts val="600"/>
              </a:spcAft>
              <a:buClr>
                <a:srgbClr val="0070C0"/>
              </a:buClr>
              <a:buSzPct val="70000"/>
            </a:pPr>
            <a:endParaRPr lang="zh-CN" altLang="en-US" dirty="0">
              <a:latin typeface="楷体" panose="02010609060101010101" pitchFamily="49" charset="-122"/>
              <a:ea typeface="楷体" panose="02010609060101010101" pitchFamily="49" charset="-122"/>
              <a:cs typeface="Arial" pitchFamily="34" charset="0"/>
            </a:endParaRPr>
          </a:p>
        </p:txBody>
      </p:sp>
      <p:pic>
        <p:nvPicPr>
          <p:cNvPr id="24" name="Afbeelding 5" descr="iStock_000042640756_XXXLarg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5900" y="933945"/>
            <a:ext cx="1940589" cy="1941536"/>
          </a:xfrm>
          <a:prstGeom prst="rect">
            <a:avLst/>
          </a:prstGeom>
        </p:spPr>
      </p:pic>
      <p:pic>
        <p:nvPicPr>
          <p:cNvPr id="25" name="Afbeelding 3" descr="54701624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7800" y="4086575"/>
            <a:ext cx="1978690" cy="1996849"/>
          </a:xfrm>
          <a:prstGeom prst="rect">
            <a:avLst/>
          </a:prstGeom>
        </p:spPr>
      </p:pic>
      <p:pic>
        <p:nvPicPr>
          <p:cNvPr id="26" name="Afbeelding 2" descr="51306654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1218" y="933945"/>
            <a:ext cx="1939582" cy="1939582"/>
          </a:xfrm>
          <a:prstGeom prst="rect">
            <a:avLst/>
          </a:prstGeom>
        </p:spPr>
      </p:pic>
      <p:pic>
        <p:nvPicPr>
          <p:cNvPr id="27" name="Afbeelding 1" descr="149260741.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1218" y="4080432"/>
            <a:ext cx="1990382" cy="2002992"/>
          </a:xfrm>
          <a:prstGeom prst="rect">
            <a:avLst/>
          </a:prstGeom>
        </p:spPr>
      </p:pic>
      <p:grpSp>
        <p:nvGrpSpPr>
          <p:cNvPr id="28" name="Group 27"/>
          <p:cNvGrpSpPr/>
          <p:nvPr/>
        </p:nvGrpSpPr>
        <p:grpSpPr>
          <a:xfrm>
            <a:off x="2199377" y="1307847"/>
            <a:ext cx="2372569" cy="2209650"/>
            <a:chOff x="1834245" y="1070657"/>
            <a:chExt cx="2372569" cy="2209650"/>
          </a:xfrm>
        </p:grpSpPr>
        <p:sp>
          <p:nvSpPr>
            <p:cNvPr id="29" name="Rectangle 21"/>
            <p:cNvSpPr>
              <a:spLocks noChangeAspect="1"/>
            </p:cNvSpPr>
            <p:nvPr/>
          </p:nvSpPr>
          <p:spPr>
            <a:xfrm>
              <a:off x="1834245" y="1070657"/>
              <a:ext cx="2372569" cy="2209650"/>
            </a:xfrm>
            <a:prstGeom prst="rect">
              <a:avLst/>
            </a:prstGeom>
            <a:solidFill>
              <a:srgbClr val="85BC20">
                <a:alpha val="85000"/>
              </a:srgbClr>
            </a:solidFill>
            <a:ln w="9525" cap="flat" cmpd="sng" algn="ctr">
              <a:noFill/>
              <a:prstDash val="solid"/>
            </a:ln>
            <a:effectLst/>
          </p:spPr>
          <p:txBody>
            <a:bodyPr anchor="ctr" anchorCtr="0"/>
            <a:lstStyle/>
            <a:p>
              <a:pPr marL="174625" indent="-174625">
                <a:lnSpc>
                  <a:spcPct val="90000"/>
                </a:lnSpc>
                <a:spcAft>
                  <a:spcPts val="1200"/>
                </a:spcAft>
                <a:buClr>
                  <a:srgbClr val="FFFFFF"/>
                </a:buClr>
                <a:buSzPct val="80000"/>
                <a:buFont typeface="Wingdings" panose="05000000000000000000" pitchFamily="2" charset="2"/>
                <a:buChar char="n"/>
                <a:defRPr/>
              </a:pPr>
              <a:endParaRPr lang="en-US" sz="1400"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cs typeface="Arial" pitchFamily="34" charset="0"/>
                </a:rPr>
                <a:t>全球</a:t>
              </a:r>
              <a:r>
                <a:rPr lang="en-US" altLang="zh-CN" sz="1400" kern="0" dirty="0" smtClean="0">
                  <a:solidFill>
                    <a:srgbClr val="FFFFFF"/>
                  </a:solidFill>
                  <a:latin typeface="楷体" pitchFamily="49" charset="-122"/>
                  <a:ea typeface="楷体" pitchFamily="49" charset="-122"/>
                  <a:cs typeface="Arial" pitchFamily="34" charset="0"/>
                </a:rPr>
                <a:t>60</a:t>
              </a:r>
              <a:r>
                <a:rPr lang="zh-CN" altLang="en-US" sz="1400" kern="0" dirty="0" smtClean="0">
                  <a:solidFill>
                    <a:srgbClr val="FFFFFF"/>
                  </a:solidFill>
                  <a:latin typeface="楷体" pitchFamily="49" charset="-122"/>
                  <a:ea typeface="楷体" pitchFamily="49" charset="-122"/>
                  <a:cs typeface="Arial" pitchFamily="34" charset="0"/>
                </a:rPr>
                <a:t>万法律专业人士</a:t>
              </a:r>
              <a:endParaRPr lang="en-US"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cs typeface="Arial" pitchFamily="34" charset="0"/>
                </a:rPr>
                <a:t>美国</a:t>
              </a:r>
              <a:r>
                <a:rPr lang="en-US" altLang="zh-CN" sz="1400" kern="0" dirty="0" smtClean="0">
                  <a:solidFill>
                    <a:srgbClr val="FFFFFF"/>
                  </a:solidFill>
                  <a:latin typeface="楷体" pitchFamily="49" charset="-122"/>
                  <a:ea typeface="楷体" pitchFamily="49" charset="-122"/>
                  <a:cs typeface="Arial" pitchFamily="34" charset="0"/>
                </a:rPr>
                <a:t>2.5</a:t>
              </a:r>
              <a:r>
                <a:rPr lang="zh-CN" altLang="en-US" sz="1400" kern="0" dirty="0" smtClean="0">
                  <a:solidFill>
                    <a:srgbClr val="FFFFFF"/>
                  </a:solidFill>
                  <a:latin typeface="楷体" pitchFamily="49" charset="-122"/>
                  <a:ea typeface="楷体" pitchFamily="49" charset="-122"/>
                  <a:cs typeface="Arial" pitchFamily="34" charset="0"/>
                </a:rPr>
                <a:t>万余家律所</a:t>
              </a:r>
              <a:endParaRPr lang="en-US" sz="1600"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cs typeface="Arial" pitchFamily="34" charset="0"/>
                </a:rPr>
                <a:t>财富</a:t>
              </a:r>
              <a:r>
                <a:rPr lang="en-US" altLang="zh-CN" sz="1400" kern="0" dirty="0" smtClean="0">
                  <a:solidFill>
                    <a:srgbClr val="FFFFFF"/>
                  </a:solidFill>
                  <a:latin typeface="楷体" pitchFamily="49" charset="-122"/>
                  <a:ea typeface="楷体" pitchFamily="49" charset="-122"/>
                  <a:cs typeface="Arial" pitchFamily="34" charset="0"/>
                </a:rPr>
                <a:t>500</a:t>
              </a:r>
              <a:r>
                <a:rPr lang="zh-CN" altLang="en-US" sz="1400" kern="0" dirty="0" smtClean="0">
                  <a:solidFill>
                    <a:srgbClr val="FFFFFF"/>
                  </a:solidFill>
                  <a:latin typeface="楷体" pitchFamily="49" charset="-122"/>
                  <a:ea typeface="楷体" pitchFamily="49" charset="-122"/>
                  <a:cs typeface="Arial" pitchFamily="34" charset="0"/>
                </a:rPr>
                <a:t>强中的</a:t>
              </a:r>
              <a:r>
                <a:rPr lang="en-US" altLang="zh-CN" sz="1400" kern="0" dirty="0" smtClean="0">
                  <a:solidFill>
                    <a:srgbClr val="FFFFFF"/>
                  </a:solidFill>
                  <a:latin typeface="楷体" pitchFamily="49" charset="-122"/>
                  <a:ea typeface="楷体" pitchFamily="49" charset="-122"/>
                  <a:cs typeface="Arial" pitchFamily="34" charset="0"/>
                </a:rPr>
                <a:t>340</a:t>
              </a:r>
              <a:r>
                <a:rPr lang="zh-CN" altLang="en-US" sz="1400" kern="0" dirty="0" smtClean="0">
                  <a:solidFill>
                    <a:srgbClr val="FFFFFF"/>
                  </a:solidFill>
                  <a:latin typeface="楷体" pitchFamily="49" charset="-122"/>
                  <a:ea typeface="楷体" pitchFamily="49" charset="-122"/>
                  <a:cs typeface="Arial" pitchFamily="34" charset="0"/>
                </a:rPr>
                <a:t>家公司法务</a:t>
              </a:r>
              <a:r>
                <a:rPr lang="zh-CN" altLang="en-US" sz="1400" kern="0" dirty="0">
                  <a:solidFill>
                    <a:srgbClr val="FFFFFF"/>
                  </a:solidFill>
                  <a:latin typeface="楷体" pitchFamily="49" charset="-122"/>
                  <a:ea typeface="楷体" pitchFamily="49" charset="-122"/>
                  <a:cs typeface="Arial" pitchFamily="34" charset="0"/>
                </a:rPr>
                <a:t>部</a:t>
              </a:r>
              <a:r>
                <a:rPr lang="en-US" sz="1100" kern="0" dirty="0" smtClean="0">
                  <a:solidFill>
                    <a:srgbClr val="FFFFFF"/>
                  </a:solidFill>
                  <a:latin typeface="楷体" pitchFamily="49" charset="-122"/>
                  <a:ea typeface="楷体" pitchFamily="49" charset="-122"/>
                  <a:cs typeface="Arial" pitchFamily="34" charset="0"/>
                </a:rPr>
                <a:t>                       </a:t>
              </a:r>
              <a:endParaRPr lang="en-US" sz="1400" kern="0" dirty="0">
                <a:solidFill>
                  <a:srgbClr val="FFFFFF"/>
                </a:solidFill>
                <a:latin typeface="楷体" pitchFamily="49" charset="-122"/>
                <a:ea typeface="楷体" pitchFamily="49" charset="-122"/>
                <a:cs typeface="Arial" pitchFamily="34" charset="0"/>
              </a:endParaRPr>
            </a:p>
          </p:txBody>
        </p:sp>
        <p:sp>
          <p:nvSpPr>
            <p:cNvPr id="30" name="TextBox 54"/>
            <p:cNvSpPr txBox="1"/>
            <p:nvPr/>
          </p:nvSpPr>
          <p:spPr>
            <a:xfrm>
              <a:off x="2065640" y="1090933"/>
              <a:ext cx="1966482" cy="523220"/>
            </a:xfrm>
            <a:prstGeom prst="rect">
              <a:avLst/>
            </a:prstGeom>
            <a:noFill/>
          </p:spPr>
          <p:txBody>
            <a:bodyPr wrap="square" rtlCol="0" anchor="ctr" anchorCtr="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nl-NL" sz="1600" b="1" kern="0" dirty="0" smtClean="0">
                  <a:solidFill>
                    <a:srgbClr val="FFFFFF"/>
                  </a:solidFill>
                  <a:latin typeface="楷体" pitchFamily="49" charset="-122"/>
                  <a:ea typeface="楷体" pitchFamily="49" charset="-122"/>
                  <a:cs typeface="Arial" pitchFamily="34" charset="0"/>
                </a:rPr>
                <a:t>L&amp;R Solutions</a:t>
              </a:r>
            </a:p>
            <a:p>
              <a:pPr algn="ctr">
                <a:defRPr/>
              </a:pPr>
              <a:r>
                <a:rPr lang="zh-CN" altLang="en-US" sz="1200" b="1" kern="0" dirty="0" smtClean="0">
                  <a:solidFill>
                    <a:srgbClr val="FFFFFF"/>
                  </a:solidFill>
                  <a:latin typeface="楷体" pitchFamily="49" charset="-122"/>
                  <a:ea typeface="楷体" pitchFamily="49" charset="-122"/>
                  <a:cs typeface="Arial" pitchFamily="34" charset="0"/>
                </a:rPr>
                <a:t>法律法规</a:t>
              </a:r>
              <a:endParaRPr lang="en-US" sz="1600" b="1" kern="0" dirty="0">
                <a:solidFill>
                  <a:srgbClr val="FFFFFF"/>
                </a:solidFill>
                <a:latin typeface="楷体" pitchFamily="49" charset="-122"/>
                <a:ea typeface="楷体" pitchFamily="49" charset="-122"/>
                <a:cs typeface="Arial" pitchFamily="34" charset="0"/>
              </a:endParaRPr>
            </a:p>
          </p:txBody>
        </p:sp>
      </p:grpSp>
      <p:grpSp>
        <p:nvGrpSpPr>
          <p:cNvPr id="31" name="Group 30"/>
          <p:cNvGrpSpPr/>
          <p:nvPr/>
        </p:nvGrpSpPr>
        <p:grpSpPr>
          <a:xfrm>
            <a:off x="4484205" y="1306338"/>
            <a:ext cx="2537802" cy="2209646"/>
            <a:chOff x="4484205" y="1306338"/>
            <a:chExt cx="2537802" cy="2209646"/>
          </a:xfrm>
        </p:grpSpPr>
        <p:sp>
          <p:nvSpPr>
            <p:cNvPr id="32" name="Rectangle 22"/>
            <p:cNvSpPr>
              <a:spLocks noChangeAspect="1"/>
            </p:cNvSpPr>
            <p:nvPr/>
          </p:nvSpPr>
          <p:spPr>
            <a:xfrm>
              <a:off x="4571946" y="1306338"/>
              <a:ext cx="2372569" cy="2209646"/>
            </a:xfrm>
            <a:prstGeom prst="rect">
              <a:avLst/>
            </a:prstGeom>
            <a:solidFill>
              <a:srgbClr val="007AC4">
                <a:alpha val="85000"/>
              </a:srgbClr>
            </a:solidFill>
            <a:ln w="9525" cap="flat" cmpd="sng" algn="ctr">
              <a:noFill/>
              <a:prstDash val="solid"/>
            </a:ln>
            <a:effectLst/>
          </p:spPr>
          <p:txBody>
            <a:bodyPr anchor="ctr" anchorCtr="0"/>
            <a:lstStyle/>
            <a:p>
              <a:pPr marL="174625" indent="-174625">
                <a:lnSpc>
                  <a:spcPct val="90000"/>
                </a:lnSpc>
                <a:spcAft>
                  <a:spcPts val="1200"/>
                </a:spcAft>
                <a:buClr>
                  <a:srgbClr val="FFFFFF"/>
                </a:buClr>
                <a:buSzPct val="80000"/>
                <a:buFont typeface="Wingdings" panose="05000000000000000000" pitchFamily="2" charset="2"/>
                <a:buChar char="n"/>
                <a:defRPr/>
              </a:pPr>
              <a:endParaRPr lang="en-US" sz="1400" kern="0" dirty="0" smtClean="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rPr>
                <a:t>全球</a:t>
              </a:r>
              <a:r>
                <a:rPr lang="en-US" altLang="zh-CN" sz="1400" kern="0" dirty="0" smtClean="0">
                  <a:solidFill>
                    <a:srgbClr val="FFFFFF"/>
                  </a:solidFill>
                  <a:latin typeface="楷体" pitchFamily="49" charset="-122"/>
                  <a:ea typeface="楷体" pitchFamily="49" charset="-122"/>
                </a:rPr>
                <a:t>21</a:t>
              </a:r>
              <a:r>
                <a:rPr lang="zh-CN" altLang="en-US" sz="1400" kern="0" dirty="0" smtClean="0">
                  <a:solidFill>
                    <a:srgbClr val="FFFFFF"/>
                  </a:solidFill>
                  <a:latin typeface="楷体" pitchFamily="49" charset="-122"/>
                  <a:ea typeface="楷体" pitchFamily="49" charset="-122"/>
                </a:rPr>
                <a:t>万</a:t>
              </a:r>
              <a:r>
                <a:rPr lang="zh-CN" altLang="en-US" sz="1400" kern="0" dirty="0" smtClean="0">
                  <a:solidFill>
                    <a:srgbClr val="FFFFFF"/>
                  </a:solidFill>
                  <a:latin typeface="楷体" pitchFamily="49" charset="-122"/>
                  <a:ea typeface="楷体" pitchFamily="49" charset="-122"/>
                  <a:cs typeface="Arial" pitchFamily="34" charset="0"/>
                </a:rPr>
                <a:t>税务</a:t>
              </a:r>
              <a:r>
                <a:rPr lang="zh-CN" altLang="en-US" sz="1400" kern="0" dirty="0" smtClean="0">
                  <a:solidFill>
                    <a:srgbClr val="FFFFFF"/>
                  </a:solidFill>
                  <a:latin typeface="楷体" pitchFamily="49" charset="-122"/>
                  <a:ea typeface="楷体" pitchFamily="49" charset="-122"/>
                </a:rPr>
                <a:t>师事务所</a:t>
              </a:r>
              <a:endParaRPr lang="en-US" kern="0" dirty="0" smtClean="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rPr>
                <a:t>全美百强所中</a:t>
              </a:r>
              <a:r>
                <a:rPr lang="en-US" altLang="zh-CN" sz="1400" kern="0" dirty="0" smtClean="0">
                  <a:solidFill>
                    <a:srgbClr val="FFFFFF"/>
                  </a:solidFill>
                  <a:latin typeface="楷体" pitchFamily="49" charset="-122"/>
                  <a:ea typeface="楷体" pitchFamily="49" charset="-122"/>
                </a:rPr>
                <a:t>100%</a:t>
              </a:r>
              <a:r>
                <a:rPr lang="zh-CN" altLang="en-US" sz="1400" kern="0" dirty="0" smtClean="0">
                  <a:solidFill>
                    <a:srgbClr val="FFFFFF"/>
                  </a:solidFill>
                  <a:latin typeface="楷体" pitchFamily="49" charset="-122"/>
                  <a:ea typeface="楷体" pitchFamily="49" charset="-122"/>
                </a:rPr>
                <a:t>覆盖</a:t>
              </a:r>
              <a:endParaRPr lang="en-US" kern="0" dirty="0" smtClean="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rPr>
                <a:t>财富</a:t>
              </a:r>
              <a:r>
                <a:rPr lang="en-US" altLang="zh-CN" sz="1400" kern="0" dirty="0" smtClean="0">
                  <a:solidFill>
                    <a:srgbClr val="FFFFFF"/>
                  </a:solidFill>
                  <a:latin typeface="楷体" pitchFamily="49" charset="-122"/>
                  <a:ea typeface="楷体" pitchFamily="49" charset="-122"/>
                </a:rPr>
                <a:t>500</a:t>
              </a:r>
              <a:r>
                <a:rPr lang="zh-CN" altLang="en-US" sz="1400" kern="0" dirty="0" smtClean="0">
                  <a:solidFill>
                    <a:srgbClr val="FFFFFF"/>
                  </a:solidFill>
                  <a:latin typeface="楷体" pitchFamily="49" charset="-122"/>
                  <a:ea typeface="楷体" pitchFamily="49" charset="-122"/>
                </a:rPr>
                <a:t>强中的</a:t>
              </a:r>
              <a:r>
                <a:rPr lang="en-US" altLang="zh-CN" sz="1400" kern="0" dirty="0" smtClean="0">
                  <a:solidFill>
                    <a:srgbClr val="FFFFFF"/>
                  </a:solidFill>
                  <a:latin typeface="楷体" pitchFamily="49" charset="-122"/>
                  <a:ea typeface="楷体" pitchFamily="49" charset="-122"/>
                </a:rPr>
                <a:t>87%</a:t>
              </a:r>
              <a:endParaRPr lang="en-US" sz="1400" kern="0" dirty="0" smtClean="0">
                <a:solidFill>
                  <a:srgbClr val="FFFFFF"/>
                </a:solidFill>
                <a:latin typeface="楷体" pitchFamily="49" charset="-122"/>
                <a:ea typeface="楷体" pitchFamily="49" charset="-122"/>
              </a:endParaRPr>
            </a:p>
          </p:txBody>
        </p:sp>
        <p:sp>
          <p:nvSpPr>
            <p:cNvPr id="33" name="TextBox 54"/>
            <p:cNvSpPr txBox="1"/>
            <p:nvPr/>
          </p:nvSpPr>
          <p:spPr>
            <a:xfrm>
              <a:off x="4484205" y="1337632"/>
              <a:ext cx="2537802" cy="523220"/>
            </a:xfrm>
            <a:prstGeom prst="rect">
              <a:avLst/>
            </a:prstGeom>
            <a:noFill/>
          </p:spPr>
          <p:txBody>
            <a:bodyPr wrap="square" rtlCol="0" anchor="ctr" anchorCtr="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nl-NL" sz="1600" b="1" kern="0" dirty="0" smtClean="0">
                  <a:solidFill>
                    <a:srgbClr val="FFFFFF"/>
                  </a:solidFill>
                  <a:latin typeface="楷体" pitchFamily="49" charset="-122"/>
                  <a:ea typeface="楷体" pitchFamily="49" charset="-122"/>
                </a:rPr>
                <a:t>Tax &amp; Accounting</a:t>
              </a:r>
            </a:p>
            <a:p>
              <a:pPr algn="ctr">
                <a:defRPr/>
              </a:pPr>
              <a:r>
                <a:rPr lang="zh-CN" altLang="en-US" sz="1200" b="1" kern="0" dirty="0" smtClean="0">
                  <a:solidFill>
                    <a:srgbClr val="FFFFFF"/>
                  </a:solidFill>
                  <a:latin typeface="楷体" pitchFamily="49" charset="-122"/>
                  <a:ea typeface="楷体" pitchFamily="49" charset="-122"/>
                </a:rPr>
                <a:t>财税与会计</a:t>
              </a:r>
              <a:endParaRPr lang="en-US" sz="1600" b="1" kern="0" dirty="0">
                <a:solidFill>
                  <a:srgbClr val="FFFFFF"/>
                </a:solidFill>
                <a:latin typeface="楷体" pitchFamily="49" charset="-122"/>
                <a:ea typeface="楷体" pitchFamily="49" charset="-122"/>
              </a:endParaRPr>
            </a:p>
          </p:txBody>
        </p:sp>
      </p:grpSp>
      <p:grpSp>
        <p:nvGrpSpPr>
          <p:cNvPr id="34" name="Group 33"/>
          <p:cNvGrpSpPr/>
          <p:nvPr/>
        </p:nvGrpSpPr>
        <p:grpSpPr>
          <a:xfrm>
            <a:off x="2139395" y="3507169"/>
            <a:ext cx="2476371" cy="2209646"/>
            <a:chOff x="2153482" y="3507169"/>
            <a:chExt cx="2554772" cy="2209646"/>
          </a:xfrm>
        </p:grpSpPr>
        <p:sp>
          <p:nvSpPr>
            <p:cNvPr id="35" name="Rectangle 25"/>
            <p:cNvSpPr>
              <a:spLocks noChangeAspect="1"/>
            </p:cNvSpPr>
            <p:nvPr/>
          </p:nvSpPr>
          <p:spPr>
            <a:xfrm>
              <a:off x="2207176" y="3507169"/>
              <a:ext cx="2447387" cy="2209646"/>
            </a:xfrm>
            <a:prstGeom prst="rect">
              <a:avLst/>
            </a:prstGeom>
            <a:solidFill>
              <a:srgbClr val="E5202E">
                <a:alpha val="85000"/>
              </a:srgbClr>
            </a:solidFill>
            <a:ln w="9525" cap="flat" cmpd="sng" algn="ctr">
              <a:noFill/>
              <a:prstDash val="solid"/>
            </a:ln>
            <a:effectLst/>
          </p:spPr>
          <p:txBody>
            <a:bodyPr anchor="ctr" anchorCtr="0"/>
            <a:lstStyle/>
            <a:p>
              <a:pPr marL="174625" indent="-174625">
                <a:lnSpc>
                  <a:spcPct val="90000"/>
                </a:lnSpc>
                <a:spcAft>
                  <a:spcPts val="1200"/>
                </a:spcAft>
                <a:buClr>
                  <a:srgbClr val="FFFFFF"/>
                </a:buClr>
                <a:buSzPct val="80000"/>
                <a:buFont typeface="Wingdings" panose="05000000000000000000" pitchFamily="2" charset="2"/>
                <a:buChar char="n"/>
                <a:defRPr/>
              </a:pPr>
              <a:endParaRPr lang="en-US" sz="1600"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cs typeface="Arial" pitchFamily="34" charset="0"/>
                </a:rPr>
                <a:t>全球</a:t>
              </a:r>
              <a:r>
                <a:rPr lang="en-US" altLang="zh-CN" sz="1400" kern="0" dirty="0" smtClean="0">
                  <a:solidFill>
                    <a:srgbClr val="FFFFFF"/>
                  </a:solidFill>
                  <a:latin typeface="楷体" pitchFamily="49" charset="-122"/>
                  <a:ea typeface="楷体" pitchFamily="49" charset="-122"/>
                  <a:cs typeface="Arial" pitchFamily="34" charset="0"/>
                </a:rPr>
                <a:t>90%</a:t>
              </a:r>
              <a:r>
                <a:rPr lang="zh-CN" altLang="en-US" sz="1400" kern="0" dirty="0" smtClean="0">
                  <a:solidFill>
                    <a:srgbClr val="FFFFFF"/>
                  </a:solidFill>
                  <a:latin typeface="楷体" pitchFamily="49" charset="-122"/>
                  <a:ea typeface="楷体" pitchFamily="49" charset="-122"/>
                  <a:cs typeface="Arial" pitchFamily="34" charset="0"/>
                </a:rPr>
                <a:t>顶尖银行及</a:t>
              </a:r>
              <a:r>
                <a:rPr lang="en-US" altLang="zh-CN" sz="1400" kern="0" dirty="0" smtClean="0">
                  <a:solidFill>
                    <a:srgbClr val="FFFFFF"/>
                  </a:solidFill>
                  <a:latin typeface="楷体" pitchFamily="49" charset="-122"/>
                  <a:ea typeface="楷体" pitchFamily="49" charset="-122"/>
                  <a:cs typeface="Arial" pitchFamily="34" charset="0"/>
                </a:rPr>
                <a:t>98% </a:t>
              </a:r>
              <a:r>
                <a:rPr lang="zh-CN" altLang="en-US" sz="1400" kern="0" dirty="0" smtClean="0">
                  <a:solidFill>
                    <a:srgbClr val="FFFFFF"/>
                  </a:solidFill>
                  <a:latin typeface="楷体" pitchFamily="49" charset="-122"/>
                  <a:ea typeface="楷体" pitchFamily="49" charset="-122"/>
                  <a:cs typeface="Arial" pitchFamily="34" charset="0"/>
                </a:rPr>
                <a:t>的美国顶</a:t>
              </a:r>
              <a:r>
                <a:rPr lang="zh-CN" altLang="en-US" sz="1400" kern="0" dirty="0">
                  <a:solidFill>
                    <a:srgbClr val="FFFFFF"/>
                  </a:solidFill>
                  <a:latin typeface="楷体" pitchFamily="49" charset="-122"/>
                  <a:ea typeface="楷体" pitchFamily="49" charset="-122"/>
                  <a:cs typeface="Arial" pitchFamily="34" charset="0"/>
                </a:rPr>
                <a:t>尖银行</a:t>
              </a:r>
              <a:endParaRPr lang="en-US" sz="1400"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en-US" sz="1400" kern="0" dirty="0" smtClean="0">
                  <a:solidFill>
                    <a:srgbClr val="FFFFFF"/>
                  </a:solidFill>
                  <a:latin typeface="楷体" pitchFamily="49" charset="-122"/>
                  <a:ea typeface="楷体" pitchFamily="49" charset="-122"/>
                  <a:cs typeface="Arial" pitchFamily="34" charset="0"/>
                </a:rPr>
                <a:t>85</a:t>
              </a:r>
              <a:r>
                <a:rPr lang="en-US" altLang="zh-CN" sz="1400" kern="0" dirty="0" smtClean="0">
                  <a:solidFill>
                    <a:srgbClr val="FFFFFF"/>
                  </a:solidFill>
                  <a:latin typeface="楷体" pitchFamily="49" charset="-122"/>
                  <a:ea typeface="楷体" pitchFamily="49" charset="-122"/>
                  <a:cs typeface="Arial" pitchFamily="34" charset="0"/>
                </a:rPr>
                <a:t>%</a:t>
              </a:r>
              <a:r>
                <a:rPr lang="zh-CN" altLang="en-US" sz="1400" kern="0" dirty="0" smtClean="0">
                  <a:solidFill>
                    <a:srgbClr val="FFFFFF"/>
                  </a:solidFill>
                  <a:latin typeface="楷体" pitchFamily="49" charset="-122"/>
                  <a:ea typeface="楷体" pitchFamily="49" charset="-122"/>
                  <a:cs typeface="Arial" pitchFamily="34" charset="0"/>
                </a:rPr>
                <a:t>美国顶尖保险公司</a:t>
              </a:r>
              <a:endParaRPr lang="en-US" sz="1400" kern="0" dirty="0" smtClean="0">
                <a:solidFill>
                  <a:srgbClr val="FFFFFF"/>
                </a:solidFill>
                <a:latin typeface="楷体" pitchFamily="49" charset="-122"/>
                <a:ea typeface="楷体" pitchFamily="49" charset="-122"/>
                <a:cs typeface="Arial" pitchFamily="34" charset="0"/>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smtClean="0">
                  <a:solidFill>
                    <a:srgbClr val="FFFFFF"/>
                  </a:solidFill>
                  <a:latin typeface="楷体" pitchFamily="49" charset="-122"/>
                  <a:ea typeface="楷体" pitchFamily="49" charset="-122"/>
                  <a:cs typeface="Arial" pitchFamily="34" charset="0"/>
                </a:rPr>
                <a:t>美</a:t>
              </a:r>
              <a:r>
                <a:rPr lang="zh-CN" altLang="en-US" sz="1400" kern="0" dirty="0">
                  <a:solidFill>
                    <a:srgbClr val="FFFFFF"/>
                  </a:solidFill>
                  <a:latin typeface="楷体" pitchFamily="49" charset="-122"/>
                  <a:ea typeface="楷体" pitchFamily="49" charset="-122"/>
                  <a:cs typeface="Arial" pitchFamily="34" charset="0"/>
                </a:rPr>
                <a:t>国</a:t>
              </a:r>
              <a:r>
                <a:rPr lang="en-US" sz="1400" kern="0" dirty="0" smtClean="0">
                  <a:solidFill>
                    <a:srgbClr val="FFFFFF"/>
                  </a:solidFill>
                  <a:latin typeface="楷体" pitchFamily="49" charset="-122"/>
                  <a:ea typeface="楷体" pitchFamily="49" charset="-122"/>
                  <a:cs typeface="Arial" pitchFamily="34" charset="0"/>
                </a:rPr>
                <a:t>4500</a:t>
              </a:r>
              <a:r>
                <a:rPr lang="zh-CN" altLang="en-US" sz="1400" kern="0" dirty="0" smtClean="0">
                  <a:solidFill>
                    <a:srgbClr val="FFFFFF"/>
                  </a:solidFill>
                  <a:latin typeface="楷体" pitchFamily="49" charset="-122"/>
                  <a:ea typeface="楷体" pitchFamily="49" charset="-122"/>
                  <a:cs typeface="Arial" pitchFamily="34" charset="0"/>
                </a:rPr>
                <a:t>家对冲、共同基金</a:t>
              </a:r>
              <a:endParaRPr lang="en-US" sz="1400" kern="0" dirty="0">
                <a:solidFill>
                  <a:srgbClr val="FFFFFF"/>
                </a:solidFill>
                <a:latin typeface="楷体" pitchFamily="49" charset="-122"/>
                <a:ea typeface="楷体" pitchFamily="49" charset="-122"/>
                <a:cs typeface="Arial" pitchFamily="34" charset="0"/>
              </a:endParaRPr>
            </a:p>
          </p:txBody>
        </p:sp>
        <p:sp>
          <p:nvSpPr>
            <p:cNvPr id="36" name="TextBox 54"/>
            <p:cNvSpPr txBox="1"/>
            <p:nvPr/>
          </p:nvSpPr>
          <p:spPr>
            <a:xfrm>
              <a:off x="2153482" y="3563197"/>
              <a:ext cx="2554772" cy="507831"/>
            </a:xfrm>
            <a:prstGeom prst="rect">
              <a:avLst/>
            </a:prstGeom>
            <a:noFill/>
          </p:spPr>
          <p:txBody>
            <a:bodyPr wrap="square" rtlCol="0" anchor="ctr" anchorCtr="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nl-NL" sz="1600" b="1" kern="0" dirty="0" smtClean="0">
                  <a:solidFill>
                    <a:srgbClr val="FFFFFF"/>
                  </a:solidFill>
                  <a:latin typeface="楷体" pitchFamily="49" charset="-122"/>
                  <a:ea typeface="楷体" pitchFamily="49" charset="-122"/>
                  <a:cs typeface="Arial" pitchFamily="34" charset="0"/>
                </a:rPr>
                <a:t>GRC Solutions</a:t>
              </a:r>
            </a:p>
            <a:p>
              <a:pPr algn="ctr">
                <a:defRPr/>
              </a:pPr>
              <a:r>
                <a:rPr lang="zh-CN" altLang="en-US" sz="1100" b="1" kern="0" dirty="0" smtClean="0">
                  <a:solidFill>
                    <a:srgbClr val="FFFFFF"/>
                  </a:solidFill>
                  <a:latin typeface="楷体" pitchFamily="49" charset="-122"/>
                  <a:ea typeface="楷体" pitchFamily="49" charset="-122"/>
                  <a:cs typeface="Arial" pitchFamily="34" charset="0"/>
                </a:rPr>
                <a:t>管理、风险与合规</a:t>
              </a:r>
              <a:endParaRPr lang="en-US" sz="1600" b="1" kern="0" dirty="0">
                <a:solidFill>
                  <a:srgbClr val="FFFFFF"/>
                </a:solidFill>
                <a:latin typeface="楷体" pitchFamily="49" charset="-122"/>
                <a:ea typeface="楷体" pitchFamily="49" charset="-122"/>
                <a:cs typeface="Arial" pitchFamily="34" charset="0"/>
              </a:endParaRPr>
            </a:p>
          </p:txBody>
        </p:sp>
      </p:grpSp>
      <p:grpSp>
        <p:nvGrpSpPr>
          <p:cNvPr id="37" name="Group 36"/>
          <p:cNvGrpSpPr/>
          <p:nvPr/>
        </p:nvGrpSpPr>
        <p:grpSpPr>
          <a:xfrm>
            <a:off x="4572982" y="3511887"/>
            <a:ext cx="2372569" cy="2209645"/>
            <a:chOff x="4674582" y="3511887"/>
            <a:chExt cx="2372569" cy="2209645"/>
          </a:xfrm>
        </p:grpSpPr>
        <p:sp>
          <p:nvSpPr>
            <p:cNvPr id="38" name="Rectangle 23"/>
            <p:cNvSpPr>
              <a:spLocks noChangeAspect="1"/>
            </p:cNvSpPr>
            <p:nvPr/>
          </p:nvSpPr>
          <p:spPr>
            <a:xfrm>
              <a:off x="4674582" y="3511887"/>
              <a:ext cx="2372569" cy="2209645"/>
            </a:xfrm>
            <a:prstGeom prst="rect">
              <a:avLst/>
            </a:prstGeom>
            <a:solidFill>
              <a:srgbClr val="474747">
                <a:alpha val="85000"/>
              </a:srgbClr>
            </a:solidFill>
            <a:ln w="9525" cap="flat" cmpd="sng" algn="ctr">
              <a:noFill/>
              <a:prstDash val="solid"/>
            </a:ln>
            <a:effectLst/>
          </p:spPr>
          <p:txBody>
            <a:bodyPr lIns="108000" rIns="36000" anchor="b" anchorCtr="0"/>
            <a:lstStyle/>
            <a:p>
              <a:pPr>
                <a:lnSpc>
                  <a:spcPct val="90000"/>
                </a:lnSpc>
                <a:spcAft>
                  <a:spcPts val="1200"/>
                </a:spcAft>
                <a:buClr>
                  <a:srgbClr val="FFFFFF"/>
                </a:buClr>
                <a:buSzPct val="80000"/>
                <a:defRPr/>
              </a:pPr>
              <a:endParaRPr lang="en-US" sz="1200" kern="0" dirty="0">
                <a:solidFill>
                  <a:srgbClr val="FFFFFF"/>
                </a:solidFill>
                <a:latin typeface="楷体" pitchFamily="49" charset="-122"/>
                <a:ea typeface="楷体" pitchFamily="49" charset="-122"/>
                <a:cs typeface="Arial" pitchFamily="34" charset="0"/>
              </a:endParaRPr>
            </a:p>
          </p:txBody>
        </p:sp>
        <p:sp>
          <p:nvSpPr>
            <p:cNvPr id="39" name="TextBox 54"/>
            <p:cNvSpPr txBox="1"/>
            <p:nvPr/>
          </p:nvSpPr>
          <p:spPr>
            <a:xfrm>
              <a:off x="4927641" y="3545769"/>
              <a:ext cx="1598974" cy="584775"/>
            </a:xfrm>
            <a:prstGeom prst="rect">
              <a:avLst/>
            </a:prstGeom>
            <a:noFill/>
          </p:spPr>
          <p:txBody>
            <a:bodyPr wrap="square" rtlCol="0" anchor="ctr" anchorCtr="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nl-NL" sz="1600" b="1" kern="0" dirty="0">
                  <a:solidFill>
                    <a:srgbClr val="FFFFFF"/>
                  </a:solidFill>
                  <a:latin typeface="楷体" pitchFamily="49" charset="-122"/>
                  <a:ea typeface="楷体" pitchFamily="49" charset="-122"/>
                  <a:cs typeface="Arial" pitchFamily="34" charset="0"/>
                </a:rPr>
                <a:t>Healt</a:t>
              </a:r>
              <a:r>
                <a:rPr lang="en-US" altLang="zh-CN" sz="1600" b="1" kern="0" dirty="0">
                  <a:solidFill>
                    <a:srgbClr val="FFFFFF"/>
                  </a:solidFill>
                  <a:latin typeface="楷体" pitchFamily="49" charset="-122"/>
                  <a:ea typeface="楷体" pitchFamily="49" charset="-122"/>
                  <a:cs typeface="Arial" pitchFamily="34" charset="0"/>
                </a:rPr>
                <a:t>h</a:t>
              </a:r>
            </a:p>
            <a:p>
              <a:pPr algn="ctr">
                <a:defRPr/>
              </a:pPr>
              <a:r>
                <a:rPr lang="en-US" altLang="zh-CN" sz="1600" b="1" kern="0" dirty="0" smtClean="0">
                  <a:solidFill>
                    <a:srgbClr val="FFFFFF"/>
                  </a:solidFill>
                  <a:latin typeface="楷体" pitchFamily="49" charset="-122"/>
                  <a:ea typeface="楷体" pitchFamily="49" charset="-122"/>
                  <a:cs typeface="Arial" pitchFamily="34" charset="0"/>
                </a:rPr>
                <a:t> </a:t>
              </a:r>
              <a:r>
                <a:rPr lang="zh-CN" altLang="en-US" sz="1200" b="1" kern="0" dirty="0">
                  <a:solidFill>
                    <a:srgbClr val="FFFFFF"/>
                  </a:solidFill>
                  <a:latin typeface="楷体" pitchFamily="49" charset="-122"/>
                  <a:ea typeface="楷体" pitchFamily="49" charset="-122"/>
                  <a:cs typeface="Arial" pitchFamily="34" charset="0"/>
                </a:rPr>
                <a:t>医疗卫生</a:t>
              </a:r>
              <a:endParaRPr lang="en-US" sz="1200" b="1" kern="0" dirty="0">
                <a:solidFill>
                  <a:srgbClr val="FFFFFF"/>
                </a:solidFill>
                <a:latin typeface="楷体" pitchFamily="49" charset="-122"/>
                <a:ea typeface="楷体" pitchFamily="49" charset="-122"/>
                <a:cs typeface="Arial" pitchFamily="34" charset="0"/>
              </a:endParaRPr>
            </a:p>
          </p:txBody>
        </p:sp>
      </p:grpSp>
      <p:sp>
        <p:nvSpPr>
          <p:cNvPr id="40" name="TextBox 39"/>
          <p:cNvSpPr txBox="1"/>
          <p:nvPr/>
        </p:nvSpPr>
        <p:spPr>
          <a:xfrm>
            <a:off x="4615766" y="4127056"/>
            <a:ext cx="2197087" cy="1523494"/>
          </a:xfrm>
          <a:prstGeom prst="rect">
            <a:avLst/>
          </a:prstGeom>
          <a:noFill/>
        </p:spPr>
        <p:txBody>
          <a:bodyPr wrap="square" rtlCol="0">
            <a:spAutoFit/>
          </a:bodyPr>
          <a:lstStyle/>
          <a:p>
            <a:pPr marL="174625" indent="-174625">
              <a:lnSpc>
                <a:spcPct val="90000"/>
              </a:lnSpc>
              <a:spcAft>
                <a:spcPts val="1200"/>
              </a:spcAft>
              <a:buClr>
                <a:srgbClr val="FFFFFF"/>
              </a:buClr>
              <a:buSzPct val="80000"/>
              <a:buFont typeface="Wingdings" panose="05000000000000000000" pitchFamily="2" charset="2"/>
              <a:buChar char="n"/>
              <a:defRPr/>
            </a:pPr>
            <a:r>
              <a:rPr lang="en-US" altLang="zh-CN" sz="1400" kern="0" dirty="0" smtClean="0">
                <a:solidFill>
                  <a:srgbClr val="FFFFFF"/>
                </a:solidFill>
                <a:latin typeface="楷体" pitchFamily="49" charset="-122"/>
                <a:ea typeface="楷体" pitchFamily="49" charset="-122"/>
              </a:rPr>
              <a:t>180</a:t>
            </a:r>
            <a:r>
              <a:rPr lang="zh-CN" altLang="en-US" sz="1400" kern="0" dirty="0">
                <a:solidFill>
                  <a:srgbClr val="FFFFFF"/>
                </a:solidFill>
                <a:latin typeface="楷体" pitchFamily="49" charset="-122"/>
                <a:ea typeface="楷体" pitchFamily="49" charset="-122"/>
              </a:rPr>
              <a:t>个国家的</a:t>
            </a:r>
            <a:r>
              <a:rPr lang="en-US" altLang="zh-CN" sz="1400" kern="0" dirty="0" smtClean="0">
                <a:solidFill>
                  <a:srgbClr val="FFFFFF"/>
                </a:solidFill>
                <a:latin typeface="楷体" pitchFamily="49" charset="-122"/>
                <a:ea typeface="楷体" pitchFamily="49" charset="-122"/>
              </a:rPr>
              <a:t>130</a:t>
            </a:r>
            <a:r>
              <a:rPr lang="zh-CN" altLang="en-US" sz="1400" kern="0" dirty="0">
                <a:solidFill>
                  <a:srgbClr val="FFFFFF"/>
                </a:solidFill>
                <a:latin typeface="楷体" pitchFamily="49" charset="-122"/>
                <a:ea typeface="楷体" pitchFamily="49" charset="-122"/>
              </a:rPr>
              <a:t>万医疗专业人士 </a:t>
            </a:r>
            <a:endParaRPr lang="en-US" altLang="zh-CN" sz="1400" kern="0" dirty="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en-US" altLang="zh-CN" sz="1400" kern="0" dirty="0">
                <a:solidFill>
                  <a:srgbClr val="FFFFFF"/>
                </a:solidFill>
                <a:latin typeface="楷体" pitchFamily="49" charset="-122"/>
                <a:ea typeface="楷体" pitchFamily="49" charset="-122"/>
              </a:rPr>
              <a:t>80</a:t>
            </a:r>
            <a:r>
              <a:rPr lang="zh-CN" altLang="en-US" sz="1400" kern="0" dirty="0">
                <a:solidFill>
                  <a:srgbClr val="FFFFFF"/>
                </a:solidFill>
                <a:latin typeface="楷体" pitchFamily="49" charset="-122"/>
                <a:ea typeface="楷体" pitchFamily="49" charset="-122"/>
              </a:rPr>
              <a:t>家医学协会</a:t>
            </a:r>
            <a:endParaRPr lang="en-US" altLang="zh-CN" sz="1600" kern="0" dirty="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zh-CN" altLang="en-US" sz="1400" kern="0" dirty="0">
                <a:solidFill>
                  <a:srgbClr val="FFFFFF"/>
                </a:solidFill>
                <a:latin typeface="楷体" pitchFamily="49" charset="-122"/>
                <a:ea typeface="楷体" pitchFamily="49" charset="-122"/>
              </a:rPr>
              <a:t>全</a:t>
            </a:r>
            <a:r>
              <a:rPr lang="zh-CN" altLang="en-US" sz="1400" kern="0" dirty="0" smtClean="0">
                <a:solidFill>
                  <a:srgbClr val="FFFFFF"/>
                </a:solidFill>
                <a:latin typeface="楷体" pitchFamily="49" charset="-122"/>
                <a:ea typeface="楷体" pitchFamily="49" charset="-122"/>
              </a:rPr>
              <a:t>美</a:t>
            </a:r>
            <a:r>
              <a:rPr lang="en-US" altLang="zh-CN" sz="1400" kern="0" dirty="0" smtClean="0">
                <a:solidFill>
                  <a:srgbClr val="FFFFFF"/>
                </a:solidFill>
                <a:latin typeface="楷体" pitchFamily="49" charset="-122"/>
                <a:ea typeface="楷体" pitchFamily="49" charset="-122"/>
              </a:rPr>
              <a:t>90%</a:t>
            </a:r>
            <a:r>
              <a:rPr lang="zh-CN" altLang="en-US" sz="1400" kern="0" dirty="0" smtClean="0">
                <a:solidFill>
                  <a:srgbClr val="FFFFFF"/>
                </a:solidFill>
                <a:latin typeface="楷体" pitchFamily="49" charset="-122"/>
                <a:ea typeface="楷体" pitchFamily="49" charset="-122"/>
              </a:rPr>
              <a:t>学术医疗机构</a:t>
            </a:r>
            <a:endParaRPr lang="en-US" altLang="zh-CN" sz="1600" kern="0" dirty="0">
              <a:solidFill>
                <a:srgbClr val="FFFFFF"/>
              </a:solidFill>
              <a:latin typeface="楷体" pitchFamily="49" charset="-122"/>
              <a:ea typeface="楷体" pitchFamily="49" charset="-122"/>
            </a:endParaRPr>
          </a:p>
          <a:p>
            <a:pPr marL="174625" indent="-174625">
              <a:lnSpc>
                <a:spcPct val="90000"/>
              </a:lnSpc>
              <a:spcAft>
                <a:spcPts val="1200"/>
              </a:spcAft>
              <a:buClr>
                <a:srgbClr val="FFFFFF"/>
              </a:buClr>
              <a:buSzPct val="80000"/>
              <a:buFont typeface="Wingdings" panose="05000000000000000000" pitchFamily="2" charset="2"/>
              <a:buChar char="n"/>
              <a:defRPr/>
            </a:pPr>
            <a:r>
              <a:rPr lang="en-US" altLang="zh-CN" sz="1400" kern="0" dirty="0">
                <a:solidFill>
                  <a:srgbClr val="FFFFFF"/>
                </a:solidFill>
                <a:latin typeface="楷体" pitchFamily="49" charset="-122"/>
                <a:ea typeface="楷体" pitchFamily="49" charset="-122"/>
              </a:rPr>
              <a:t>50</a:t>
            </a:r>
            <a:r>
              <a:rPr lang="zh-CN" altLang="en-US" sz="1400" kern="0" dirty="0">
                <a:solidFill>
                  <a:srgbClr val="FFFFFF"/>
                </a:solidFill>
                <a:latin typeface="楷体" pitchFamily="49" charset="-122"/>
                <a:ea typeface="楷体" pitchFamily="49" charset="-122"/>
              </a:rPr>
              <a:t>家保险支付机构</a:t>
            </a:r>
            <a:endParaRPr lang="en-US" altLang="zh-CN" sz="1600" kern="0" dirty="0">
              <a:solidFill>
                <a:srgbClr val="FFFFFF"/>
              </a:solidFill>
              <a:latin typeface="楷体" pitchFamily="49" charset="-122"/>
              <a:ea typeface="楷体" pitchFamily="49" charset="-122"/>
            </a:endParaRPr>
          </a:p>
        </p:txBody>
      </p:sp>
    </p:spTree>
    <p:extLst>
      <p:ext uri="{BB962C8B-B14F-4D97-AF65-F5344CB8AC3E}">
        <p14:creationId xmlns:p14="http://schemas.microsoft.com/office/powerpoint/2010/main" val="3269608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221382" y="232719"/>
            <a:ext cx="8602663" cy="830997"/>
          </a:xfrm>
        </p:spPr>
        <p:txBody>
          <a:bodyPr/>
          <a:lstStyle/>
          <a:p>
            <a:r>
              <a:rPr lang="zh-CN" altLang="en-US" sz="2400" dirty="0" smtClean="0">
                <a:solidFill>
                  <a:srgbClr val="0070C0"/>
                </a:solidFill>
                <a:sym typeface="Bliss 2 Bold"/>
              </a:rPr>
              <a:t>威</a:t>
            </a:r>
            <a:r>
              <a:rPr lang="zh-CN" altLang="en-US" sz="2400" dirty="0">
                <a:solidFill>
                  <a:srgbClr val="0070C0"/>
                </a:solidFill>
                <a:sym typeface="Bliss 2 Bold"/>
              </a:rPr>
              <a:t>科服务于中国数千家事务所、企业、高校、公共图书馆、政府和其他机构客户</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7" name="内容占位符 2"/>
          <p:cNvSpPr txBox="1">
            <a:spLocks/>
          </p:cNvSpPr>
          <p:nvPr/>
        </p:nvSpPr>
        <p:spPr bwMode="auto">
          <a:xfrm>
            <a:off x="373657" y="1226630"/>
            <a:ext cx="8117709"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just" eaLnBrk="0" fontAlgn="base" hangingPunct="0">
              <a:spcBef>
                <a:spcPts val="600"/>
              </a:spcBef>
              <a:spcAft>
                <a:spcPts val="600"/>
              </a:spcAft>
              <a:buClr>
                <a:srgbClr val="0070C0"/>
              </a:buClr>
              <a:buSzPct val="70000"/>
              <a:buFont typeface="Wingdings" pitchFamily="2" charset="2"/>
              <a:buChar char="n"/>
            </a:pPr>
            <a:r>
              <a:rPr lang="zh-CN" altLang="en-US" sz="1800" dirty="0">
                <a:latin typeface="楷体" pitchFamily="49" charset="-122"/>
                <a:ea typeface="楷体" pitchFamily="49" charset="-122"/>
                <a:cs typeface="Arial" pitchFamily="34" charset="0"/>
              </a:rPr>
              <a:t>自</a:t>
            </a:r>
            <a:r>
              <a:rPr lang="en-US" altLang="zh-CN" sz="1800" dirty="0">
                <a:latin typeface="楷体" pitchFamily="49" charset="-122"/>
                <a:ea typeface="楷体" pitchFamily="49" charset="-122"/>
                <a:cs typeface="Arial" pitchFamily="34" charset="0"/>
              </a:rPr>
              <a:t>1985</a:t>
            </a:r>
            <a:r>
              <a:rPr lang="zh-CN" altLang="en-US" sz="1800" dirty="0">
                <a:latin typeface="楷体" pitchFamily="49" charset="-122"/>
                <a:ea typeface="楷体" pitchFamily="49" charset="-122"/>
                <a:cs typeface="Arial" pitchFamily="34" charset="0"/>
              </a:rPr>
              <a:t>年起服务于中国市场，提供法律法规、财务和税务信息，内容涉及财税、金融、商业法规、公司和人力资源以及知识产权保护等领域，服务于多家事务所、研究机构和政府部门。</a:t>
            </a:r>
            <a:endParaRPr lang="en-US" altLang="zh-CN" sz="1800" dirty="0">
              <a:latin typeface="楷体" pitchFamily="49" charset="-122"/>
              <a:ea typeface="楷体" pitchFamily="49" charset="-122"/>
              <a:cs typeface="Arial" pitchFamily="34" charset="0"/>
            </a:endParaRPr>
          </a:p>
          <a:p>
            <a:pPr algn="just" eaLnBrk="0" fontAlgn="base" hangingPunct="0">
              <a:spcBef>
                <a:spcPts val="600"/>
              </a:spcBef>
              <a:spcAft>
                <a:spcPts val="600"/>
              </a:spcAft>
              <a:buClr>
                <a:srgbClr val="0070C0"/>
              </a:buClr>
              <a:buSzPct val="70000"/>
              <a:buFont typeface="Wingdings" pitchFamily="2" charset="2"/>
              <a:buChar char="n"/>
            </a:pPr>
            <a:r>
              <a:rPr lang="zh-CN" altLang="en-US" sz="1800" dirty="0">
                <a:latin typeface="楷体" pitchFamily="49" charset="-122"/>
                <a:ea typeface="楷体" pitchFamily="49" charset="-122"/>
                <a:cs typeface="Arial" pitchFamily="34" charset="0"/>
              </a:rPr>
              <a:t>威科法规、财税、金融、医疗卫生四大业务板块相继建立本土团队和业务，全面服务于中国客户</a:t>
            </a:r>
            <a:endParaRPr lang="en-US" altLang="zh-CN" sz="1800" dirty="0">
              <a:latin typeface="楷体" pitchFamily="49" charset="-122"/>
              <a:ea typeface="楷体" pitchFamily="49" charset="-122"/>
              <a:cs typeface="Arial" pitchFamily="34" charset="0"/>
            </a:endParaRPr>
          </a:p>
          <a:p>
            <a:pPr algn="just" eaLnBrk="0" fontAlgn="base" hangingPunct="0">
              <a:spcBef>
                <a:spcPts val="600"/>
              </a:spcBef>
              <a:spcAft>
                <a:spcPts val="600"/>
              </a:spcAft>
              <a:buClr>
                <a:srgbClr val="0070C0"/>
              </a:buClr>
              <a:buSzPct val="70000"/>
              <a:buFont typeface="Wingdings" pitchFamily="2" charset="2"/>
              <a:buChar char="n"/>
            </a:pPr>
            <a:r>
              <a:rPr lang="zh-CN" altLang="en-US" sz="1800" dirty="0">
                <a:latin typeface="楷体" pitchFamily="49" charset="-122"/>
                <a:ea typeface="楷体" pitchFamily="49" charset="-122"/>
                <a:cs typeface="Arial" pitchFamily="34" charset="0"/>
                <a:sym typeface="Bliss 2 Bold"/>
              </a:rPr>
              <a:t>拥有</a:t>
            </a:r>
            <a:r>
              <a:rPr lang="en-US" altLang="zh-CN" sz="1800" dirty="0">
                <a:latin typeface="楷体" pitchFamily="49" charset="-122"/>
                <a:ea typeface="楷体" pitchFamily="49" charset="-122"/>
                <a:cs typeface="Arial" pitchFamily="34" charset="0"/>
                <a:sym typeface="Bliss 2 Bold"/>
              </a:rPr>
              <a:t>600</a:t>
            </a:r>
            <a:r>
              <a:rPr lang="zh-CN" altLang="en-US" sz="1800" dirty="0">
                <a:latin typeface="楷体" pitchFamily="49" charset="-122"/>
                <a:ea typeface="楷体" pitchFamily="49" charset="-122"/>
                <a:cs typeface="Arial" pitchFamily="34" charset="0"/>
                <a:sym typeface="Bliss 2 Bold"/>
              </a:rPr>
              <a:t>名员工分布在</a:t>
            </a:r>
            <a:r>
              <a:rPr lang="zh-CN" altLang="en-US" sz="1800" dirty="0" smtClean="0">
                <a:latin typeface="楷体" pitchFamily="49" charset="-122"/>
                <a:ea typeface="楷体" pitchFamily="49" charset="-122"/>
                <a:cs typeface="Arial" pitchFamily="34" charset="0"/>
                <a:sym typeface="Bliss 2 Bold"/>
              </a:rPr>
              <a:t>中国</a:t>
            </a:r>
            <a:r>
              <a:rPr lang="en-US" altLang="zh-CN" sz="1800" dirty="0">
                <a:latin typeface="楷体" pitchFamily="49" charset="-122"/>
                <a:ea typeface="楷体" pitchFamily="49" charset="-122"/>
                <a:cs typeface="Arial" pitchFamily="34" charset="0"/>
                <a:sym typeface="Bliss 2 Bold"/>
              </a:rPr>
              <a:t>5</a:t>
            </a:r>
            <a:r>
              <a:rPr lang="zh-CN" altLang="en-US" sz="1800" dirty="0" smtClean="0">
                <a:latin typeface="楷体" pitchFamily="49" charset="-122"/>
                <a:ea typeface="楷体" pitchFamily="49" charset="-122"/>
                <a:cs typeface="Arial" pitchFamily="34" charset="0"/>
                <a:sym typeface="Bliss 2 Bold"/>
              </a:rPr>
              <a:t>大城市</a:t>
            </a:r>
            <a:endParaRPr lang="zh-CN" altLang="en-US" sz="1800" dirty="0">
              <a:latin typeface="楷体" pitchFamily="49" charset="-122"/>
              <a:ea typeface="楷体" pitchFamily="49" charset="-122"/>
              <a:cs typeface="Arial" pitchFamily="34" charset="0"/>
              <a:sym typeface="Bliss 2 Bold"/>
            </a:endParaRPr>
          </a:p>
        </p:txBody>
      </p:sp>
      <p:grpSp>
        <p:nvGrpSpPr>
          <p:cNvPr id="8" name="Group 7"/>
          <p:cNvGrpSpPr/>
          <p:nvPr/>
        </p:nvGrpSpPr>
        <p:grpSpPr>
          <a:xfrm>
            <a:off x="5387849" y="2949068"/>
            <a:ext cx="3446462" cy="2917825"/>
            <a:chOff x="5551488" y="3313113"/>
            <a:chExt cx="3446462" cy="2917825"/>
          </a:xfrm>
        </p:grpSpPr>
        <p:sp>
          <p:nvSpPr>
            <p:cNvPr id="9" name="Rectangle 8"/>
            <p:cNvSpPr/>
            <p:nvPr/>
          </p:nvSpPr>
          <p:spPr>
            <a:xfrm>
              <a:off x="5551488" y="3313113"/>
              <a:ext cx="3446462" cy="29178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楷体" pitchFamily="49" charset="-122"/>
                <a:ea typeface="楷体" pitchFamily="49" charset="-122"/>
              </a:endParaRPr>
            </a:p>
          </p:txBody>
        </p:sp>
        <p:grpSp>
          <p:nvGrpSpPr>
            <p:cNvPr id="10" name="组合 75"/>
            <p:cNvGrpSpPr>
              <a:grpSpLocks/>
            </p:cNvGrpSpPr>
            <p:nvPr/>
          </p:nvGrpSpPr>
          <p:grpSpPr bwMode="auto">
            <a:xfrm>
              <a:off x="5781675" y="4022725"/>
              <a:ext cx="3063875" cy="2045134"/>
              <a:chOff x="735307" y="1233927"/>
              <a:chExt cx="5750103" cy="3838575"/>
            </a:xfrm>
          </p:grpSpPr>
          <p:grpSp>
            <p:nvGrpSpPr>
              <p:cNvPr id="13" name="Group 46"/>
              <p:cNvGrpSpPr>
                <a:grpSpLocks/>
              </p:cNvGrpSpPr>
              <p:nvPr/>
            </p:nvGrpSpPr>
            <p:grpSpPr bwMode="auto">
              <a:xfrm>
                <a:off x="735307" y="1233927"/>
                <a:ext cx="4551363" cy="3838575"/>
                <a:chOff x="368" y="1155"/>
                <a:chExt cx="2867" cy="2418"/>
              </a:xfrm>
              <a:effectLst>
                <a:glow rad="101600">
                  <a:srgbClr val="06609E">
                    <a:alpha val="40000"/>
                  </a:srgbClr>
                </a:glow>
              </a:effectLst>
            </p:grpSpPr>
            <p:sp>
              <p:nvSpPr>
                <p:cNvPr id="27" name="Freeform 2"/>
                <p:cNvSpPr>
                  <a:spLocks/>
                </p:cNvSpPr>
                <p:nvPr/>
              </p:nvSpPr>
              <p:spPr bwMode="auto">
                <a:xfrm>
                  <a:off x="2360" y="1903"/>
                  <a:ext cx="321" cy="442"/>
                </a:xfrm>
                <a:custGeom>
                  <a:avLst/>
                  <a:gdLst/>
                  <a:ahLst/>
                  <a:cxnLst>
                    <a:cxn ang="0">
                      <a:pos x="498" y="179"/>
                    </a:cxn>
                    <a:cxn ang="0">
                      <a:pos x="456" y="124"/>
                    </a:cxn>
                    <a:cxn ang="0">
                      <a:pos x="381" y="96"/>
                    </a:cxn>
                    <a:cxn ang="0">
                      <a:pos x="381" y="26"/>
                    </a:cxn>
                    <a:cxn ang="0">
                      <a:pos x="305" y="0"/>
                    </a:cxn>
                    <a:cxn ang="0">
                      <a:pos x="247" y="33"/>
                    </a:cxn>
                    <a:cxn ang="0">
                      <a:pos x="248" y="95"/>
                    </a:cxn>
                    <a:cxn ang="0">
                      <a:pos x="164" y="93"/>
                    </a:cxn>
                    <a:cxn ang="0">
                      <a:pos x="104" y="123"/>
                    </a:cxn>
                    <a:cxn ang="0">
                      <a:pos x="37" y="101"/>
                    </a:cxn>
                    <a:cxn ang="0">
                      <a:pos x="0" y="174"/>
                    </a:cxn>
                    <a:cxn ang="0">
                      <a:pos x="15" y="246"/>
                    </a:cxn>
                    <a:cxn ang="0">
                      <a:pos x="88" y="283"/>
                    </a:cxn>
                    <a:cxn ang="0">
                      <a:pos x="103" y="336"/>
                    </a:cxn>
                    <a:cxn ang="0">
                      <a:pos x="15" y="434"/>
                    </a:cxn>
                    <a:cxn ang="0">
                      <a:pos x="16" y="488"/>
                    </a:cxn>
                    <a:cxn ang="0">
                      <a:pos x="73" y="519"/>
                    </a:cxn>
                    <a:cxn ang="0">
                      <a:pos x="73" y="572"/>
                    </a:cxn>
                    <a:cxn ang="0">
                      <a:pos x="33" y="628"/>
                    </a:cxn>
                    <a:cxn ang="0">
                      <a:pos x="73" y="677"/>
                    </a:cxn>
                    <a:cxn ang="0">
                      <a:pos x="164" y="677"/>
                    </a:cxn>
                    <a:cxn ang="0">
                      <a:pos x="213" y="647"/>
                    </a:cxn>
                    <a:cxn ang="0">
                      <a:pos x="222" y="585"/>
                    </a:cxn>
                    <a:cxn ang="0">
                      <a:pos x="254" y="546"/>
                    </a:cxn>
                    <a:cxn ang="0">
                      <a:pos x="297" y="503"/>
                    </a:cxn>
                    <a:cxn ang="0">
                      <a:pos x="349" y="503"/>
                    </a:cxn>
                    <a:cxn ang="0">
                      <a:pos x="426" y="449"/>
                    </a:cxn>
                    <a:cxn ang="0">
                      <a:pos x="383" y="382"/>
                    </a:cxn>
                    <a:cxn ang="0">
                      <a:pos x="405" y="325"/>
                    </a:cxn>
                    <a:cxn ang="0">
                      <a:pos x="460" y="329"/>
                    </a:cxn>
                    <a:cxn ang="0">
                      <a:pos x="536" y="310"/>
                    </a:cxn>
                    <a:cxn ang="0">
                      <a:pos x="585" y="201"/>
                    </a:cxn>
                    <a:cxn ang="0">
                      <a:pos x="498" y="179"/>
                    </a:cxn>
                  </a:cxnLst>
                  <a:rect l="0" t="0" r="r" b="b"/>
                  <a:pathLst>
                    <a:path w="586" h="678">
                      <a:moveTo>
                        <a:pt x="498" y="179"/>
                      </a:moveTo>
                      <a:lnTo>
                        <a:pt x="456" y="124"/>
                      </a:lnTo>
                      <a:lnTo>
                        <a:pt x="381" y="96"/>
                      </a:lnTo>
                      <a:lnTo>
                        <a:pt x="381" y="26"/>
                      </a:lnTo>
                      <a:lnTo>
                        <a:pt x="305" y="0"/>
                      </a:lnTo>
                      <a:lnTo>
                        <a:pt x="247" y="33"/>
                      </a:lnTo>
                      <a:lnTo>
                        <a:pt x="248" y="95"/>
                      </a:lnTo>
                      <a:lnTo>
                        <a:pt x="164" y="93"/>
                      </a:lnTo>
                      <a:lnTo>
                        <a:pt x="104" y="123"/>
                      </a:lnTo>
                      <a:lnTo>
                        <a:pt x="37" y="101"/>
                      </a:lnTo>
                      <a:lnTo>
                        <a:pt x="0" y="174"/>
                      </a:lnTo>
                      <a:lnTo>
                        <a:pt x="15" y="246"/>
                      </a:lnTo>
                      <a:lnTo>
                        <a:pt x="88" y="283"/>
                      </a:lnTo>
                      <a:lnTo>
                        <a:pt x="103" y="336"/>
                      </a:lnTo>
                      <a:lnTo>
                        <a:pt x="15" y="434"/>
                      </a:lnTo>
                      <a:lnTo>
                        <a:pt x="16" y="488"/>
                      </a:lnTo>
                      <a:lnTo>
                        <a:pt x="73" y="519"/>
                      </a:lnTo>
                      <a:lnTo>
                        <a:pt x="73" y="572"/>
                      </a:lnTo>
                      <a:lnTo>
                        <a:pt x="33" y="628"/>
                      </a:lnTo>
                      <a:lnTo>
                        <a:pt x="73" y="677"/>
                      </a:lnTo>
                      <a:lnTo>
                        <a:pt x="164" y="677"/>
                      </a:lnTo>
                      <a:lnTo>
                        <a:pt x="213" y="647"/>
                      </a:lnTo>
                      <a:lnTo>
                        <a:pt x="222" y="585"/>
                      </a:lnTo>
                      <a:lnTo>
                        <a:pt x="254" y="546"/>
                      </a:lnTo>
                      <a:lnTo>
                        <a:pt x="297" y="503"/>
                      </a:lnTo>
                      <a:lnTo>
                        <a:pt x="349" y="503"/>
                      </a:lnTo>
                      <a:lnTo>
                        <a:pt x="426" y="449"/>
                      </a:lnTo>
                      <a:lnTo>
                        <a:pt x="383" y="382"/>
                      </a:lnTo>
                      <a:lnTo>
                        <a:pt x="405" y="325"/>
                      </a:lnTo>
                      <a:lnTo>
                        <a:pt x="460" y="329"/>
                      </a:lnTo>
                      <a:lnTo>
                        <a:pt x="536" y="310"/>
                      </a:lnTo>
                      <a:lnTo>
                        <a:pt x="585" y="201"/>
                      </a:lnTo>
                      <a:lnTo>
                        <a:pt x="498" y="179"/>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28" name="Freeform 3"/>
                <p:cNvSpPr>
                  <a:spLocks/>
                </p:cNvSpPr>
                <p:nvPr/>
              </p:nvSpPr>
              <p:spPr bwMode="auto">
                <a:xfrm>
                  <a:off x="1542" y="1186"/>
                  <a:ext cx="1268" cy="1135"/>
                </a:xfrm>
                <a:custGeom>
                  <a:avLst/>
                  <a:gdLst/>
                  <a:ahLst/>
                  <a:cxnLst>
                    <a:cxn ang="0">
                      <a:pos x="131" y="1244"/>
                    </a:cxn>
                    <a:cxn ang="0">
                      <a:pos x="482" y="1293"/>
                    </a:cxn>
                    <a:cxn ang="0">
                      <a:pos x="692" y="1331"/>
                    </a:cxn>
                    <a:cxn ang="0">
                      <a:pos x="1131" y="1203"/>
                    </a:cxn>
                    <a:cxn ang="0">
                      <a:pos x="1275" y="1067"/>
                    </a:cxn>
                    <a:cxn ang="0">
                      <a:pos x="1280" y="927"/>
                    </a:cxn>
                    <a:cxn ang="0">
                      <a:pos x="1506" y="859"/>
                    </a:cxn>
                    <a:cxn ang="0">
                      <a:pos x="1636" y="770"/>
                    </a:cxn>
                    <a:cxn ang="0">
                      <a:pos x="1888" y="699"/>
                    </a:cxn>
                    <a:cxn ang="0">
                      <a:pos x="1793" y="574"/>
                    </a:cxn>
                    <a:cxn ang="0">
                      <a:pos x="1697" y="607"/>
                    </a:cxn>
                    <a:cxn ang="0">
                      <a:pos x="1561" y="630"/>
                    </a:cxn>
                    <a:cxn ang="0">
                      <a:pos x="1557" y="413"/>
                    </a:cxn>
                    <a:cxn ang="0">
                      <a:pos x="1773" y="343"/>
                    </a:cxn>
                    <a:cxn ang="0">
                      <a:pos x="1793" y="185"/>
                    </a:cxn>
                    <a:cxn ang="0">
                      <a:pos x="1804" y="92"/>
                    </a:cxn>
                    <a:cxn ang="0">
                      <a:pos x="1872" y="0"/>
                    </a:cxn>
                    <a:cxn ang="0">
                      <a:pos x="1872" y="92"/>
                    </a:cxn>
                    <a:cxn ang="0">
                      <a:pos x="1948" y="66"/>
                    </a:cxn>
                    <a:cxn ang="0">
                      <a:pos x="1996" y="161"/>
                    </a:cxn>
                    <a:cxn ang="0">
                      <a:pos x="2140" y="175"/>
                    </a:cxn>
                    <a:cxn ang="0">
                      <a:pos x="2219" y="145"/>
                    </a:cxn>
                    <a:cxn ang="0">
                      <a:pos x="2263" y="244"/>
                    </a:cxn>
                    <a:cxn ang="0">
                      <a:pos x="2231" y="379"/>
                    </a:cxn>
                    <a:cxn ang="0">
                      <a:pos x="2223" y="485"/>
                    </a:cxn>
                    <a:cxn ang="0">
                      <a:pos x="2099" y="571"/>
                    </a:cxn>
                    <a:cxn ang="0">
                      <a:pos x="2223" y="590"/>
                    </a:cxn>
                    <a:cxn ang="0">
                      <a:pos x="2191" y="636"/>
                    </a:cxn>
                    <a:cxn ang="0">
                      <a:pos x="2103" y="735"/>
                    </a:cxn>
                    <a:cxn ang="0">
                      <a:pos x="2127" y="811"/>
                    </a:cxn>
                    <a:cxn ang="0">
                      <a:pos x="2219" y="853"/>
                    </a:cxn>
                    <a:cxn ang="0">
                      <a:pos x="2319" y="976"/>
                    </a:cxn>
                    <a:cxn ang="0">
                      <a:pos x="1996" y="1125"/>
                    </a:cxn>
                    <a:cxn ang="0">
                      <a:pos x="1967" y="1207"/>
                    </a:cxn>
                    <a:cxn ang="0">
                      <a:pos x="1861" y="1216"/>
                    </a:cxn>
                    <a:cxn ang="0">
                      <a:pos x="1793" y="1120"/>
                    </a:cxn>
                    <a:cxn ang="0">
                      <a:pos x="1740" y="1209"/>
                    </a:cxn>
                    <a:cxn ang="0">
                      <a:pos x="1593" y="1241"/>
                    </a:cxn>
                    <a:cxn ang="0">
                      <a:pos x="1489" y="1286"/>
                    </a:cxn>
                    <a:cxn ang="0">
                      <a:pos x="1362" y="1392"/>
                    </a:cxn>
                    <a:cxn ang="0">
                      <a:pos x="1183" y="1508"/>
                    </a:cxn>
                    <a:cxn ang="0">
                      <a:pos x="1103" y="1581"/>
                    </a:cxn>
                    <a:cxn ang="0">
                      <a:pos x="880" y="1648"/>
                    </a:cxn>
                    <a:cxn ang="0">
                      <a:pos x="876" y="1521"/>
                    </a:cxn>
                    <a:cxn ang="0">
                      <a:pos x="796" y="1623"/>
                    </a:cxn>
                    <a:cxn ang="0">
                      <a:pos x="654" y="1741"/>
                    </a:cxn>
                    <a:cxn ang="0">
                      <a:pos x="583" y="1661"/>
                    </a:cxn>
                    <a:cxn ang="0">
                      <a:pos x="644" y="1587"/>
                    </a:cxn>
                    <a:cxn ang="0">
                      <a:pos x="410" y="1610"/>
                    </a:cxn>
                    <a:cxn ang="0">
                      <a:pos x="234" y="1491"/>
                    </a:cxn>
                    <a:cxn ang="0">
                      <a:pos x="272" y="1433"/>
                    </a:cxn>
                    <a:cxn ang="0">
                      <a:pos x="72" y="1461"/>
                    </a:cxn>
                    <a:cxn ang="0">
                      <a:pos x="0" y="1224"/>
                    </a:cxn>
                  </a:cxnLst>
                  <a:rect l="0" t="0" r="r" b="b"/>
                  <a:pathLst>
                    <a:path w="2320" h="1742">
                      <a:moveTo>
                        <a:pt x="0" y="1224"/>
                      </a:moveTo>
                      <a:lnTo>
                        <a:pt x="131" y="1244"/>
                      </a:lnTo>
                      <a:lnTo>
                        <a:pt x="387" y="1238"/>
                      </a:lnTo>
                      <a:lnTo>
                        <a:pt x="482" y="1293"/>
                      </a:lnTo>
                      <a:lnTo>
                        <a:pt x="632" y="1300"/>
                      </a:lnTo>
                      <a:lnTo>
                        <a:pt x="692" y="1331"/>
                      </a:lnTo>
                      <a:lnTo>
                        <a:pt x="753" y="1270"/>
                      </a:lnTo>
                      <a:lnTo>
                        <a:pt x="1131" y="1203"/>
                      </a:lnTo>
                      <a:lnTo>
                        <a:pt x="1192" y="1125"/>
                      </a:lnTo>
                      <a:lnTo>
                        <a:pt x="1275" y="1067"/>
                      </a:lnTo>
                      <a:lnTo>
                        <a:pt x="1234" y="988"/>
                      </a:lnTo>
                      <a:lnTo>
                        <a:pt x="1280" y="927"/>
                      </a:lnTo>
                      <a:lnTo>
                        <a:pt x="1444" y="945"/>
                      </a:lnTo>
                      <a:lnTo>
                        <a:pt x="1506" y="859"/>
                      </a:lnTo>
                      <a:lnTo>
                        <a:pt x="1617" y="823"/>
                      </a:lnTo>
                      <a:lnTo>
                        <a:pt x="1636" y="770"/>
                      </a:lnTo>
                      <a:lnTo>
                        <a:pt x="1728" y="729"/>
                      </a:lnTo>
                      <a:lnTo>
                        <a:pt x="1888" y="699"/>
                      </a:lnTo>
                      <a:lnTo>
                        <a:pt x="1900" y="657"/>
                      </a:lnTo>
                      <a:lnTo>
                        <a:pt x="1793" y="574"/>
                      </a:lnTo>
                      <a:lnTo>
                        <a:pt x="1689" y="581"/>
                      </a:lnTo>
                      <a:lnTo>
                        <a:pt x="1697" y="607"/>
                      </a:lnTo>
                      <a:lnTo>
                        <a:pt x="1614" y="607"/>
                      </a:lnTo>
                      <a:lnTo>
                        <a:pt x="1561" y="630"/>
                      </a:lnTo>
                      <a:lnTo>
                        <a:pt x="1521" y="567"/>
                      </a:lnTo>
                      <a:lnTo>
                        <a:pt x="1557" y="413"/>
                      </a:lnTo>
                      <a:lnTo>
                        <a:pt x="1668" y="413"/>
                      </a:lnTo>
                      <a:lnTo>
                        <a:pt x="1773" y="343"/>
                      </a:lnTo>
                      <a:lnTo>
                        <a:pt x="1769" y="280"/>
                      </a:lnTo>
                      <a:lnTo>
                        <a:pt x="1793" y="185"/>
                      </a:lnTo>
                      <a:lnTo>
                        <a:pt x="1836" y="138"/>
                      </a:lnTo>
                      <a:lnTo>
                        <a:pt x="1804" y="92"/>
                      </a:lnTo>
                      <a:lnTo>
                        <a:pt x="1800" y="19"/>
                      </a:lnTo>
                      <a:lnTo>
                        <a:pt x="1872" y="0"/>
                      </a:lnTo>
                      <a:lnTo>
                        <a:pt x="1895" y="39"/>
                      </a:lnTo>
                      <a:lnTo>
                        <a:pt x="1872" y="92"/>
                      </a:lnTo>
                      <a:lnTo>
                        <a:pt x="1920" y="99"/>
                      </a:lnTo>
                      <a:lnTo>
                        <a:pt x="1948" y="66"/>
                      </a:lnTo>
                      <a:lnTo>
                        <a:pt x="1976" y="76"/>
                      </a:lnTo>
                      <a:lnTo>
                        <a:pt x="1996" y="161"/>
                      </a:lnTo>
                      <a:lnTo>
                        <a:pt x="2039" y="171"/>
                      </a:lnTo>
                      <a:lnTo>
                        <a:pt x="2140" y="175"/>
                      </a:lnTo>
                      <a:lnTo>
                        <a:pt x="2171" y="122"/>
                      </a:lnTo>
                      <a:lnTo>
                        <a:pt x="2219" y="145"/>
                      </a:lnTo>
                      <a:lnTo>
                        <a:pt x="2307" y="161"/>
                      </a:lnTo>
                      <a:lnTo>
                        <a:pt x="2263" y="244"/>
                      </a:lnTo>
                      <a:lnTo>
                        <a:pt x="2258" y="366"/>
                      </a:lnTo>
                      <a:lnTo>
                        <a:pt x="2231" y="379"/>
                      </a:lnTo>
                      <a:lnTo>
                        <a:pt x="2238" y="465"/>
                      </a:lnTo>
                      <a:lnTo>
                        <a:pt x="2223" y="485"/>
                      </a:lnTo>
                      <a:lnTo>
                        <a:pt x="2168" y="455"/>
                      </a:lnTo>
                      <a:lnTo>
                        <a:pt x="2099" y="571"/>
                      </a:lnTo>
                      <a:lnTo>
                        <a:pt x="2159" y="600"/>
                      </a:lnTo>
                      <a:lnTo>
                        <a:pt x="2223" y="590"/>
                      </a:lnTo>
                      <a:lnTo>
                        <a:pt x="2231" y="623"/>
                      </a:lnTo>
                      <a:lnTo>
                        <a:pt x="2191" y="636"/>
                      </a:lnTo>
                      <a:lnTo>
                        <a:pt x="2159" y="742"/>
                      </a:lnTo>
                      <a:lnTo>
                        <a:pt x="2103" y="735"/>
                      </a:lnTo>
                      <a:lnTo>
                        <a:pt x="2083" y="748"/>
                      </a:lnTo>
                      <a:lnTo>
                        <a:pt x="2127" y="811"/>
                      </a:lnTo>
                      <a:lnTo>
                        <a:pt x="2179" y="888"/>
                      </a:lnTo>
                      <a:lnTo>
                        <a:pt x="2219" y="853"/>
                      </a:lnTo>
                      <a:lnTo>
                        <a:pt x="2307" y="902"/>
                      </a:lnTo>
                      <a:lnTo>
                        <a:pt x="2319" y="976"/>
                      </a:lnTo>
                      <a:lnTo>
                        <a:pt x="2043" y="1145"/>
                      </a:lnTo>
                      <a:lnTo>
                        <a:pt x="1996" y="1125"/>
                      </a:lnTo>
                      <a:lnTo>
                        <a:pt x="1948" y="1125"/>
                      </a:lnTo>
                      <a:lnTo>
                        <a:pt x="1967" y="1207"/>
                      </a:lnTo>
                      <a:lnTo>
                        <a:pt x="1943" y="1237"/>
                      </a:lnTo>
                      <a:lnTo>
                        <a:pt x="1861" y="1216"/>
                      </a:lnTo>
                      <a:lnTo>
                        <a:pt x="1864" y="1145"/>
                      </a:lnTo>
                      <a:lnTo>
                        <a:pt x="1793" y="1120"/>
                      </a:lnTo>
                      <a:lnTo>
                        <a:pt x="1737" y="1151"/>
                      </a:lnTo>
                      <a:lnTo>
                        <a:pt x="1740" y="1209"/>
                      </a:lnTo>
                      <a:lnTo>
                        <a:pt x="1657" y="1207"/>
                      </a:lnTo>
                      <a:lnTo>
                        <a:pt x="1593" y="1241"/>
                      </a:lnTo>
                      <a:lnTo>
                        <a:pt x="1533" y="1213"/>
                      </a:lnTo>
                      <a:lnTo>
                        <a:pt x="1489" y="1286"/>
                      </a:lnTo>
                      <a:lnTo>
                        <a:pt x="1513" y="1359"/>
                      </a:lnTo>
                      <a:lnTo>
                        <a:pt x="1362" y="1392"/>
                      </a:lnTo>
                      <a:lnTo>
                        <a:pt x="1258" y="1514"/>
                      </a:lnTo>
                      <a:lnTo>
                        <a:pt x="1183" y="1508"/>
                      </a:lnTo>
                      <a:lnTo>
                        <a:pt x="1139" y="1571"/>
                      </a:lnTo>
                      <a:lnTo>
                        <a:pt x="1103" y="1581"/>
                      </a:lnTo>
                      <a:lnTo>
                        <a:pt x="1015" y="1690"/>
                      </a:lnTo>
                      <a:lnTo>
                        <a:pt x="880" y="1648"/>
                      </a:lnTo>
                      <a:lnTo>
                        <a:pt x="886" y="1592"/>
                      </a:lnTo>
                      <a:lnTo>
                        <a:pt x="876" y="1521"/>
                      </a:lnTo>
                      <a:lnTo>
                        <a:pt x="808" y="1544"/>
                      </a:lnTo>
                      <a:lnTo>
                        <a:pt x="796" y="1623"/>
                      </a:lnTo>
                      <a:lnTo>
                        <a:pt x="720" y="1736"/>
                      </a:lnTo>
                      <a:lnTo>
                        <a:pt x="654" y="1741"/>
                      </a:lnTo>
                      <a:lnTo>
                        <a:pt x="590" y="1729"/>
                      </a:lnTo>
                      <a:lnTo>
                        <a:pt x="583" y="1661"/>
                      </a:lnTo>
                      <a:lnTo>
                        <a:pt x="627" y="1639"/>
                      </a:lnTo>
                      <a:lnTo>
                        <a:pt x="644" y="1587"/>
                      </a:lnTo>
                      <a:lnTo>
                        <a:pt x="572" y="1553"/>
                      </a:lnTo>
                      <a:lnTo>
                        <a:pt x="410" y="1610"/>
                      </a:lnTo>
                      <a:lnTo>
                        <a:pt x="317" y="1554"/>
                      </a:lnTo>
                      <a:lnTo>
                        <a:pt x="234" y="1491"/>
                      </a:lnTo>
                      <a:lnTo>
                        <a:pt x="284" y="1470"/>
                      </a:lnTo>
                      <a:lnTo>
                        <a:pt x="272" y="1433"/>
                      </a:lnTo>
                      <a:lnTo>
                        <a:pt x="134" y="1418"/>
                      </a:lnTo>
                      <a:lnTo>
                        <a:pt x="72" y="1461"/>
                      </a:lnTo>
                      <a:lnTo>
                        <a:pt x="11" y="1359"/>
                      </a:lnTo>
                      <a:lnTo>
                        <a:pt x="0" y="1224"/>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29" name="Freeform 4"/>
                <p:cNvSpPr>
                  <a:spLocks/>
                </p:cNvSpPr>
                <p:nvPr/>
              </p:nvSpPr>
              <p:spPr bwMode="auto">
                <a:xfrm>
                  <a:off x="2560" y="1155"/>
                  <a:ext cx="675" cy="561"/>
                </a:xfrm>
                <a:custGeom>
                  <a:avLst/>
                  <a:gdLst/>
                  <a:ahLst/>
                  <a:cxnLst>
                    <a:cxn ang="0">
                      <a:pos x="0" y="49"/>
                    </a:cxn>
                    <a:cxn ang="0">
                      <a:pos x="146" y="0"/>
                    </a:cxn>
                    <a:cxn ang="0">
                      <a:pos x="358" y="16"/>
                    </a:cxn>
                    <a:cxn ang="0">
                      <a:pos x="426" y="168"/>
                    </a:cxn>
                    <a:cxn ang="0">
                      <a:pos x="513" y="225"/>
                    </a:cxn>
                    <a:cxn ang="0">
                      <a:pos x="597" y="303"/>
                    </a:cxn>
                    <a:cxn ang="0">
                      <a:pos x="748" y="303"/>
                    </a:cxn>
                    <a:cxn ang="0">
                      <a:pos x="817" y="327"/>
                    </a:cxn>
                    <a:cxn ang="0">
                      <a:pos x="868" y="370"/>
                    </a:cxn>
                    <a:cxn ang="0">
                      <a:pos x="919" y="449"/>
                    </a:cxn>
                    <a:cxn ang="0">
                      <a:pos x="1019" y="418"/>
                    </a:cxn>
                    <a:cxn ang="0">
                      <a:pos x="1056" y="350"/>
                    </a:cxn>
                    <a:cxn ang="0">
                      <a:pos x="1190" y="297"/>
                    </a:cxn>
                    <a:cxn ang="0">
                      <a:pos x="1234" y="376"/>
                    </a:cxn>
                    <a:cxn ang="0">
                      <a:pos x="1214" y="462"/>
                    </a:cxn>
                    <a:cxn ang="0">
                      <a:pos x="1195" y="521"/>
                    </a:cxn>
                    <a:cxn ang="0">
                      <a:pos x="1202" y="653"/>
                    </a:cxn>
                    <a:cxn ang="0">
                      <a:pos x="1103" y="653"/>
                    </a:cxn>
                    <a:cxn ang="0">
                      <a:pos x="1023" y="716"/>
                    </a:cxn>
                    <a:cxn ang="0">
                      <a:pos x="1095" y="861"/>
                    </a:cxn>
                    <a:cxn ang="0">
                      <a:pos x="968" y="818"/>
                    </a:cxn>
                    <a:cxn ang="0">
                      <a:pos x="912" y="857"/>
                    </a:cxn>
                    <a:cxn ang="0">
                      <a:pos x="834" y="805"/>
                    </a:cxn>
                    <a:cxn ang="0">
                      <a:pos x="768" y="803"/>
                    </a:cxn>
                    <a:cxn ang="0">
                      <a:pos x="773" y="845"/>
                    </a:cxn>
                    <a:cxn ang="0">
                      <a:pos x="669" y="771"/>
                    </a:cxn>
                    <a:cxn ang="0">
                      <a:pos x="604" y="781"/>
                    </a:cxn>
                    <a:cxn ang="0">
                      <a:pos x="539" y="765"/>
                    </a:cxn>
                    <a:cxn ang="0">
                      <a:pos x="481" y="784"/>
                    </a:cxn>
                    <a:cxn ang="0">
                      <a:pos x="308" y="746"/>
                    </a:cxn>
                    <a:cxn ang="0">
                      <a:pos x="326" y="680"/>
                    </a:cxn>
                    <a:cxn ang="0">
                      <a:pos x="361" y="669"/>
                    </a:cxn>
                    <a:cxn ang="0">
                      <a:pos x="349" y="635"/>
                    </a:cxn>
                    <a:cxn ang="0">
                      <a:pos x="299" y="657"/>
                    </a:cxn>
                    <a:cxn ang="0">
                      <a:pos x="227" y="612"/>
                    </a:cxn>
                    <a:cxn ang="0">
                      <a:pos x="301" y="494"/>
                    </a:cxn>
                    <a:cxn ang="0">
                      <a:pos x="360" y="517"/>
                    </a:cxn>
                    <a:cxn ang="0">
                      <a:pos x="361" y="424"/>
                    </a:cxn>
                    <a:cxn ang="0">
                      <a:pos x="392" y="401"/>
                    </a:cxn>
                    <a:cxn ang="0">
                      <a:pos x="389" y="292"/>
                    </a:cxn>
                    <a:cxn ang="0">
                      <a:pos x="437" y="211"/>
                    </a:cxn>
                    <a:cxn ang="0">
                      <a:pos x="358" y="203"/>
                    </a:cxn>
                    <a:cxn ang="0">
                      <a:pos x="316" y="175"/>
                    </a:cxn>
                    <a:cxn ang="0">
                      <a:pos x="275" y="225"/>
                    </a:cxn>
                    <a:cxn ang="0">
                      <a:pos x="190" y="221"/>
                    </a:cxn>
                    <a:cxn ang="0">
                      <a:pos x="134" y="208"/>
                    </a:cxn>
                    <a:cxn ang="0">
                      <a:pos x="115" y="122"/>
                    </a:cxn>
                    <a:cxn ang="0">
                      <a:pos x="79" y="115"/>
                    </a:cxn>
                    <a:cxn ang="0">
                      <a:pos x="65" y="152"/>
                    </a:cxn>
                    <a:cxn ang="0">
                      <a:pos x="2" y="138"/>
                    </a:cxn>
                    <a:cxn ang="0">
                      <a:pos x="34" y="82"/>
                    </a:cxn>
                    <a:cxn ang="0">
                      <a:pos x="0" y="49"/>
                    </a:cxn>
                  </a:cxnLst>
                  <a:rect l="0" t="0" r="r" b="b"/>
                  <a:pathLst>
                    <a:path w="1235" h="862">
                      <a:moveTo>
                        <a:pt x="0" y="49"/>
                      </a:moveTo>
                      <a:lnTo>
                        <a:pt x="146" y="0"/>
                      </a:lnTo>
                      <a:lnTo>
                        <a:pt x="358" y="16"/>
                      </a:lnTo>
                      <a:lnTo>
                        <a:pt x="426" y="168"/>
                      </a:lnTo>
                      <a:lnTo>
                        <a:pt x="513" y="225"/>
                      </a:lnTo>
                      <a:lnTo>
                        <a:pt x="597" y="303"/>
                      </a:lnTo>
                      <a:lnTo>
                        <a:pt x="748" y="303"/>
                      </a:lnTo>
                      <a:lnTo>
                        <a:pt x="817" y="327"/>
                      </a:lnTo>
                      <a:lnTo>
                        <a:pt x="868" y="370"/>
                      </a:lnTo>
                      <a:lnTo>
                        <a:pt x="919" y="449"/>
                      </a:lnTo>
                      <a:lnTo>
                        <a:pt x="1019" y="418"/>
                      </a:lnTo>
                      <a:lnTo>
                        <a:pt x="1056" y="350"/>
                      </a:lnTo>
                      <a:lnTo>
                        <a:pt x="1190" y="297"/>
                      </a:lnTo>
                      <a:lnTo>
                        <a:pt x="1234" y="376"/>
                      </a:lnTo>
                      <a:lnTo>
                        <a:pt x="1214" y="462"/>
                      </a:lnTo>
                      <a:lnTo>
                        <a:pt x="1195" y="521"/>
                      </a:lnTo>
                      <a:lnTo>
                        <a:pt x="1202" y="653"/>
                      </a:lnTo>
                      <a:lnTo>
                        <a:pt x="1103" y="653"/>
                      </a:lnTo>
                      <a:lnTo>
                        <a:pt x="1023" y="716"/>
                      </a:lnTo>
                      <a:lnTo>
                        <a:pt x="1095" y="861"/>
                      </a:lnTo>
                      <a:lnTo>
                        <a:pt x="968" y="818"/>
                      </a:lnTo>
                      <a:lnTo>
                        <a:pt x="912" y="857"/>
                      </a:lnTo>
                      <a:lnTo>
                        <a:pt x="834" y="805"/>
                      </a:lnTo>
                      <a:lnTo>
                        <a:pt x="768" y="803"/>
                      </a:lnTo>
                      <a:lnTo>
                        <a:pt x="773" y="845"/>
                      </a:lnTo>
                      <a:lnTo>
                        <a:pt x="669" y="771"/>
                      </a:lnTo>
                      <a:lnTo>
                        <a:pt x="604" y="781"/>
                      </a:lnTo>
                      <a:lnTo>
                        <a:pt x="539" y="765"/>
                      </a:lnTo>
                      <a:lnTo>
                        <a:pt x="481" y="784"/>
                      </a:lnTo>
                      <a:lnTo>
                        <a:pt x="308" y="746"/>
                      </a:lnTo>
                      <a:lnTo>
                        <a:pt x="326" y="680"/>
                      </a:lnTo>
                      <a:lnTo>
                        <a:pt x="361" y="669"/>
                      </a:lnTo>
                      <a:lnTo>
                        <a:pt x="349" y="635"/>
                      </a:lnTo>
                      <a:lnTo>
                        <a:pt x="299" y="657"/>
                      </a:lnTo>
                      <a:lnTo>
                        <a:pt x="227" y="612"/>
                      </a:lnTo>
                      <a:lnTo>
                        <a:pt x="301" y="494"/>
                      </a:lnTo>
                      <a:lnTo>
                        <a:pt x="360" y="517"/>
                      </a:lnTo>
                      <a:lnTo>
                        <a:pt x="361" y="424"/>
                      </a:lnTo>
                      <a:lnTo>
                        <a:pt x="392" y="401"/>
                      </a:lnTo>
                      <a:lnTo>
                        <a:pt x="389" y="292"/>
                      </a:lnTo>
                      <a:lnTo>
                        <a:pt x="437" y="211"/>
                      </a:lnTo>
                      <a:lnTo>
                        <a:pt x="358" y="203"/>
                      </a:lnTo>
                      <a:lnTo>
                        <a:pt x="316" y="175"/>
                      </a:lnTo>
                      <a:lnTo>
                        <a:pt x="275" y="225"/>
                      </a:lnTo>
                      <a:lnTo>
                        <a:pt x="190" y="221"/>
                      </a:lnTo>
                      <a:lnTo>
                        <a:pt x="134" y="208"/>
                      </a:lnTo>
                      <a:lnTo>
                        <a:pt x="115" y="122"/>
                      </a:lnTo>
                      <a:lnTo>
                        <a:pt x="79" y="115"/>
                      </a:lnTo>
                      <a:lnTo>
                        <a:pt x="65" y="152"/>
                      </a:lnTo>
                      <a:lnTo>
                        <a:pt x="2" y="138"/>
                      </a:lnTo>
                      <a:lnTo>
                        <a:pt x="34" y="82"/>
                      </a:lnTo>
                      <a:lnTo>
                        <a:pt x="0" y="49"/>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0" name="Freeform 5"/>
                <p:cNvSpPr>
                  <a:spLocks/>
                </p:cNvSpPr>
                <p:nvPr/>
              </p:nvSpPr>
              <p:spPr bwMode="auto">
                <a:xfrm>
                  <a:off x="368" y="1541"/>
                  <a:ext cx="1141" cy="881"/>
                </a:xfrm>
                <a:custGeom>
                  <a:avLst/>
                  <a:gdLst/>
                  <a:ahLst/>
                  <a:cxnLst>
                    <a:cxn ang="0">
                      <a:pos x="2062" y="621"/>
                    </a:cxn>
                    <a:cxn ang="0">
                      <a:pos x="1876" y="478"/>
                    </a:cxn>
                    <a:cxn ang="0">
                      <a:pos x="1640" y="437"/>
                    </a:cxn>
                    <a:cxn ang="0">
                      <a:pos x="1583" y="154"/>
                    </a:cxn>
                    <a:cxn ang="0">
                      <a:pos x="1441" y="66"/>
                    </a:cxn>
                    <a:cxn ang="0">
                      <a:pos x="1362" y="0"/>
                    </a:cxn>
                    <a:cxn ang="0">
                      <a:pos x="1241" y="88"/>
                    </a:cxn>
                    <a:cxn ang="0">
                      <a:pos x="1172" y="227"/>
                    </a:cxn>
                    <a:cxn ang="0">
                      <a:pos x="1015" y="169"/>
                    </a:cxn>
                    <a:cxn ang="0">
                      <a:pos x="926" y="353"/>
                    </a:cxn>
                    <a:cxn ang="0">
                      <a:pos x="842" y="331"/>
                    </a:cxn>
                    <a:cxn ang="0">
                      <a:pos x="692" y="363"/>
                    </a:cxn>
                    <a:cxn ang="0">
                      <a:pos x="749" y="539"/>
                    </a:cxn>
                    <a:cxn ang="0">
                      <a:pos x="657" y="643"/>
                    </a:cxn>
                    <a:cxn ang="0">
                      <a:pos x="448" y="702"/>
                    </a:cxn>
                    <a:cxn ang="0">
                      <a:pos x="283" y="745"/>
                    </a:cxn>
                    <a:cxn ang="0">
                      <a:pos x="182" y="705"/>
                    </a:cxn>
                    <a:cxn ang="0">
                      <a:pos x="0" y="793"/>
                    </a:cxn>
                    <a:cxn ang="0">
                      <a:pos x="66" y="903"/>
                    </a:cxn>
                    <a:cxn ang="0">
                      <a:pos x="27" y="1021"/>
                    </a:cxn>
                    <a:cxn ang="0">
                      <a:pos x="124" y="1106"/>
                    </a:cxn>
                    <a:cxn ang="0">
                      <a:pos x="277" y="1248"/>
                    </a:cxn>
                    <a:cxn ang="0">
                      <a:pos x="286" y="1320"/>
                    </a:cxn>
                    <a:cxn ang="0">
                      <a:pos x="510" y="1269"/>
                    </a:cxn>
                    <a:cxn ang="0">
                      <a:pos x="746" y="1277"/>
                    </a:cxn>
                    <a:cxn ang="0">
                      <a:pos x="973" y="1303"/>
                    </a:cxn>
                    <a:cxn ang="0">
                      <a:pos x="1383" y="1274"/>
                    </a:cxn>
                    <a:cxn ang="0">
                      <a:pos x="1541" y="1266"/>
                    </a:cxn>
                    <a:cxn ang="0">
                      <a:pos x="1501" y="1159"/>
                    </a:cxn>
                    <a:cxn ang="0">
                      <a:pos x="1821" y="1012"/>
                    </a:cxn>
                    <a:cxn ang="0">
                      <a:pos x="1899" y="863"/>
                    </a:cxn>
                    <a:cxn ang="0">
                      <a:pos x="2051" y="760"/>
                    </a:cxn>
                  </a:cxnLst>
                  <a:rect l="0" t="0" r="r" b="b"/>
                  <a:pathLst>
                    <a:path w="2088" h="1352">
                      <a:moveTo>
                        <a:pt x="2088" y="696"/>
                      </a:moveTo>
                      <a:lnTo>
                        <a:pt x="2062" y="621"/>
                      </a:lnTo>
                      <a:lnTo>
                        <a:pt x="2032" y="547"/>
                      </a:lnTo>
                      <a:lnTo>
                        <a:pt x="1876" y="478"/>
                      </a:lnTo>
                      <a:lnTo>
                        <a:pt x="1769" y="478"/>
                      </a:lnTo>
                      <a:lnTo>
                        <a:pt x="1640" y="437"/>
                      </a:lnTo>
                      <a:lnTo>
                        <a:pt x="1685" y="297"/>
                      </a:lnTo>
                      <a:lnTo>
                        <a:pt x="1583" y="154"/>
                      </a:lnTo>
                      <a:lnTo>
                        <a:pt x="1513" y="150"/>
                      </a:lnTo>
                      <a:lnTo>
                        <a:pt x="1441" y="66"/>
                      </a:lnTo>
                      <a:lnTo>
                        <a:pt x="1433" y="7"/>
                      </a:lnTo>
                      <a:lnTo>
                        <a:pt x="1362" y="0"/>
                      </a:lnTo>
                      <a:lnTo>
                        <a:pt x="1335" y="70"/>
                      </a:lnTo>
                      <a:lnTo>
                        <a:pt x="1241" y="88"/>
                      </a:lnTo>
                      <a:lnTo>
                        <a:pt x="1246" y="183"/>
                      </a:lnTo>
                      <a:lnTo>
                        <a:pt x="1172" y="227"/>
                      </a:lnTo>
                      <a:lnTo>
                        <a:pt x="1117" y="183"/>
                      </a:lnTo>
                      <a:lnTo>
                        <a:pt x="1015" y="169"/>
                      </a:lnTo>
                      <a:lnTo>
                        <a:pt x="926" y="316"/>
                      </a:lnTo>
                      <a:lnTo>
                        <a:pt x="926" y="353"/>
                      </a:lnTo>
                      <a:lnTo>
                        <a:pt x="896" y="363"/>
                      </a:lnTo>
                      <a:lnTo>
                        <a:pt x="842" y="331"/>
                      </a:lnTo>
                      <a:lnTo>
                        <a:pt x="736" y="327"/>
                      </a:lnTo>
                      <a:lnTo>
                        <a:pt x="692" y="363"/>
                      </a:lnTo>
                      <a:lnTo>
                        <a:pt x="732" y="386"/>
                      </a:lnTo>
                      <a:lnTo>
                        <a:pt x="749" y="539"/>
                      </a:lnTo>
                      <a:lnTo>
                        <a:pt x="665" y="581"/>
                      </a:lnTo>
                      <a:lnTo>
                        <a:pt x="657" y="643"/>
                      </a:lnTo>
                      <a:lnTo>
                        <a:pt x="532" y="668"/>
                      </a:lnTo>
                      <a:lnTo>
                        <a:pt x="448" y="702"/>
                      </a:lnTo>
                      <a:lnTo>
                        <a:pt x="328" y="695"/>
                      </a:lnTo>
                      <a:lnTo>
                        <a:pt x="283" y="745"/>
                      </a:lnTo>
                      <a:lnTo>
                        <a:pt x="231" y="735"/>
                      </a:lnTo>
                      <a:lnTo>
                        <a:pt x="182" y="705"/>
                      </a:lnTo>
                      <a:lnTo>
                        <a:pt x="88" y="735"/>
                      </a:lnTo>
                      <a:lnTo>
                        <a:pt x="0" y="793"/>
                      </a:lnTo>
                      <a:lnTo>
                        <a:pt x="9" y="892"/>
                      </a:lnTo>
                      <a:lnTo>
                        <a:pt x="66" y="903"/>
                      </a:lnTo>
                      <a:lnTo>
                        <a:pt x="79" y="1021"/>
                      </a:lnTo>
                      <a:lnTo>
                        <a:pt x="27" y="1021"/>
                      </a:lnTo>
                      <a:lnTo>
                        <a:pt x="27" y="1055"/>
                      </a:lnTo>
                      <a:lnTo>
                        <a:pt x="124" y="1106"/>
                      </a:lnTo>
                      <a:lnTo>
                        <a:pt x="115" y="1176"/>
                      </a:lnTo>
                      <a:lnTo>
                        <a:pt x="277" y="1248"/>
                      </a:lnTo>
                      <a:lnTo>
                        <a:pt x="281" y="1253"/>
                      </a:lnTo>
                      <a:lnTo>
                        <a:pt x="286" y="1320"/>
                      </a:lnTo>
                      <a:lnTo>
                        <a:pt x="411" y="1325"/>
                      </a:lnTo>
                      <a:cubicBezTo>
                        <a:pt x="411" y="1325"/>
                        <a:pt x="510" y="1269"/>
                        <a:pt x="510" y="1269"/>
                      </a:cubicBezTo>
                      <a:lnTo>
                        <a:pt x="669" y="1301"/>
                      </a:lnTo>
                      <a:lnTo>
                        <a:pt x="746" y="1277"/>
                      </a:lnTo>
                      <a:lnTo>
                        <a:pt x="876" y="1352"/>
                      </a:lnTo>
                      <a:lnTo>
                        <a:pt x="973" y="1303"/>
                      </a:lnTo>
                      <a:lnTo>
                        <a:pt x="1265" y="1253"/>
                      </a:lnTo>
                      <a:lnTo>
                        <a:pt x="1383" y="1274"/>
                      </a:lnTo>
                      <a:lnTo>
                        <a:pt x="1519" y="1327"/>
                      </a:lnTo>
                      <a:lnTo>
                        <a:pt x="1541" y="1266"/>
                      </a:lnTo>
                      <a:lnTo>
                        <a:pt x="1564" y="1210"/>
                      </a:lnTo>
                      <a:lnTo>
                        <a:pt x="1501" y="1159"/>
                      </a:lnTo>
                      <a:lnTo>
                        <a:pt x="1516" y="1082"/>
                      </a:lnTo>
                      <a:lnTo>
                        <a:pt x="1821" y="1012"/>
                      </a:lnTo>
                      <a:lnTo>
                        <a:pt x="1813" y="891"/>
                      </a:lnTo>
                      <a:lnTo>
                        <a:pt x="1899" y="863"/>
                      </a:lnTo>
                      <a:lnTo>
                        <a:pt x="1942" y="795"/>
                      </a:lnTo>
                      <a:lnTo>
                        <a:pt x="2051" y="760"/>
                      </a:lnTo>
                      <a:lnTo>
                        <a:pt x="2088" y="696"/>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1" name="Freeform 6"/>
                <p:cNvSpPr>
                  <a:spLocks/>
                </p:cNvSpPr>
                <p:nvPr/>
              </p:nvSpPr>
              <p:spPr bwMode="auto">
                <a:xfrm>
                  <a:off x="475" y="2348"/>
                  <a:ext cx="1153" cy="588"/>
                </a:xfrm>
                <a:custGeom>
                  <a:avLst/>
                  <a:gdLst/>
                  <a:ahLst/>
                  <a:cxnLst>
                    <a:cxn ang="0">
                      <a:pos x="2111" y="812"/>
                    </a:cxn>
                    <a:cxn ang="0">
                      <a:pos x="2093" y="659"/>
                    </a:cxn>
                    <a:cxn ang="0">
                      <a:pos x="1983" y="441"/>
                    </a:cxn>
                    <a:cxn ang="0">
                      <a:pos x="1879" y="430"/>
                    </a:cxn>
                    <a:cxn ang="0">
                      <a:pos x="1849" y="500"/>
                    </a:cxn>
                    <a:cxn ang="0">
                      <a:pos x="1727" y="494"/>
                    </a:cxn>
                    <a:cxn ang="0">
                      <a:pos x="1662" y="414"/>
                    </a:cxn>
                    <a:cxn ang="0">
                      <a:pos x="1475" y="397"/>
                    </a:cxn>
                    <a:cxn ang="0">
                      <a:pos x="1235" y="327"/>
                    </a:cxn>
                    <a:cxn ang="0">
                      <a:pos x="1167" y="191"/>
                    </a:cxn>
                    <a:cxn ang="0">
                      <a:pos x="1203" y="170"/>
                    </a:cxn>
                    <a:cxn ang="0">
                      <a:pos x="1217" y="96"/>
                    </a:cxn>
                    <a:cxn ang="0">
                      <a:pos x="1185" y="24"/>
                    </a:cxn>
                    <a:cxn ang="0">
                      <a:pos x="1064" y="5"/>
                    </a:cxn>
                    <a:cxn ang="0">
                      <a:pos x="775" y="57"/>
                    </a:cxn>
                    <a:cxn ang="0">
                      <a:pos x="684" y="104"/>
                    </a:cxn>
                    <a:cxn ang="0">
                      <a:pos x="554" y="32"/>
                    </a:cxn>
                    <a:cxn ang="0">
                      <a:pos x="403" y="43"/>
                    </a:cxn>
                    <a:cxn ang="0">
                      <a:pos x="288" y="0"/>
                    </a:cxn>
                    <a:cxn ang="0">
                      <a:pos x="173" y="91"/>
                    </a:cxn>
                    <a:cxn ang="0">
                      <a:pos x="91" y="83"/>
                    </a:cxn>
                    <a:cxn ang="0">
                      <a:pos x="88" y="157"/>
                    </a:cxn>
                    <a:cxn ang="0">
                      <a:pos x="115" y="240"/>
                    </a:cxn>
                    <a:cxn ang="0">
                      <a:pos x="82" y="264"/>
                    </a:cxn>
                    <a:cxn ang="0">
                      <a:pos x="34" y="211"/>
                    </a:cxn>
                    <a:cxn ang="0">
                      <a:pos x="0" y="245"/>
                    </a:cxn>
                    <a:cxn ang="0">
                      <a:pos x="24" y="303"/>
                    </a:cxn>
                    <a:cxn ang="0">
                      <a:pos x="22" y="381"/>
                    </a:cxn>
                    <a:cxn ang="0">
                      <a:pos x="93" y="414"/>
                    </a:cxn>
                    <a:cxn ang="0">
                      <a:pos x="159" y="484"/>
                    </a:cxn>
                    <a:cxn ang="0">
                      <a:pos x="235" y="499"/>
                    </a:cxn>
                    <a:cxn ang="0">
                      <a:pos x="270" y="528"/>
                    </a:cxn>
                    <a:cxn ang="0">
                      <a:pos x="292" y="513"/>
                    </a:cxn>
                    <a:cxn ang="0">
                      <a:pos x="448" y="616"/>
                    </a:cxn>
                    <a:cxn ang="0">
                      <a:pos x="470" y="671"/>
                    </a:cxn>
                    <a:cxn ang="0">
                      <a:pos x="514" y="646"/>
                    </a:cxn>
                    <a:cxn ang="0">
                      <a:pos x="523" y="712"/>
                    </a:cxn>
                    <a:cxn ang="0">
                      <a:pos x="621" y="730"/>
                    </a:cxn>
                    <a:cxn ang="0">
                      <a:pos x="696" y="807"/>
                    </a:cxn>
                    <a:cxn ang="0">
                      <a:pos x="788" y="799"/>
                    </a:cxn>
                    <a:cxn ang="0">
                      <a:pos x="839" y="836"/>
                    </a:cxn>
                    <a:cxn ang="0">
                      <a:pos x="976" y="836"/>
                    </a:cxn>
                    <a:cxn ang="0">
                      <a:pos x="1011" y="881"/>
                    </a:cxn>
                    <a:cxn ang="0">
                      <a:pos x="1108" y="814"/>
                    </a:cxn>
                    <a:cxn ang="0">
                      <a:pos x="1207" y="814"/>
                    </a:cxn>
                    <a:cxn ang="0">
                      <a:pos x="1278" y="841"/>
                    </a:cxn>
                    <a:cxn ang="0">
                      <a:pos x="1308" y="873"/>
                    </a:cxn>
                    <a:cxn ang="0">
                      <a:pos x="1414" y="866"/>
                    </a:cxn>
                    <a:cxn ang="0">
                      <a:pos x="1455" y="807"/>
                    </a:cxn>
                    <a:cxn ang="0">
                      <a:pos x="1527" y="807"/>
                    </a:cxn>
                    <a:cxn ang="0">
                      <a:pos x="1645" y="749"/>
                    </a:cxn>
                    <a:cxn ang="0">
                      <a:pos x="1717" y="767"/>
                    </a:cxn>
                    <a:cxn ang="0">
                      <a:pos x="1769" y="742"/>
                    </a:cxn>
                    <a:cxn ang="0">
                      <a:pos x="1810" y="749"/>
                    </a:cxn>
                    <a:cxn ang="0">
                      <a:pos x="1810" y="836"/>
                    </a:cxn>
                    <a:cxn ang="0">
                      <a:pos x="1894" y="855"/>
                    </a:cxn>
                    <a:cxn ang="0">
                      <a:pos x="1911" y="825"/>
                    </a:cxn>
                    <a:cxn ang="0">
                      <a:pos x="1983" y="851"/>
                    </a:cxn>
                    <a:cxn ang="0">
                      <a:pos x="2033" y="903"/>
                    </a:cxn>
                    <a:cxn ang="0">
                      <a:pos x="2050" y="831"/>
                    </a:cxn>
                    <a:cxn ang="0">
                      <a:pos x="2111" y="812"/>
                    </a:cxn>
                  </a:cxnLst>
                  <a:rect l="0" t="0" r="r" b="b"/>
                  <a:pathLst>
                    <a:path w="2111" h="903">
                      <a:moveTo>
                        <a:pt x="2111" y="812"/>
                      </a:moveTo>
                      <a:lnTo>
                        <a:pt x="2093" y="659"/>
                      </a:lnTo>
                      <a:lnTo>
                        <a:pt x="1983" y="441"/>
                      </a:lnTo>
                      <a:lnTo>
                        <a:pt x="1879" y="430"/>
                      </a:lnTo>
                      <a:lnTo>
                        <a:pt x="1849" y="500"/>
                      </a:lnTo>
                      <a:lnTo>
                        <a:pt x="1727" y="494"/>
                      </a:lnTo>
                      <a:lnTo>
                        <a:pt x="1662" y="414"/>
                      </a:lnTo>
                      <a:lnTo>
                        <a:pt x="1475" y="397"/>
                      </a:lnTo>
                      <a:lnTo>
                        <a:pt x="1235" y="327"/>
                      </a:lnTo>
                      <a:lnTo>
                        <a:pt x="1167" y="191"/>
                      </a:lnTo>
                      <a:lnTo>
                        <a:pt x="1203" y="170"/>
                      </a:lnTo>
                      <a:lnTo>
                        <a:pt x="1217" y="96"/>
                      </a:lnTo>
                      <a:lnTo>
                        <a:pt x="1185" y="24"/>
                      </a:lnTo>
                      <a:lnTo>
                        <a:pt x="1064" y="5"/>
                      </a:lnTo>
                      <a:lnTo>
                        <a:pt x="775" y="57"/>
                      </a:lnTo>
                      <a:lnTo>
                        <a:pt x="684" y="104"/>
                      </a:lnTo>
                      <a:lnTo>
                        <a:pt x="554" y="32"/>
                      </a:lnTo>
                      <a:lnTo>
                        <a:pt x="403" y="43"/>
                      </a:lnTo>
                      <a:lnTo>
                        <a:pt x="288" y="0"/>
                      </a:lnTo>
                      <a:lnTo>
                        <a:pt x="173" y="91"/>
                      </a:lnTo>
                      <a:lnTo>
                        <a:pt x="91" y="83"/>
                      </a:lnTo>
                      <a:lnTo>
                        <a:pt x="88" y="157"/>
                      </a:lnTo>
                      <a:lnTo>
                        <a:pt x="115" y="240"/>
                      </a:lnTo>
                      <a:lnTo>
                        <a:pt x="82" y="264"/>
                      </a:lnTo>
                      <a:lnTo>
                        <a:pt x="34" y="211"/>
                      </a:lnTo>
                      <a:lnTo>
                        <a:pt x="0" y="245"/>
                      </a:lnTo>
                      <a:lnTo>
                        <a:pt x="24" y="303"/>
                      </a:lnTo>
                      <a:lnTo>
                        <a:pt x="22" y="381"/>
                      </a:lnTo>
                      <a:lnTo>
                        <a:pt x="93" y="414"/>
                      </a:lnTo>
                      <a:lnTo>
                        <a:pt x="159" y="484"/>
                      </a:lnTo>
                      <a:lnTo>
                        <a:pt x="235" y="499"/>
                      </a:lnTo>
                      <a:lnTo>
                        <a:pt x="270" y="528"/>
                      </a:lnTo>
                      <a:lnTo>
                        <a:pt x="292" y="513"/>
                      </a:lnTo>
                      <a:lnTo>
                        <a:pt x="448" y="616"/>
                      </a:lnTo>
                      <a:lnTo>
                        <a:pt x="470" y="671"/>
                      </a:lnTo>
                      <a:lnTo>
                        <a:pt x="514" y="646"/>
                      </a:lnTo>
                      <a:lnTo>
                        <a:pt x="523" y="712"/>
                      </a:lnTo>
                      <a:lnTo>
                        <a:pt x="621" y="730"/>
                      </a:lnTo>
                      <a:lnTo>
                        <a:pt x="696" y="807"/>
                      </a:lnTo>
                      <a:lnTo>
                        <a:pt x="788" y="799"/>
                      </a:lnTo>
                      <a:lnTo>
                        <a:pt x="839" y="836"/>
                      </a:lnTo>
                      <a:lnTo>
                        <a:pt x="976" y="836"/>
                      </a:lnTo>
                      <a:lnTo>
                        <a:pt x="1011" y="881"/>
                      </a:lnTo>
                      <a:lnTo>
                        <a:pt x="1108" y="814"/>
                      </a:lnTo>
                      <a:lnTo>
                        <a:pt x="1207" y="814"/>
                      </a:lnTo>
                      <a:lnTo>
                        <a:pt x="1278" y="841"/>
                      </a:lnTo>
                      <a:lnTo>
                        <a:pt x="1308" y="873"/>
                      </a:lnTo>
                      <a:lnTo>
                        <a:pt x="1414" y="866"/>
                      </a:lnTo>
                      <a:lnTo>
                        <a:pt x="1455" y="807"/>
                      </a:lnTo>
                      <a:lnTo>
                        <a:pt x="1527" y="807"/>
                      </a:lnTo>
                      <a:lnTo>
                        <a:pt x="1645" y="749"/>
                      </a:lnTo>
                      <a:lnTo>
                        <a:pt x="1717" y="767"/>
                      </a:lnTo>
                      <a:lnTo>
                        <a:pt x="1769" y="742"/>
                      </a:lnTo>
                      <a:lnTo>
                        <a:pt x="1810" y="749"/>
                      </a:lnTo>
                      <a:lnTo>
                        <a:pt x="1810" y="836"/>
                      </a:lnTo>
                      <a:lnTo>
                        <a:pt x="1894" y="855"/>
                      </a:lnTo>
                      <a:lnTo>
                        <a:pt x="1911" y="825"/>
                      </a:lnTo>
                      <a:lnTo>
                        <a:pt x="1983" y="851"/>
                      </a:lnTo>
                      <a:lnTo>
                        <a:pt x="2033" y="903"/>
                      </a:lnTo>
                      <a:lnTo>
                        <a:pt x="2050" y="831"/>
                      </a:lnTo>
                      <a:lnTo>
                        <a:pt x="2111" y="812"/>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2" name="Freeform 7"/>
                <p:cNvSpPr>
                  <a:spLocks/>
                </p:cNvSpPr>
                <p:nvPr/>
              </p:nvSpPr>
              <p:spPr bwMode="auto">
                <a:xfrm>
                  <a:off x="1356" y="1981"/>
                  <a:ext cx="786" cy="628"/>
                </a:xfrm>
                <a:custGeom>
                  <a:avLst/>
                  <a:gdLst/>
                  <a:ahLst/>
                  <a:cxnLst>
                    <a:cxn ang="0">
                      <a:pos x="76" y="356"/>
                    </a:cxn>
                    <a:cxn ang="0">
                      <a:pos x="296" y="370"/>
                    </a:cxn>
                    <a:cxn ang="0">
                      <a:pos x="493" y="401"/>
                    </a:cxn>
                    <a:cxn ang="0">
                      <a:pos x="584" y="445"/>
                    </a:cxn>
                    <a:cxn ang="0">
                      <a:pos x="756" y="478"/>
                    </a:cxn>
                    <a:cxn ang="0">
                      <a:pos x="829" y="615"/>
                    </a:cxn>
                    <a:cxn ang="0">
                      <a:pos x="761" y="796"/>
                    </a:cxn>
                    <a:cxn ang="0">
                      <a:pos x="672" y="822"/>
                    </a:cxn>
                    <a:cxn ang="0">
                      <a:pos x="818" y="840"/>
                    </a:cxn>
                    <a:cxn ang="0">
                      <a:pos x="965" y="910"/>
                    </a:cxn>
                    <a:cxn ang="0">
                      <a:pos x="1031" y="963"/>
                    </a:cxn>
                    <a:cxn ang="0">
                      <a:pos x="1142" y="937"/>
                    </a:cxn>
                    <a:cxn ang="0">
                      <a:pos x="1162" y="883"/>
                    </a:cxn>
                    <a:cxn ang="0">
                      <a:pos x="1235" y="798"/>
                    </a:cxn>
                    <a:cxn ang="0">
                      <a:pos x="1259" y="721"/>
                    </a:cxn>
                    <a:cxn ang="0">
                      <a:pos x="1359" y="704"/>
                    </a:cxn>
                    <a:cxn ang="0">
                      <a:pos x="1424" y="690"/>
                    </a:cxn>
                    <a:cxn ang="0">
                      <a:pos x="1434" y="619"/>
                    </a:cxn>
                    <a:cxn ang="0">
                      <a:pos x="1320" y="538"/>
                    </a:cxn>
                    <a:cxn ang="0">
                      <a:pos x="1203" y="553"/>
                    </a:cxn>
                    <a:cxn ang="0">
                      <a:pos x="1257" y="617"/>
                    </a:cxn>
                    <a:cxn ang="0">
                      <a:pos x="1215" y="659"/>
                    </a:cxn>
                    <a:cxn ang="0">
                      <a:pos x="1103" y="662"/>
                    </a:cxn>
                    <a:cxn ang="0">
                      <a:pos x="993" y="505"/>
                    </a:cxn>
                    <a:cxn ang="0">
                      <a:pos x="930" y="433"/>
                    </a:cxn>
                    <a:cxn ang="0">
                      <a:pos x="985" y="357"/>
                    </a:cxn>
                    <a:cxn ang="0">
                      <a:pos x="749" y="383"/>
                    </a:cxn>
                    <a:cxn ang="0">
                      <a:pos x="577" y="267"/>
                    </a:cxn>
                    <a:cxn ang="0">
                      <a:pos x="623" y="201"/>
                    </a:cxn>
                    <a:cxn ang="0">
                      <a:pos x="424" y="219"/>
                    </a:cxn>
                    <a:cxn ang="0">
                      <a:pos x="338" y="0"/>
                    </a:cxn>
                    <a:cxn ang="0">
                      <a:pos x="239" y="84"/>
                    </a:cxn>
                    <a:cxn ang="0">
                      <a:pos x="87" y="189"/>
                    </a:cxn>
                    <a:cxn ang="0">
                      <a:pos x="6" y="342"/>
                    </a:cxn>
                  </a:cxnLst>
                  <a:rect l="0" t="0" r="r" b="b"/>
                  <a:pathLst>
                    <a:path w="1435" h="965">
                      <a:moveTo>
                        <a:pt x="6" y="342"/>
                      </a:moveTo>
                      <a:lnTo>
                        <a:pt x="76" y="356"/>
                      </a:lnTo>
                      <a:lnTo>
                        <a:pt x="203" y="395"/>
                      </a:lnTo>
                      <a:lnTo>
                        <a:pt x="296" y="370"/>
                      </a:lnTo>
                      <a:lnTo>
                        <a:pt x="429" y="365"/>
                      </a:lnTo>
                      <a:lnTo>
                        <a:pt x="493" y="401"/>
                      </a:lnTo>
                      <a:lnTo>
                        <a:pt x="595" y="392"/>
                      </a:lnTo>
                      <a:lnTo>
                        <a:pt x="584" y="445"/>
                      </a:lnTo>
                      <a:lnTo>
                        <a:pt x="710" y="517"/>
                      </a:lnTo>
                      <a:lnTo>
                        <a:pt x="756" y="478"/>
                      </a:lnTo>
                      <a:lnTo>
                        <a:pt x="812" y="553"/>
                      </a:lnTo>
                      <a:lnTo>
                        <a:pt x="829" y="615"/>
                      </a:lnTo>
                      <a:lnTo>
                        <a:pt x="867" y="653"/>
                      </a:lnTo>
                      <a:lnTo>
                        <a:pt x="761" y="796"/>
                      </a:lnTo>
                      <a:lnTo>
                        <a:pt x="706" y="796"/>
                      </a:lnTo>
                      <a:lnTo>
                        <a:pt x="672" y="822"/>
                      </a:lnTo>
                      <a:lnTo>
                        <a:pt x="809" y="897"/>
                      </a:lnTo>
                      <a:lnTo>
                        <a:pt x="818" y="840"/>
                      </a:lnTo>
                      <a:lnTo>
                        <a:pt x="887" y="832"/>
                      </a:lnTo>
                      <a:lnTo>
                        <a:pt x="965" y="910"/>
                      </a:lnTo>
                      <a:lnTo>
                        <a:pt x="1020" y="917"/>
                      </a:lnTo>
                      <a:lnTo>
                        <a:pt x="1031" y="963"/>
                      </a:lnTo>
                      <a:lnTo>
                        <a:pt x="1140" y="964"/>
                      </a:lnTo>
                      <a:lnTo>
                        <a:pt x="1142" y="937"/>
                      </a:lnTo>
                      <a:lnTo>
                        <a:pt x="1186" y="946"/>
                      </a:lnTo>
                      <a:lnTo>
                        <a:pt x="1162" y="883"/>
                      </a:lnTo>
                      <a:lnTo>
                        <a:pt x="1224" y="869"/>
                      </a:lnTo>
                      <a:lnTo>
                        <a:pt x="1235" y="798"/>
                      </a:lnTo>
                      <a:lnTo>
                        <a:pt x="1213" y="781"/>
                      </a:lnTo>
                      <a:lnTo>
                        <a:pt x="1259" y="721"/>
                      </a:lnTo>
                      <a:lnTo>
                        <a:pt x="1322" y="734"/>
                      </a:lnTo>
                      <a:lnTo>
                        <a:pt x="1359" y="704"/>
                      </a:lnTo>
                      <a:lnTo>
                        <a:pt x="1401" y="706"/>
                      </a:lnTo>
                      <a:lnTo>
                        <a:pt x="1424" y="690"/>
                      </a:lnTo>
                      <a:lnTo>
                        <a:pt x="1413" y="654"/>
                      </a:lnTo>
                      <a:lnTo>
                        <a:pt x="1434" y="619"/>
                      </a:lnTo>
                      <a:lnTo>
                        <a:pt x="1414" y="563"/>
                      </a:lnTo>
                      <a:lnTo>
                        <a:pt x="1320" y="538"/>
                      </a:lnTo>
                      <a:lnTo>
                        <a:pt x="1235" y="525"/>
                      </a:lnTo>
                      <a:lnTo>
                        <a:pt x="1203" y="553"/>
                      </a:lnTo>
                      <a:lnTo>
                        <a:pt x="1198" y="610"/>
                      </a:lnTo>
                      <a:lnTo>
                        <a:pt x="1257" y="617"/>
                      </a:lnTo>
                      <a:lnTo>
                        <a:pt x="1257" y="655"/>
                      </a:lnTo>
                      <a:lnTo>
                        <a:pt x="1215" y="659"/>
                      </a:lnTo>
                      <a:lnTo>
                        <a:pt x="1210" y="690"/>
                      </a:lnTo>
                      <a:lnTo>
                        <a:pt x="1103" y="662"/>
                      </a:lnTo>
                      <a:lnTo>
                        <a:pt x="1105" y="571"/>
                      </a:lnTo>
                      <a:lnTo>
                        <a:pt x="993" y="505"/>
                      </a:lnTo>
                      <a:lnTo>
                        <a:pt x="933" y="498"/>
                      </a:lnTo>
                      <a:lnTo>
                        <a:pt x="930" y="433"/>
                      </a:lnTo>
                      <a:lnTo>
                        <a:pt x="975" y="414"/>
                      </a:lnTo>
                      <a:lnTo>
                        <a:pt x="985" y="357"/>
                      </a:lnTo>
                      <a:lnTo>
                        <a:pt x="914" y="326"/>
                      </a:lnTo>
                      <a:lnTo>
                        <a:pt x="749" y="383"/>
                      </a:lnTo>
                      <a:lnTo>
                        <a:pt x="666" y="323"/>
                      </a:lnTo>
                      <a:lnTo>
                        <a:pt x="577" y="267"/>
                      </a:lnTo>
                      <a:lnTo>
                        <a:pt x="636" y="251"/>
                      </a:lnTo>
                      <a:lnTo>
                        <a:pt x="623" y="201"/>
                      </a:lnTo>
                      <a:lnTo>
                        <a:pt x="469" y="178"/>
                      </a:lnTo>
                      <a:lnTo>
                        <a:pt x="424" y="219"/>
                      </a:lnTo>
                      <a:lnTo>
                        <a:pt x="358" y="130"/>
                      </a:lnTo>
                      <a:lnTo>
                        <a:pt x="338" y="0"/>
                      </a:lnTo>
                      <a:lnTo>
                        <a:pt x="275" y="24"/>
                      </a:lnTo>
                      <a:lnTo>
                        <a:pt x="239" y="84"/>
                      </a:lnTo>
                      <a:lnTo>
                        <a:pt x="132" y="118"/>
                      </a:lnTo>
                      <a:lnTo>
                        <a:pt x="87" y="189"/>
                      </a:lnTo>
                      <a:lnTo>
                        <a:pt x="0" y="212"/>
                      </a:lnTo>
                      <a:lnTo>
                        <a:pt x="6" y="342"/>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3" name="Freeform 8"/>
                <p:cNvSpPr>
                  <a:spLocks/>
                </p:cNvSpPr>
                <p:nvPr/>
              </p:nvSpPr>
              <p:spPr bwMode="auto">
                <a:xfrm>
                  <a:off x="1107" y="2203"/>
                  <a:ext cx="727" cy="486"/>
                </a:xfrm>
                <a:custGeom>
                  <a:avLst/>
                  <a:gdLst/>
                  <a:ahLst/>
                  <a:cxnLst>
                    <a:cxn ang="0">
                      <a:pos x="23" y="260"/>
                    </a:cxn>
                    <a:cxn ang="0">
                      <a:pos x="176" y="298"/>
                    </a:cxn>
                    <a:cxn ang="0">
                      <a:pos x="155" y="236"/>
                    </a:cxn>
                    <a:cxn ang="0">
                      <a:pos x="198" y="206"/>
                    </a:cxn>
                    <a:cxn ang="0">
                      <a:pos x="144" y="148"/>
                    </a:cxn>
                    <a:cxn ang="0">
                      <a:pos x="164" y="69"/>
                    </a:cxn>
                    <a:cxn ang="0">
                      <a:pos x="465" y="0"/>
                    </a:cxn>
                    <a:cxn ang="0">
                      <a:pos x="530" y="4"/>
                    </a:cxn>
                    <a:cxn ang="0">
                      <a:pos x="662" y="60"/>
                    </a:cxn>
                    <a:cxn ang="0">
                      <a:pos x="754" y="32"/>
                    </a:cxn>
                    <a:cxn ang="0">
                      <a:pos x="894" y="27"/>
                    </a:cxn>
                    <a:cxn ang="0">
                      <a:pos x="956" y="64"/>
                    </a:cxn>
                    <a:cxn ang="0">
                      <a:pos x="1054" y="57"/>
                    </a:cxn>
                    <a:cxn ang="0">
                      <a:pos x="1043" y="108"/>
                    </a:cxn>
                    <a:cxn ang="0">
                      <a:pos x="1175" y="177"/>
                    </a:cxn>
                    <a:cxn ang="0">
                      <a:pos x="1217" y="138"/>
                    </a:cxn>
                    <a:cxn ang="0">
                      <a:pos x="1272" y="211"/>
                    </a:cxn>
                    <a:cxn ang="0">
                      <a:pos x="1289" y="279"/>
                    </a:cxn>
                    <a:cxn ang="0">
                      <a:pos x="1329" y="317"/>
                    </a:cxn>
                    <a:cxn ang="0">
                      <a:pos x="1225" y="461"/>
                    </a:cxn>
                    <a:cxn ang="0">
                      <a:pos x="1168" y="459"/>
                    </a:cxn>
                    <a:cxn ang="0">
                      <a:pos x="1138" y="489"/>
                    </a:cxn>
                    <a:cxn ang="0">
                      <a:pos x="1273" y="559"/>
                    </a:cxn>
                    <a:cxn ang="0">
                      <a:pos x="1270" y="593"/>
                    </a:cxn>
                    <a:cxn ang="0">
                      <a:pos x="1174" y="597"/>
                    </a:cxn>
                    <a:cxn ang="0">
                      <a:pos x="1151" y="647"/>
                    </a:cxn>
                    <a:cxn ang="0">
                      <a:pos x="1098" y="648"/>
                    </a:cxn>
                    <a:cxn ang="0">
                      <a:pos x="1050" y="603"/>
                    </a:cxn>
                    <a:cxn ang="0">
                      <a:pos x="821" y="608"/>
                    </a:cxn>
                    <a:cxn ang="0">
                      <a:pos x="782" y="679"/>
                    </a:cxn>
                    <a:cxn ang="0">
                      <a:pos x="734" y="679"/>
                    </a:cxn>
                    <a:cxn ang="0">
                      <a:pos x="694" y="742"/>
                    </a:cxn>
                    <a:cxn ang="0">
                      <a:pos x="574" y="745"/>
                    </a:cxn>
                    <a:cxn ang="0">
                      <a:pos x="496" y="655"/>
                    </a:cxn>
                    <a:cxn ang="0">
                      <a:pos x="322" y="642"/>
                    </a:cxn>
                    <a:cxn ang="0">
                      <a:pos x="71" y="572"/>
                    </a:cxn>
                    <a:cxn ang="0">
                      <a:pos x="0" y="429"/>
                    </a:cxn>
                    <a:cxn ang="0">
                      <a:pos x="43" y="401"/>
                    </a:cxn>
                    <a:cxn ang="0">
                      <a:pos x="53" y="331"/>
                    </a:cxn>
                    <a:cxn ang="0">
                      <a:pos x="23" y="260"/>
                    </a:cxn>
                  </a:cxnLst>
                  <a:rect l="0" t="0" r="r" b="b"/>
                  <a:pathLst>
                    <a:path w="1330" h="746">
                      <a:moveTo>
                        <a:pt x="23" y="260"/>
                      </a:moveTo>
                      <a:lnTo>
                        <a:pt x="176" y="298"/>
                      </a:lnTo>
                      <a:lnTo>
                        <a:pt x="155" y="236"/>
                      </a:lnTo>
                      <a:lnTo>
                        <a:pt x="198" y="206"/>
                      </a:lnTo>
                      <a:lnTo>
                        <a:pt x="144" y="148"/>
                      </a:lnTo>
                      <a:lnTo>
                        <a:pt x="164" y="69"/>
                      </a:lnTo>
                      <a:lnTo>
                        <a:pt x="465" y="0"/>
                      </a:lnTo>
                      <a:lnTo>
                        <a:pt x="530" y="4"/>
                      </a:lnTo>
                      <a:lnTo>
                        <a:pt x="662" y="60"/>
                      </a:lnTo>
                      <a:lnTo>
                        <a:pt x="754" y="32"/>
                      </a:lnTo>
                      <a:lnTo>
                        <a:pt x="894" y="27"/>
                      </a:lnTo>
                      <a:lnTo>
                        <a:pt x="956" y="64"/>
                      </a:lnTo>
                      <a:lnTo>
                        <a:pt x="1054" y="57"/>
                      </a:lnTo>
                      <a:lnTo>
                        <a:pt x="1043" y="108"/>
                      </a:lnTo>
                      <a:lnTo>
                        <a:pt x="1175" y="177"/>
                      </a:lnTo>
                      <a:lnTo>
                        <a:pt x="1217" y="138"/>
                      </a:lnTo>
                      <a:lnTo>
                        <a:pt x="1272" y="211"/>
                      </a:lnTo>
                      <a:lnTo>
                        <a:pt x="1289" y="279"/>
                      </a:lnTo>
                      <a:lnTo>
                        <a:pt x="1329" y="317"/>
                      </a:lnTo>
                      <a:lnTo>
                        <a:pt x="1225" y="461"/>
                      </a:lnTo>
                      <a:lnTo>
                        <a:pt x="1168" y="459"/>
                      </a:lnTo>
                      <a:lnTo>
                        <a:pt x="1138" y="489"/>
                      </a:lnTo>
                      <a:lnTo>
                        <a:pt x="1273" y="559"/>
                      </a:lnTo>
                      <a:lnTo>
                        <a:pt x="1270" y="593"/>
                      </a:lnTo>
                      <a:lnTo>
                        <a:pt x="1174" y="597"/>
                      </a:lnTo>
                      <a:lnTo>
                        <a:pt x="1151" y="647"/>
                      </a:lnTo>
                      <a:lnTo>
                        <a:pt x="1098" y="648"/>
                      </a:lnTo>
                      <a:lnTo>
                        <a:pt x="1050" y="603"/>
                      </a:lnTo>
                      <a:lnTo>
                        <a:pt x="821" y="608"/>
                      </a:lnTo>
                      <a:lnTo>
                        <a:pt x="782" y="679"/>
                      </a:lnTo>
                      <a:lnTo>
                        <a:pt x="734" y="679"/>
                      </a:lnTo>
                      <a:lnTo>
                        <a:pt x="694" y="742"/>
                      </a:lnTo>
                      <a:lnTo>
                        <a:pt x="574" y="745"/>
                      </a:lnTo>
                      <a:lnTo>
                        <a:pt x="496" y="655"/>
                      </a:lnTo>
                      <a:lnTo>
                        <a:pt x="322" y="642"/>
                      </a:lnTo>
                      <a:lnTo>
                        <a:pt x="71" y="572"/>
                      </a:lnTo>
                      <a:lnTo>
                        <a:pt x="0" y="429"/>
                      </a:lnTo>
                      <a:lnTo>
                        <a:pt x="43" y="401"/>
                      </a:lnTo>
                      <a:lnTo>
                        <a:pt x="53" y="331"/>
                      </a:lnTo>
                      <a:lnTo>
                        <a:pt x="23" y="260"/>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4" name="Freeform 9"/>
                <p:cNvSpPr>
                  <a:spLocks/>
                </p:cNvSpPr>
                <p:nvPr/>
              </p:nvSpPr>
              <p:spPr bwMode="auto">
                <a:xfrm>
                  <a:off x="1533" y="2521"/>
                  <a:ext cx="696" cy="522"/>
                </a:xfrm>
                <a:custGeom>
                  <a:avLst/>
                  <a:gdLst/>
                  <a:ahLst/>
                  <a:cxnLst>
                    <a:cxn ang="0">
                      <a:pos x="0" y="180"/>
                    </a:cxn>
                    <a:cxn ang="0">
                      <a:pos x="27" y="103"/>
                    </a:cxn>
                    <a:cxn ang="0">
                      <a:pos x="267" y="105"/>
                    </a:cxn>
                    <a:cxn ang="0">
                      <a:pos x="310" y="148"/>
                    </a:cxn>
                    <a:cxn ang="0">
                      <a:pos x="366" y="151"/>
                    </a:cxn>
                    <a:cxn ang="0">
                      <a:pos x="391" y="99"/>
                    </a:cxn>
                    <a:cxn ang="0">
                      <a:pos x="483" y="96"/>
                    </a:cxn>
                    <a:cxn ang="0">
                      <a:pos x="491" y="7"/>
                    </a:cxn>
                    <a:cxn ang="0">
                      <a:pos x="570" y="0"/>
                    </a:cxn>
                    <a:cxn ang="0">
                      <a:pos x="642" y="79"/>
                    </a:cxn>
                    <a:cxn ang="0">
                      <a:pos x="702" y="86"/>
                    </a:cxn>
                    <a:cxn ang="0">
                      <a:pos x="710" y="131"/>
                    </a:cxn>
                    <a:cxn ang="0">
                      <a:pos x="815" y="133"/>
                    </a:cxn>
                    <a:cxn ang="0">
                      <a:pos x="822" y="107"/>
                    </a:cxn>
                    <a:cxn ang="0">
                      <a:pos x="857" y="115"/>
                    </a:cxn>
                    <a:cxn ang="0">
                      <a:pos x="974" y="131"/>
                    </a:cxn>
                    <a:cxn ang="0">
                      <a:pos x="1039" y="158"/>
                    </a:cxn>
                    <a:cxn ang="0">
                      <a:pos x="1112" y="148"/>
                    </a:cxn>
                    <a:cxn ang="0">
                      <a:pos x="1169" y="179"/>
                    </a:cxn>
                    <a:cxn ang="0">
                      <a:pos x="1239" y="187"/>
                    </a:cxn>
                    <a:cxn ang="0">
                      <a:pos x="1272" y="210"/>
                    </a:cxn>
                    <a:cxn ang="0">
                      <a:pos x="1265" y="279"/>
                    </a:cxn>
                    <a:cxn ang="0">
                      <a:pos x="1146" y="313"/>
                    </a:cxn>
                    <a:cxn ang="0">
                      <a:pos x="1154" y="396"/>
                    </a:cxn>
                    <a:cxn ang="0">
                      <a:pos x="1229" y="432"/>
                    </a:cxn>
                    <a:cxn ang="0">
                      <a:pos x="1224" y="538"/>
                    </a:cxn>
                    <a:cxn ang="0">
                      <a:pos x="1165" y="538"/>
                    </a:cxn>
                    <a:cxn ang="0">
                      <a:pos x="1121" y="474"/>
                    </a:cxn>
                    <a:cxn ang="0">
                      <a:pos x="1045" y="471"/>
                    </a:cxn>
                    <a:cxn ang="0">
                      <a:pos x="963" y="539"/>
                    </a:cxn>
                    <a:cxn ang="0">
                      <a:pos x="908" y="526"/>
                    </a:cxn>
                    <a:cxn ang="0">
                      <a:pos x="865" y="550"/>
                    </a:cxn>
                    <a:cxn ang="0">
                      <a:pos x="906" y="591"/>
                    </a:cxn>
                    <a:cxn ang="0">
                      <a:pos x="908" y="628"/>
                    </a:cxn>
                    <a:cxn ang="0">
                      <a:pos x="820" y="620"/>
                    </a:cxn>
                    <a:cxn ang="0">
                      <a:pos x="826" y="594"/>
                    </a:cxn>
                    <a:cxn ang="0">
                      <a:pos x="745" y="596"/>
                    </a:cxn>
                    <a:cxn ang="0">
                      <a:pos x="721" y="550"/>
                    </a:cxn>
                    <a:cxn ang="0">
                      <a:pos x="676" y="547"/>
                    </a:cxn>
                    <a:cxn ang="0">
                      <a:pos x="640" y="572"/>
                    </a:cxn>
                    <a:cxn ang="0">
                      <a:pos x="647" y="623"/>
                    </a:cxn>
                    <a:cxn ang="0">
                      <a:pos x="571" y="677"/>
                    </a:cxn>
                    <a:cxn ang="0">
                      <a:pos x="575" y="754"/>
                    </a:cxn>
                    <a:cxn ang="0">
                      <a:pos x="442" y="801"/>
                    </a:cxn>
                    <a:cxn ang="0">
                      <a:pos x="342" y="638"/>
                    </a:cxn>
                    <a:cxn ang="0">
                      <a:pos x="203" y="550"/>
                    </a:cxn>
                    <a:cxn ang="0">
                      <a:pos x="171" y="552"/>
                    </a:cxn>
                    <a:cxn ang="0">
                      <a:pos x="144" y="401"/>
                    </a:cxn>
                    <a:cxn ang="0">
                      <a:pos x="44" y="185"/>
                    </a:cxn>
                    <a:cxn ang="0">
                      <a:pos x="0" y="180"/>
                    </a:cxn>
                  </a:cxnLst>
                  <a:rect l="0" t="0" r="r" b="b"/>
                  <a:pathLst>
                    <a:path w="1273" h="802">
                      <a:moveTo>
                        <a:pt x="0" y="180"/>
                      </a:moveTo>
                      <a:lnTo>
                        <a:pt x="27" y="103"/>
                      </a:lnTo>
                      <a:lnTo>
                        <a:pt x="267" y="105"/>
                      </a:lnTo>
                      <a:lnTo>
                        <a:pt x="310" y="148"/>
                      </a:lnTo>
                      <a:lnTo>
                        <a:pt x="366" y="151"/>
                      </a:lnTo>
                      <a:lnTo>
                        <a:pt x="391" y="99"/>
                      </a:lnTo>
                      <a:lnTo>
                        <a:pt x="483" y="96"/>
                      </a:lnTo>
                      <a:lnTo>
                        <a:pt x="491" y="7"/>
                      </a:lnTo>
                      <a:lnTo>
                        <a:pt x="570" y="0"/>
                      </a:lnTo>
                      <a:lnTo>
                        <a:pt x="642" y="79"/>
                      </a:lnTo>
                      <a:lnTo>
                        <a:pt x="702" y="86"/>
                      </a:lnTo>
                      <a:lnTo>
                        <a:pt x="710" y="131"/>
                      </a:lnTo>
                      <a:lnTo>
                        <a:pt x="815" y="133"/>
                      </a:lnTo>
                      <a:lnTo>
                        <a:pt x="822" y="107"/>
                      </a:lnTo>
                      <a:lnTo>
                        <a:pt x="857" y="115"/>
                      </a:lnTo>
                      <a:lnTo>
                        <a:pt x="974" y="131"/>
                      </a:lnTo>
                      <a:lnTo>
                        <a:pt x="1039" y="158"/>
                      </a:lnTo>
                      <a:lnTo>
                        <a:pt x="1112" y="148"/>
                      </a:lnTo>
                      <a:lnTo>
                        <a:pt x="1169" y="179"/>
                      </a:lnTo>
                      <a:lnTo>
                        <a:pt x="1239" y="187"/>
                      </a:lnTo>
                      <a:lnTo>
                        <a:pt x="1272" y="210"/>
                      </a:lnTo>
                      <a:lnTo>
                        <a:pt x="1265" y="279"/>
                      </a:lnTo>
                      <a:lnTo>
                        <a:pt x="1146" y="313"/>
                      </a:lnTo>
                      <a:lnTo>
                        <a:pt x="1154" y="396"/>
                      </a:lnTo>
                      <a:lnTo>
                        <a:pt x="1229" y="432"/>
                      </a:lnTo>
                      <a:lnTo>
                        <a:pt x="1224" y="538"/>
                      </a:lnTo>
                      <a:lnTo>
                        <a:pt x="1165" y="538"/>
                      </a:lnTo>
                      <a:lnTo>
                        <a:pt x="1121" y="474"/>
                      </a:lnTo>
                      <a:lnTo>
                        <a:pt x="1045" y="471"/>
                      </a:lnTo>
                      <a:lnTo>
                        <a:pt x="963" y="539"/>
                      </a:lnTo>
                      <a:lnTo>
                        <a:pt x="908" y="526"/>
                      </a:lnTo>
                      <a:lnTo>
                        <a:pt x="865" y="550"/>
                      </a:lnTo>
                      <a:lnTo>
                        <a:pt x="906" y="591"/>
                      </a:lnTo>
                      <a:lnTo>
                        <a:pt x="908" y="628"/>
                      </a:lnTo>
                      <a:lnTo>
                        <a:pt x="820" y="620"/>
                      </a:lnTo>
                      <a:lnTo>
                        <a:pt x="826" y="594"/>
                      </a:lnTo>
                      <a:lnTo>
                        <a:pt x="745" y="596"/>
                      </a:lnTo>
                      <a:lnTo>
                        <a:pt x="721" y="550"/>
                      </a:lnTo>
                      <a:lnTo>
                        <a:pt x="676" y="547"/>
                      </a:lnTo>
                      <a:lnTo>
                        <a:pt x="640" y="572"/>
                      </a:lnTo>
                      <a:lnTo>
                        <a:pt x="647" y="623"/>
                      </a:lnTo>
                      <a:lnTo>
                        <a:pt x="571" y="677"/>
                      </a:lnTo>
                      <a:lnTo>
                        <a:pt x="575" y="754"/>
                      </a:lnTo>
                      <a:lnTo>
                        <a:pt x="442" y="801"/>
                      </a:lnTo>
                      <a:lnTo>
                        <a:pt x="342" y="638"/>
                      </a:lnTo>
                      <a:lnTo>
                        <a:pt x="203" y="550"/>
                      </a:lnTo>
                      <a:lnTo>
                        <a:pt x="171" y="552"/>
                      </a:lnTo>
                      <a:lnTo>
                        <a:pt x="144" y="401"/>
                      </a:lnTo>
                      <a:lnTo>
                        <a:pt x="44" y="185"/>
                      </a:lnTo>
                      <a:lnTo>
                        <a:pt x="0" y="180"/>
                      </a:lnTo>
                    </a:path>
                  </a:pathLst>
                </a:custGeom>
                <a:solidFill>
                  <a:srgbClr val="80A7A5"/>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5" name="Freeform 10"/>
                <p:cNvSpPr>
                  <a:spLocks/>
                </p:cNvSpPr>
                <p:nvPr/>
              </p:nvSpPr>
              <p:spPr bwMode="auto">
                <a:xfrm>
                  <a:off x="1529" y="2873"/>
                  <a:ext cx="525" cy="501"/>
                </a:xfrm>
                <a:custGeom>
                  <a:avLst/>
                  <a:gdLst/>
                  <a:ahLst/>
                  <a:cxnLst>
                    <a:cxn ang="0">
                      <a:pos x="106" y="107"/>
                    </a:cxn>
                    <a:cxn ang="0">
                      <a:pos x="134" y="296"/>
                    </a:cxn>
                    <a:cxn ang="0">
                      <a:pos x="57" y="338"/>
                    </a:cxn>
                    <a:cxn ang="0">
                      <a:pos x="0" y="399"/>
                    </a:cxn>
                    <a:cxn ang="0">
                      <a:pos x="23" y="482"/>
                    </a:cxn>
                    <a:cxn ang="0">
                      <a:pos x="140" y="487"/>
                    </a:cxn>
                    <a:cxn ang="0">
                      <a:pos x="158" y="563"/>
                    </a:cxn>
                    <a:cxn ang="0">
                      <a:pos x="224" y="574"/>
                    </a:cxn>
                    <a:cxn ang="0">
                      <a:pos x="201" y="659"/>
                    </a:cxn>
                    <a:cxn ang="0">
                      <a:pos x="267" y="692"/>
                    </a:cxn>
                    <a:cxn ang="0">
                      <a:pos x="307" y="733"/>
                    </a:cxn>
                    <a:cxn ang="0">
                      <a:pos x="397" y="717"/>
                    </a:cxn>
                    <a:cxn ang="0">
                      <a:pos x="417" y="767"/>
                    </a:cxn>
                    <a:cxn ang="0">
                      <a:pos x="493" y="768"/>
                    </a:cxn>
                    <a:cxn ang="0">
                      <a:pos x="482" y="644"/>
                    </a:cxn>
                    <a:cxn ang="0">
                      <a:pos x="538" y="640"/>
                    </a:cxn>
                    <a:cxn ang="0">
                      <a:pos x="563" y="614"/>
                    </a:cxn>
                    <a:cxn ang="0">
                      <a:pos x="634" y="629"/>
                    </a:cxn>
                    <a:cxn ang="0">
                      <a:pos x="735" y="610"/>
                    </a:cxn>
                    <a:cxn ang="0">
                      <a:pos x="798" y="592"/>
                    </a:cxn>
                    <a:cxn ang="0">
                      <a:pos x="831" y="548"/>
                    </a:cxn>
                    <a:cxn ang="0">
                      <a:pos x="911" y="533"/>
                    </a:cxn>
                    <a:cxn ang="0">
                      <a:pos x="911" y="503"/>
                    </a:cxn>
                    <a:cxn ang="0">
                      <a:pos x="960" y="504"/>
                    </a:cxn>
                    <a:cxn ang="0">
                      <a:pos x="939" y="443"/>
                    </a:cxn>
                    <a:cxn ang="0">
                      <a:pos x="860" y="445"/>
                    </a:cxn>
                    <a:cxn ang="0">
                      <a:pos x="780" y="423"/>
                    </a:cxn>
                    <a:cxn ang="0">
                      <a:pos x="772" y="382"/>
                    </a:cxn>
                    <a:cxn ang="0">
                      <a:pos x="776" y="328"/>
                    </a:cxn>
                    <a:cxn ang="0">
                      <a:pos x="749" y="289"/>
                    </a:cxn>
                    <a:cxn ang="0">
                      <a:pos x="754" y="211"/>
                    </a:cxn>
                    <a:cxn ang="0">
                      <a:pos x="662" y="204"/>
                    </a:cxn>
                    <a:cxn ang="0">
                      <a:pos x="660" y="149"/>
                    </a:cxn>
                    <a:cxn ang="0">
                      <a:pos x="753" y="137"/>
                    </a:cxn>
                    <a:cxn ang="0">
                      <a:pos x="753" y="50"/>
                    </a:cxn>
                    <a:cxn ang="0">
                      <a:pos x="730" y="11"/>
                    </a:cxn>
                    <a:cxn ang="0">
                      <a:pos x="680" y="0"/>
                    </a:cxn>
                    <a:cxn ang="0">
                      <a:pos x="649" y="28"/>
                    </a:cxn>
                    <a:cxn ang="0">
                      <a:pos x="651" y="77"/>
                    </a:cxn>
                    <a:cxn ang="0">
                      <a:pos x="581" y="134"/>
                    </a:cxn>
                    <a:cxn ang="0">
                      <a:pos x="574" y="215"/>
                    </a:cxn>
                    <a:cxn ang="0">
                      <a:pos x="453" y="259"/>
                    </a:cxn>
                    <a:cxn ang="0">
                      <a:pos x="350" y="94"/>
                    </a:cxn>
                    <a:cxn ang="0">
                      <a:pos x="224" y="4"/>
                    </a:cxn>
                    <a:cxn ang="0">
                      <a:pos x="179" y="2"/>
                    </a:cxn>
                    <a:cxn ang="0">
                      <a:pos x="116" y="26"/>
                    </a:cxn>
                    <a:cxn ang="0">
                      <a:pos x="115" y="29"/>
                    </a:cxn>
                    <a:cxn ang="0">
                      <a:pos x="115" y="38"/>
                    </a:cxn>
                    <a:cxn ang="0">
                      <a:pos x="112" y="51"/>
                    </a:cxn>
                    <a:cxn ang="0">
                      <a:pos x="110" y="66"/>
                    </a:cxn>
                    <a:cxn ang="0">
                      <a:pos x="108" y="81"/>
                    </a:cxn>
                    <a:cxn ang="0">
                      <a:pos x="107" y="94"/>
                    </a:cxn>
                    <a:cxn ang="0">
                      <a:pos x="106" y="103"/>
                    </a:cxn>
                    <a:cxn ang="0">
                      <a:pos x="106" y="107"/>
                    </a:cxn>
                  </a:cxnLst>
                  <a:rect l="0" t="0" r="r" b="b"/>
                  <a:pathLst>
                    <a:path w="961" h="769">
                      <a:moveTo>
                        <a:pt x="106" y="107"/>
                      </a:moveTo>
                      <a:lnTo>
                        <a:pt x="134" y="296"/>
                      </a:lnTo>
                      <a:lnTo>
                        <a:pt x="57" y="338"/>
                      </a:lnTo>
                      <a:lnTo>
                        <a:pt x="0" y="399"/>
                      </a:lnTo>
                      <a:lnTo>
                        <a:pt x="23" y="482"/>
                      </a:lnTo>
                      <a:lnTo>
                        <a:pt x="140" y="487"/>
                      </a:lnTo>
                      <a:lnTo>
                        <a:pt x="158" y="563"/>
                      </a:lnTo>
                      <a:lnTo>
                        <a:pt x="224" y="574"/>
                      </a:lnTo>
                      <a:lnTo>
                        <a:pt x="201" y="659"/>
                      </a:lnTo>
                      <a:lnTo>
                        <a:pt x="267" y="692"/>
                      </a:lnTo>
                      <a:lnTo>
                        <a:pt x="307" y="733"/>
                      </a:lnTo>
                      <a:lnTo>
                        <a:pt x="397" y="717"/>
                      </a:lnTo>
                      <a:lnTo>
                        <a:pt x="417" y="767"/>
                      </a:lnTo>
                      <a:lnTo>
                        <a:pt x="493" y="768"/>
                      </a:lnTo>
                      <a:lnTo>
                        <a:pt x="482" y="644"/>
                      </a:lnTo>
                      <a:lnTo>
                        <a:pt x="538" y="640"/>
                      </a:lnTo>
                      <a:lnTo>
                        <a:pt x="563" y="614"/>
                      </a:lnTo>
                      <a:lnTo>
                        <a:pt x="634" y="629"/>
                      </a:lnTo>
                      <a:lnTo>
                        <a:pt x="735" y="610"/>
                      </a:lnTo>
                      <a:lnTo>
                        <a:pt x="798" y="592"/>
                      </a:lnTo>
                      <a:lnTo>
                        <a:pt x="831" y="548"/>
                      </a:lnTo>
                      <a:lnTo>
                        <a:pt x="911" y="533"/>
                      </a:lnTo>
                      <a:lnTo>
                        <a:pt x="911" y="503"/>
                      </a:lnTo>
                      <a:lnTo>
                        <a:pt x="960" y="504"/>
                      </a:lnTo>
                      <a:lnTo>
                        <a:pt x="939" y="443"/>
                      </a:lnTo>
                      <a:lnTo>
                        <a:pt x="860" y="445"/>
                      </a:lnTo>
                      <a:lnTo>
                        <a:pt x="780" y="423"/>
                      </a:lnTo>
                      <a:lnTo>
                        <a:pt x="772" y="382"/>
                      </a:lnTo>
                      <a:lnTo>
                        <a:pt x="776" y="328"/>
                      </a:lnTo>
                      <a:lnTo>
                        <a:pt x="749" y="289"/>
                      </a:lnTo>
                      <a:lnTo>
                        <a:pt x="754" y="211"/>
                      </a:lnTo>
                      <a:lnTo>
                        <a:pt x="662" y="204"/>
                      </a:lnTo>
                      <a:lnTo>
                        <a:pt x="660" y="149"/>
                      </a:lnTo>
                      <a:lnTo>
                        <a:pt x="753" y="137"/>
                      </a:lnTo>
                      <a:lnTo>
                        <a:pt x="753" y="50"/>
                      </a:lnTo>
                      <a:lnTo>
                        <a:pt x="730" y="11"/>
                      </a:lnTo>
                      <a:lnTo>
                        <a:pt x="680" y="0"/>
                      </a:lnTo>
                      <a:lnTo>
                        <a:pt x="649" y="28"/>
                      </a:lnTo>
                      <a:lnTo>
                        <a:pt x="651" y="77"/>
                      </a:lnTo>
                      <a:lnTo>
                        <a:pt x="581" y="134"/>
                      </a:lnTo>
                      <a:lnTo>
                        <a:pt x="574" y="215"/>
                      </a:lnTo>
                      <a:lnTo>
                        <a:pt x="453" y="259"/>
                      </a:lnTo>
                      <a:lnTo>
                        <a:pt x="350" y="94"/>
                      </a:lnTo>
                      <a:lnTo>
                        <a:pt x="224" y="4"/>
                      </a:lnTo>
                      <a:lnTo>
                        <a:pt x="179" y="2"/>
                      </a:lnTo>
                      <a:lnTo>
                        <a:pt x="116" y="26"/>
                      </a:lnTo>
                      <a:lnTo>
                        <a:pt x="115" y="29"/>
                      </a:lnTo>
                      <a:lnTo>
                        <a:pt x="115" y="38"/>
                      </a:lnTo>
                      <a:lnTo>
                        <a:pt x="112" y="51"/>
                      </a:lnTo>
                      <a:lnTo>
                        <a:pt x="110" y="66"/>
                      </a:lnTo>
                      <a:lnTo>
                        <a:pt x="108" y="81"/>
                      </a:lnTo>
                      <a:lnTo>
                        <a:pt x="107" y="94"/>
                      </a:lnTo>
                      <a:lnTo>
                        <a:pt x="106" y="103"/>
                      </a:lnTo>
                      <a:lnTo>
                        <a:pt x="106" y="107"/>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6" name="Freeform 11"/>
                <p:cNvSpPr>
                  <a:spLocks/>
                </p:cNvSpPr>
                <p:nvPr/>
              </p:nvSpPr>
              <p:spPr bwMode="auto">
                <a:xfrm>
                  <a:off x="1901" y="2171"/>
                  <a:ext cx="197" cy="262"/>
                </a:xfrm>
                <a:custGeom>
                  <a:avLst/>
                  <a:gdLst/>
                  <a:ahLst/>
                  <a:cxnLst>
                    <a:cxn ang="0">
                      <a:pos x="0" y="216"/>
                    </a:cxn>
                    <a:cxn ang="0">
                      <a:pos x="59" y="214"/>
                    </a:cxn>
                    <a:cxn ang="0">
                      <a:pos x="124" y="95"/>
                    </a:cxn>
                    <a:cxn ang="0">
                      <a:pos x="148" y="10"/>
                    </a:cxn>
                    <a:cxn ang="0">
                      <a:pos x="224" y="0"/>
                    </a:cxn>
                    <a:cxn ang="0">
                      <a:pos x="236" y="76"/>
                    </a:cxn>
                    <a:cxn ang="0">
                      <a:pos x="227" y="129"/>
                    </a:cxn>
                    <a:cxn ang="0">
                      <a:pos x="360" y="166"/>
                    </a:cxn>
                    <a:cxn ang="0">
                      <a:pos x="320" y="249"/>
                    </a:cxn>
                    <a:cxn ang="0">
                      <a:pos x="242" y="234"/>
                    </a:cxn>
                    <a:cxn ang="0">
                      <a:pos x="214" y="261"/>
                    </a:cxn>
                    <a:cxn ang="0">
                      <a:pos x="216" y="314"/>
                    </a:cxn>
                    <a:cxn ang="0">
                      <a:pos x="263" y="323"/>
                    </a:cxn>
                    <a:cxn ang="0">
                      <a:pos x="264" y="365"/>
                    </a:cxn>
                    <a:cxn ang="0">
                      <a:pos x="220" y="370"/>
                    </a:cxn>
                    <a:cxn ang="0">
                      <a:pos x="222" y="401"/>
                    </a:cxn>
                    <a:cxn ang="0">
                      <a:pos x="97" y="374"/>
                    </a:cxn>
                    <a:cxn ang="0">
                      <a:pos x="104" y="280"/>
                    </a:cxn>
                    <a:cxn ang="0">
                      <a:pos x="0" y="216"/>
                    </a:cxn>
                  </a:cxnLst>
                  <a:rect l="0" t="0" r="r" b="b"/>
                  <a:pathLst>
                    <a:path w="361" h="402">
                      <a:moveTo>
                        <a:pt x="0" y="216"/>
                      </a:moveTo>
                      <a:lnTo>
                        <a:pt x="59" y="214"/>
                      </a:lnTo>
                      <a:lnTo>
                        <a:pt x="124" y="95"/>
                      </a:lnTo>
                      <a:lnTo>
                        <a:pt x="148" y="10"/>
                      </a:lnTo>
                      <a:lnTo>
                        <a:pt x="224" y="0"/>
                      </a:lnTo>
                      <a:lnTo>
                        <a:pt x="236" y="76"/>
                      </a:lnTo>
                      <a:lnTo>
                        <a:pt x="227" y="129"/>
                      </a:lnTo>
                      <a:lnTo>
                        <a:pt x="360" y="166"/>
                      </a:lnTo>
                      <a:lnTo>
                        <a:pt x="320" y="249"/>
                      </a:lnTo>
                      <a:lnTo>
                        <a:pt x="242" y="234"/>
                      </a:lnTo>
                      <a:lnTo>
                        <a:pt x="214" y="261"/>
                      </a:lnTo>
                      <a:lnTo>
                        <a:pt x="216" y="314"/>
                      </a:lnTo>
                      <a:lnTo>
                        <a:pt x="263" y="323"/>
                      </a:lnTo>
                      <a:lnTo>
                        <a:pt x="264" y="365"/>
                      </a:lnTo>
                      <a:lnTo>
                        <a:pt x="220" y="370"/>
                      </a:lnTo>
                      <a:lnTo>
                        <a:pt x="222" y="401"/>
                      </a:lnTo>
                      <a:lnTo>
                        <a:pt x="97" y="374"/>
                      </a:lnTo>
                      <a:lnTo>
                        <a:pt x="104" y="280"/>
                      </a:lnTo>
                      <a:lnTo>
                        <a:pt x="0" y="216"/>
                      </a:lnTo>
                    </a:path>
                  </a:pathLst>
                </a:custGeom>
                <a:solidFill>
                  <a:srgbClr val="F8F8F8"/>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7" name="Freeform 12"/>
                <p:cNvSpPr>
                  <a:spLocks/>
                </p:cNvSpPr>
                <p:nvPr/>
              </p:nvSpPr>
              <p:spPr bwMode="auto">
                <a:xfrm>
                  <a:off x="2208" y="2068"/>
                  <a:ext cx="205" cy="394"/>
                </a:xfrm>
                <a:custGeom>
                  <a:avLst/>
                  <a:gdLst/>
                  <a:ahLst/>
                  <a:cxnLst>
                    <a:cxn ang="0">
                      <a:pos x="289" y="0"/>
                    </a:cxn>
                    <a:cxn ang="0">
                      <a:pos x="359" y="33"/>
                    </a:cxn>
                    <a:cxn ang="0">
                      <a:pos x="374" y="91"/>
                    </a:cxn>
                    <a:cxn ang="0">
                      <a:pos x="294" y="191"/>
                    </a:cxn>
                    <a:cxn ang="0">
                      <a:pos x="288" y="241"/>
                    </a:cxn>
                    <a:cxn ang="0">
                      <a:pos x="348" y="271"/>
                    </a:cxn>
                    <a:cxn ang="0">
                      <a:pos x="352" y="333"/>
                    </a:cxn>
                    <a:cxn ang="0">
                      <a:pos x="305" y="384"/>
                    </a:cxn>
                    <a:cxn ang="0">
                      <a:pos x="345" y="431"/>
                    </a:cxn>
                    <a:cxn ang="0">
                      <a:pos x="324" y="499"/>
                    </a:cxn>
                    <a:cxn ang="0">
                      <a:pos x="183" y="527"/>
                    </a:cxn>
                    <a:cxn ang="0">
                      <a:pos x="149" y="587"/>
                    </a:cxn>
                    <a:cxn ang="0">
                      <a:pos x="51" y="603"/>
                    </a:cxn>
                    <a:cxn ang="0">
                      <a:pos x="60" y="514"/>
                    </a:cxn>
                    <a:cxn ang="0">
                      <a:pos x="0" y="466"/>
                    </a:cxn>
                    <a:cxn ang="0">
                      <a:pos x="6" y="359"/>
                    </a:cxn>
                    <a:cxn ang="0">
                      <a:pos x="39" y="333"/>
                    </a:cxn>
                    <a:cxn ang="0">
                      <a:pos x="11" y="245"/>
                    </a:cxn>
                    <a:cxn ang="0">
                      <a:pos x="39" y="155"/>
                    </a:cxn>
                    <a:cxn ang="0">
                      <a:pos x="145" y="33"/>
                    </a:cxn>
                    <a:cxn ang="0">
                      <a:pos x="289" y="0"/>
                    </a:cxn>
                  </a:cxnLst>
                  <a:rect l="0" t="0" r="r" b="b"/>
                  <a:pathLst>
                    <a:path w="375" h="604">
                      <a:moveTo>
                        <a:pt x="289" y="0"/>
                      </a:moveTo>
                      <a:lnTo>
                        <a:pt x="359" y="33"/>
                      </a:lnTo>
                      <a:lnTo>
                        <a:pt x="374" y="91"/>
                      </a:lnTo>
                      <a:lnTo>
                        <a:pt x="294" y="191"/>
                      </a:lnTo>
                      <a:lnTo>
                        <a:pt x="288" y="241"/>
                      </a:lnTo>
                      <a:lnTo>
                        <a:pt x="348" y="271"/>
                      </a:lnTo>
                      <a:lnTo>
                        <a:pt x="352" y="333"/>
                      </a:lnTo>
                      <a:lnTo>
                        <a:pt x="305" y="384"/>
                      </a:lnTo>
                      <a:lnTo>
                        <a:pt x="345" y="431"/>
                      </a:lnTo>
                      <a:lnTo>
                        <a:pt x="324" y="499"/>
                      </a:lnTo>
                      <a:lnTo>
                        <a:pt x="183" y="527"/>
                      </a:lnTo>
                      <a:lnTo>
                        <a:pt x="149" y="587"/>
                      </a:lnTo>
                      <a:lnTo>
                        <a:pt x="51" y="603"/>
                      </a:lnTo>
                      <a:lnTo>
                        <a:pt x="60" y="514"/>
                      </a:lnTo>
                      <a:lnTo>
                        <a:pt x="0" y="466"/>
                      </a:lnTo>
                      <a:lnTo>
                        <a:pt x="6" y="359"/>
                      </a:lnTo>
                      <a:lnTo>
                        <a:pt x="39" y="333"/>
                      </a:lnTo>
                      <a:lnTo>
                        <a:pt x="11" y="245"/>
                      </a:lnTo>
                      <a:lnTo>
                        <a:pt x="39" y="155"/>
                      </a:lnTo>
                      <a:lnTo>
                        <a:pt x="145" y="33"/>
                      </a:lnTo>
                      <a:lnTo>
                        <a:pt x="289" y="0"/>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8" name="Freeform 13"/>
                <p:cNvSpPr>
                  <a:spLocks/>
                </p:cNvSpPr>
                <p:nvPr/>
              </p:nvSpPr>
              <p:spPr bwMode="auto">
                <a:xfrm>
                  <a:off x="2606" y="1813"/>
                  <a:ext cx="351" cy="307"/>
                </a:xfrm>
                <a:custGeom>
                  <a:avLst/>
                  <a:gdLst/>
                  <a:ahLst/>
                  <a:cxnLst>
                    <a:cxn ang="0">
                      <a:pos x="641" y="171"/>
                    </a:cxn>
                    <a:cxn ang="0">
                      <a:pos x="524" y="296"/>
                    </a:cxn>
                    <a:cxn ang="0">
                      <a:pos x="369" y="378"/>
                    </a:cxn>
                    <a:cxn ang="0">
                      <a:pos x="292" y="470"/>
                    </a:cxn>
                    <a:cxn ang="0">
                      <a:pos x="252" y="452"/>
                    </a:cxn>
                    <a:cxn ang="0">
                      <a:pos x="276" y="401"/>
                    </a:cxn>
                    <a:cxn ang="0">
                      <a:pos x="249" y="364"/>
                    </a:cxn>
                    <a:cxn ang="0">
                      <a:pos x="288" y="265"/>
                    </a:cxn>
                    <a:cxn ang="0">
                      <a:pos x="237" y="246"/>
                    </a:cxn>
                    <a:cxn ang="0">
                      <a:pos x="126" y="345"/>
                    </a:cxn>
                    <a:cxn ang="0">
                      <a:pos x="33" y="321"/>
                    </a:cxn>
                    <a:cxn ang="0">
                      <a:pos x="0" y="268"/>
                    </a:cxn>
                    <a:cxn ang="0">
                      <a:pos x="18" y="238"/>
                    </a:cxn>
                    <a:cxn ang="0">
                      <a:pos x="0" y="152"/>
                    </a:cxn>
                    <a:cxn ang="0">
                      <a:pos x="56" y="149"/>
                    </a:cxn>
                    <a:cxn ang="0">
                      <a:pos x="96" y="174"/>
                    </a:cxn>
                    <a:cxn ang="0">
                      <a:pos x="361" y="7"/>
                    </a:cxn>
                    <a:cxn ang="0">
                      <a:pos x="486" y="0"/>
                    </a:cxn>
                    <a:cxn ang="0">
                      <a:pos x="540" y="60"/>
                    </a:cxn>
                    <a:cxn ang="0">
                      <a:pos x="542" y="129"/>
                    </a:cxn>
                    <a:cxn ang="0">
                      <a:pos x="591" y="132"/>
                    </a:cxn>
                    <a:cxn ang="0">
                      <a:pos x="641" y="171"/>
                    </a:cxn>
                  </a:cxnLst>
                  <a:rect l="0" t="0" r="r" b="b"/>
                  <a:pathLst>
                    <a:path w="642" h="471">
                      <a:moveTo>
                        <a:pt x="641" y="171"/>
                      </a:moveTo>
                      <a:lnTo>
                        <a:pt x="524" y="296"/>
                      </a:lnTo>
                      <a:lnTo>
                        <a:pt x="369" y="378"/>
                      </a:lnTo>
                      <a:lnTo>
                        <a:pt x="292" y="470"/>
                      </a:lnTo>
                      <a:lnTo>
                        <a:pt x="252" y="452"/>
                      </a:lnTo>
                      <a:lnTo>
                        <a:pt x="276" y="401"/>
                      </a:lnTo>
                      <a:lnTo>
                        <a:pt x="249" y="364"/>
                      </a:lnTo>
                      <a:lnTo>
                        <a:pt x="288" y="265"/>
                      </a:lnTo>
                      <a:lnTo>
                        <a:pt x="237" y="246"/>
                      </a:lnTo>
                      <a:lnTo>
                        <a:pt x="126" y="345"/>
                      </a:lnTo>
                      <a:lnTo>
                        <a:pt x="33" y="321"/>
                      </a:lnTo>
                      <a:lnTo>
                        <a:pt x="0" y="268"/>
                      </a:lnTo>
                      <a:lnTo>
                        <a:pt x="18" y="238"/>
                      </a:lnTo>
                      <a:lnTo>
                        <a:pt x="0" y="152"/>
                      </a:lnTo>
                      <a:lnTo>
                        <a:pt x="56" y="149"/>
                      </a:lnTo>
                      <a:lnTo>
                        <a:pt x="96" y="174"/>
                      </a:lnTo>
                      <a:lnTo>
                        <a:pt x="361" y="7"/>
                      </a:lnTo>
                      <a:lnTo>
                        <a:pt x="486" y="0"/>
                      </a:lnTo>
                      <a:lnTo>
                        <a:pt x="540" y="60"/>
                      </a:lnTo>
                      <a:lnTo>
                        <a:pt x="542" y="129"/>
                      </a:lnTo>
                      <a:lnTo>
                        <a:pt x="591" y="132"/>
                      </a:lnTo>
                      <a:lnTo>
                        <a:pt x="641" y="171"/>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39" name="Freeform 14"/>
                <p:cNvSpPr>
                  <a:spLocks/>
                </p:cNvSpPr>
                <p:nvPr/>
              </p:nvSpPr>
              <p:spPr bwMode="auto">
                <a:xfrm>
                  <a:off x="2681" y="1636"/>
                  <a:ext cx="480" cy="289"/>
                </a:xfrm>
                <a:custGeom>
                  <a:avLst/>
                  <a:gdLst/>
                  <a:ahLst/>
                  <a:cxnLst>
                    <a:cxn ang="0">
                      <a:pos x="878" y="119"/>
                    </a:cxn>
                    <a:cxn ang="0">
                      <a:pos x="748" y="73"/>
                    </a:cxn>
                    <a:cxn ang="0">
                      <a:pos x="691" y="112"/>
                    </a:cxn>
                    <a:cxn ang="0">
                      <a:pos x="607" y="60"/>
                    </a:cxn>
                    <a:cxn ang="0">
                      <a:pos x="544" y="52"/>
                    </a:cxn>
                    <a:cxn ang="0">
                      <a:pos x="544" y="96"/>
                    </a:cxn>
                    <a:cxn ang="0">
                      <a:pos x="449" y="23"/>
                    </a:cxn>
                    <a:cxn ang="0">
                      <a:pos x="393" y="30"/>
                    </a:cxn>
                    <a:cxn ang="0">
                      <a:pos x="324" y="20"/>
                    </a:cxn>
                    <a:cxn ang="0">
                      <a:pos x="265" y="39"/>
                    </a:cxn>
                    <a:cxn ang="0">
                      <a:pos x="94" y="0"/>
                    </a:cxn>
                    <a:cxn ang="0">
                      <a:pos x="78" y="46"/>
                    </a:cxn>
                    <a:cxn ang="0">
                      <a:pos x="27" y="37"/>
                    </a:cxn>
                    <a:cxn ang="0">
                      <a:pos x="0" y="50"/>
                    </a:cxn>
                    <a:cxn ang="0">
                      <a:pos x="102" y="200"/>
                    </a:cxn>
                    <a:cxn ang="0">
                      <a:pos x="130" y="163"/>
                    </a:cxn>
                    <a:cxn ang="0">
                      <a:pos x="218" y="209"/>
                    </a:cxn>
                    <a:cxn ang="0">
                      <a:pos x="230" y="280"/>
                    </a:cxn>
                    <a:cxn ang="0">
                      <a:pos x="355" y="273"/>
                    </a:cxn>
                    <a:cxn ang="0">
                      <a:pos x="399" y="342"/>
                    </a:cxn>
                    <a:cxn ang="0">
                      <a:pos x="404" y="407"/>
                    </a:cxn>
                    <a:cxn ang="0">
                      <a:pos x="455" y="410"/>
                    </a:cxn>
                    <a:cxn ang="0">
                      <a:pos x="505" y="443"/>
                    </a:cxn>
                    <a:cxn ang="0">
                      <a:pos x="530" y="352"/>
                    </a:cxn>
                    <a:cxn ang="0">
                      <a:pos x="622" y="377"/>
                    </a:cxn>
                    <a:cxn ang="0">
                      <a:pos x="699" y="358"/>
                    </a:cxn>
                    <a:cxn ang="0">
                      <a:pos x="657" y="292"/>
                    </a:cxn>
                    <a:cxn ang="0">
                      <a:pos x="717" y="289"/>
                    </a:cxn>
                    <a:cxn ang="0">
                      <a:pos x="773" y="244"/>
                    </a:cxn>
                    <a:cxn ang="0">
                      <a:pos x="771" y="181"/>
                    </a:cxn>
                    <a:cxn ang="0">
                      <a:pos x="838" y="179"/>
                    </a:cxn>
                    <a:cxn ang="0">
                      <a:pos x="878" y="119"/>
                    </a:cxn>
                  </a:cxnLst>
                  <a:rect l="0" t="0" r="r" b="b"/>
                  <a:pathLst>
                    <a:path w="879" h="444">
                      <a:moveTo>
                        <a:pt x="878" y="119"/>
                      </a:moveTo>
                      <a:lnTo>
                        <a:pt x="748" y="73"/>
                      </a:lnTo>
                      <a:lnTo>
                        <a:pt x="691" y="112"/>
                      </a:lnTo>
                      <a:lnTo>
                        <a:pt x="607" y="60"/>
                      </a:lnTo>
                      <a:lnTo>
                        <a:pt x="544" y="52"/>
                      </a:lnTo>
                      <a:lnTo>
                        <a:pt x="544" y="96"/>
                      </a:lnTo>
                      <a:lnTo>
                        <a:pt x="449" y="23"/>
                      </a:lnTo>
                      <a:lnTo>
                        <a:pt x="393" y="30"/>
                      </a:lnTo>
                      <a:lnTo>
                        <a:pt x="324" y="20"/>
                      </a:lnTo>
                      <a:lnTo>
                        <a:pt x="265" y="39"/>
                      </a:lnTo>
                      <a:lnTo>
                        <a:pt x="94" y="0"/>
                      </a:lnTo>
                      <a:lnTo>
                        <a:pt x="78" y="46"/>
                      </a:lnTo>
                      <a:lnTo>
                        <a:pt x="27" y="37"/>
                      </a:lnTo>
                      <a:lnTo>
                        <a:pt x="0" y="50"/>
                      </a:lnTo>
                      <a:lnTo>
                        <a:pt x="102" y="200"/>
                      </a:lnTo>
                      <a:lnTo>
                        <a:pt x="130" y="163"/>
                      </a:lnTo>
                      <a:lnTo>
                        <a:pt x="218" y="209"/>
                      </a:lnTo>
                      <a:lnTo>
                        <a:pt x="230" y="280"/>
                      </a:lnTo>
                      <a:lnTo>
                        <a:pt x="355" y="273"/>
                      </a:lnTo>
                      <a:lnTo>
                        <a:pt x="399" y="342"/>
                      </a:lnTo>
                      <a:lnTo>
                        <a:pt x="404" y="407"/>
                      </a:lnTo>
                      <a:lnTo>
                        <a:pt x="455" y="410"/>
                      </a:lnTo>
                      <a:lnTo>
                        <a:pt x="505" y="443"/>
                      </a:lnTo>
                      <a:lnTo>
                        <a:pt x="530" y="352"/>
                      </a:lnTo>
                      <a:lnTo>
                        <a:pt x="622" y="377"/>
                      </a:lnTo>
                      <a:lnTo>
                        <a:pt x="699" y="358"/>
                      </a:lnTo>
                      <a:lnTo>
                        <a:pt x="657" y="292"/>
                      </a:lnTo>
                      <a:lnTo>
                        <a:pt x="717" y="289"/>
                      </a:lnTo>
                      <a:lnTo>
                        <a:pt x="773" y="244"/>
                      </a:lnTo>
                      <a:lnTo>
                        <a:pt x="771" y="181"/>
                      </a:lnTo>
                      <a:lnTo>
                        <a:pt x="838" y="179"/>
                      </a:lnTo>
                      <a:lnTo>
                        <a:pt x="878" y="119"/>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0" name="Freeform 15"/>
                <p:cNvSpPr>
                  <a:spLocks/>
                </p:cNvSpPr>
                <p:nvPr/>
              </p:nvSpPr>
              <p:spPr bwMode="auto">
                <a:xfrm>
                  <a:off x="1989" y="2162"/>
                  <a:ext cx="288" cy="484"/>
                </a:xfrm>
                <a:custGeom>
                  <a:avLst/>
                  <a:gdLst/>
                  <a:ahLst/>
                  <a:cxnLst>
                    <a:cxn ang="0">
                      <a:pos x="24" y="669"/>
                    </a:cxn>
                    <a:cxn ang="0">
                      <a:pos x="144" y="688"/>
                    </a:cxn>
                    <a:cxn ang="0">
                      <a:pos x="209" y="712"/>
                    </a:cxn>
                    <a:cxn ang="0">
                      <a:pos x="284" y="705"/>
                    </a:cxn>
                    <a:cxn ang="0">
                      <a:pos x="337" y="736"/>
                    </a:cxn>
                    <a:cxn ang="0">
                      <a:pos x="404" y="742"/>
                    </a:cxn>
                    <a:cxn ang="0">
                      <a:pos x="422" y="639"/>
                    </a:cxn>
                    <a:cxn ang="0">
                      <a:pos x="371" y="582"/>
                    </a:cxn>
                    <a:cxn ang="0">
                      <a:pos x="526" y="600"/>
                    </a:cxn>
                    <a:cxn ang="0">
                      <a:pos x="520" y="551"/>
                    </a:cxn>
                    <a:cxn ang="0">
                      <a:pos x="461" y="455"/>
                    </a:cxn>
                    <a:cxn ang="0">
                      <a:pos x="464" y="370"/>
                    </a:cxn>
                    <a:cxn ang="0">
                      <a:pos x="411" y="313"/>
                    </a:cxn>
                    <a:cxn ang="0">
                      <a:pos x="410" y="215"/>
                    </a:cxn>
                    <a:cxn ang="0">
                      <a:pos x="454" y="190"/>
                    </a:cxn>
                    <a:cxn ang="0">
                      <a:pos x="415" y="103"/>
                    </a:cxn>
                    <a:cxn ang="0">
                      <a:pos x="449" y="11"/>
                    </a:cxn>
                    <a:cxn ang="0">
                      <a:pos x="366" y="0"/>
                    </a:cxn>
                    <a:cxn ang="0">
                      <a:pos x="321" y="67"/>
                    </a:cxn>
                    <a:cxn ang="0">
                      <a:pos x="283" y="72"/>
                    </a:cxn>
                    <a:cxn ang="0">
                      <a:pos x="194" y="186"/>
                    </a:cxn>
                    <a:cxn ang="0">
                      <a:pos x="157" y="262"/>
                    </a:cxn>
                    <a:cxn ang="0">
                      <a:pos x="253" y="288"/>
                    </a:cxn>
                    <a:cxn ang="0">
                      <a:pos x="275" y="342"/>
                    </a:cxn>
                    <a:cxn ang="0">
                      <a:pos x="251" y="380"/>
                    </a:cxn>
                    <a:cxn ang="0">
                      <a:pos x="264" y="411"/>
                    </a:cxn>
                    <a:cxn ang="0">
                      <a:pos x="237" y="423"/>
                    </a:cxn>
                    <a:cxn ang="0">
                      <a:pos x="201" y="423"/>
                    </a:cxn>
                    <a:cxn ang="0">
                      <a:pos x="166" y="455"/>
                    </a:cxn>
                    <a:cxn ang="0">
                      <a:pos x="101" y="441"/>
                    </a:cxn>
                    <a:cxn ang="0">
                      <a:pos x="54" y="507"/>
                    </a:cxn>
                    <a:cxn ang="0">
                      <a:pos x="76" y="520"/>
                    </a:cxn>
                    <a:cxn ang="0">
                      <a:pos x="63" y="591"/>
                    </a:cxn>
                    <a:cxn ang="0">
                      <a:pos x="0" y="606"/>
                    </a:cxn>
                    <a:cxn ang="0">
                      <a:pos x="24" y="669"/>
                    </a:cxn>
                  </a:cxnLst>
                  <a:rect l="0" t="0" r="r" b="b"/>
                  <a:pathLst>
                    <a:path w="527" h="743">
                      <a:moveTo>
                        <a:pt x="24" y="669"/>
                      </a:moveTo>
                      <a:lnTo>
                        <a:pt x="144" y="688"/>
                      </a:lnTo>
                      <a:lnTo>
                        <a:pt x="209" y="712"/>
                      </a:lnTo>
                      <a:lnTo>
                        <a:pt x="284" y="705"/>
                      </a:lnTo>
                      <a:lnTo>
                        <a:pt x="337" y="736"/>
                      </a:lnTo>
                      <a:lnTo>
                        <a:pt x="404" y="742"/>
                      </a:lnTo>
                      <a:lnTo>
                        <a:pt x="422" y="639"/>
                      </a:lnTo>
                      <a:lnTo>
                        <a:pt x="371" y="582"/>
                      </a:lnTo>
                      <a:lnTo>
                        <a:pt x="526" y="600"/>
                      </a:lnTo>
                      <a:lnTo>
                        <a:pt x="520" y="551"/>
                      </a:lnTo>
                      <a:lnTo>
                        <a:pt x="461" y="455"/>
                      </a:lnTo>
                      <a:lnTo>
                        <a:pt x="464" y="370"/>
                      </a:lnTo>
                      <a:lnTo>
                        <a:pt x="411" y="313"/>
                      </a:lnTo>
                      <a:lnTo>
                        <a:pt x="410" y="215"/>
                      </a:lnTo>
                      <a:lnTo>
                        <a:pt x="454" y="190"/>
                      </a:lnTo>
                      <a:lnTo>
                        <a:pt x="415" y="103"/>
                      </a:lnTo>
                      <a:lnTo>
                        <a:pt x="449" y="11"/>
                      </a:lnTo>
                      <a:lnTo>
                        <a:pt x="366" y="0"/>
                      </a:lnTo>
                      <a:lnTo>
                        <a:pt x="321" y="67"/>
                      </a:lnTo>
                      <a:lnTo>
                        <a:pt x="283" y="72"/>
                      </a:lnTo>
                      <a:lnTo>
                        <a:pt x="194" y="186"/>
                      </a:lnTo>
                      <a:lnTo>
                        <a:pt x="157" y="262"/>
                      </a:lnTo>
                      <a:lnTo>
                        <a:pt x="253" y="288"/>
                      </a:lnTo>
                      <a:lnTo>
                        <a:pt x="275" y="342"/>
                      </a:lnTo>
                      <a:lnTo>
                        <a:pt x="251" y="380"/>
                      </a:lnTo>
                      <a:lnTo>
                        <a:pt x="264" y="411"/>
                      </a:lnTo>
                      <a:lnTo>
                        <a:pt x="237" y="423"/>
                      </a:lnTo>
                      <a:lnTo>
                        <a:pt x="201" y="423"/>
                      </a:lnTo>
                      <a:lnTo>
                        <a:pt x="166" y="455"/>
                      </a:lnTo>
                      <a:lnTo>
                        <a:pt x="101" y="441"/>
                      </a:lnTo>
                      <a:lnTo>
                        <a:pt x="54" y="507"/>
                      </a:lnTo>
                      <a:lnTo>
                        <a:pt x="76" y="520"/>
                      </a:lnTo>
                      <a:lnTo>
                        <a:pt x="63" y="591"/>
                      </a:lnTo>
                      <a:lnTo>
                        <a:pt x="0" y="606"/>
                      </a:lnTo>
                      <a:lnTo>
                        <a:pt x="24" y="669"/>
                      </a:lnTo>
                    </a:path>
                  </a:pathLst>
                </a:custGeom>
                <a:solidFill>
                  <a:srgbClr val="80A7A5"/>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1" name="Freeform 16"/>
                <p:cNvSpPr>
                  <a:spLocks/>
                </p:cNvSpPr>
                <p:nvPr/>
              </p:nvSpPr>
              <p:spPr bwMode="auto">
                <a:xfrm>
                  <a:off x="2517" y="2068"/>
                  <a:ext cx="61" cy="93"/>
                </a:xfrm>
                <a:custGeom>
                  <a:avLst/>
                  <a:gdLst/>
                  <a:ahLst/>
                  <a:cxnLst>
                    <a:cxn ang="0">
                      <a:pos x="60" y="0"/>
                    </a:cxn>
                    <a:cxn ang="0">
                      <a:pos x="97" y="36"/>
                    </a:cxn>
                    <a:cxn ang="0">
                      <a:pos x="110" y="85"/>
                    </a:cxn>
                    <a:cxn ang="0">
                      <a:pos x="93" y="134"/>
                    </a:cxn>
                    <a:cxn ang="0">
                      <a:pos x="48" y="142"/>
                    </a:cxn>
                    <a:cxn ang="0">
                      <a:pos x="0" y="142"/>
                    </a:cxn>
                    <a:cxn ang="0">
                      <a:pos x="5" y="77"/>
                    </a:cxn>
                    <a:cxn ang="0">
                      <a:pos x="24" y="29"/>
                    </a:cxn>
                    <a:cxn ang="0">
                      <a:pos x="60" y="0"/>
                    </a:cxn>
                  </a:cxnLst>
                  <a:rect l="0" t="0" r="r" b="b"/>
                  <a:pathLst>
                    <a:path w="111" h="143">
                      <a:moveTo>
                        <a:pt x="60" y="0"/>
                      </a:moveTo>
                      <a:lnTo>
                        <a:pt x="97" y="36"/>
                      </a:lnTo>
                      <a:lnTo>
                        <a:pt x="110" y="85"/>
                      </a:lnTo>
                      <a:lnTo>
                        <a:pt x="93" y="134"/>
                      </a:lnTo>
                      <a:lnTo>
                        <a:pt x="48" y="142"/>
                      </a:lnTo>
                      <a:lnTo>
                        <a:pt x="0" y="142"/>
                      </a:lnTo>
                      <a:lnTo>
                        <a:pt x="5" y="77"/>
                      </a:lnTo>
                      <a:lnTo>
                        <a:pt x="24" y="29"/>
                      </a:lnTo>
                      <a:lnTo>
                        <a:pt x="60" y="0"/>
                      </a:lnTo>
                    </a:path>
                  </a:pathLst>
                </a:custGeom>
                <a:solidFill>
                  <a:srgbClr val="EE014C"/>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2" name="Freeform 17"/>
                <p:cNvSpPr>
                  <a:spLocks/>
                </p:cNvSpPr>
                <p:nvPr/>
              </p:nvSpPr>
              <p:spPr bwMode="auto">
                <a:xfrm>
                  <a:off x="2453" y="2007"/>
                  <a:ext cx="110" cy="149"/>
                </a:xfrm>
                <a:custGeom>
                  <a:avLst/>
                  <a:gdLst/>
                  <a:ahLst/>
                  <a:cxnLst>
                    <a:cxn ang="0">
                      <a:pos x="64" y="7"/>
                    </a:cxn>
                    <a:cxn ang="0">
                      <a:pos x="125" y="0"/>
                    </a:cxn>
                    <a:cxn ang="0">
                      <a:pos x="166" y="22"/>
                    </a:cxn>
                    <a:cxn ang="0">
                      <a:pos x="176" y="68"/>
                    </a:cxn>
                    <a:cxn ang="0">
                      <a:pos x="131" y="97"/>
                    </a:cxn>
                    <a:cxn ang="0">
                      <a:pos x="117" y="140"/>
                    </a:cxn>
                    <a:cxn ang="0">
                      <a:pos x="90" y="177"/>
                    </a:cxn>
                    <a:cxn ang="0">
                      <a:pos x="5" y="162"/>
                    </a:cxn>
                    <a:cxn ang="0">
                      <a:pos x="0" y="119"/>
                    </a:cxn>
                    <a:cxn ang="0">
                      <a:pos x="27" y="58"/>
                    </a:cxn>
                    <a:cxn ang="0">
                      <a:pos x="64" y="7"/>
                    </a:cxn>
                  </a:cxnLst>
                  <a:rect l="0" t="0" r="r" b="b"/>
                  <a:pathLst>
                    <a:path w="177" h="178">
                      <a:moveTo>
                        <a:pt x="64" y="7"/>
                      </a:moveTo>
                      <a:lnTo>
                        <a:pt x="125" y="0"/>
                      </a:lnTo>
                      <a:lnTo>
                        <a:pt x="166" y="22"/>
                      </a:lnTo>
                      <a:lnTo>
                        <a:pt x="176" y="68"/>
                      </a:lnTo>
                      <a:lnTo>
                        <a:pt x="131" y="97"/>
                      </a:lnTo>
                      <a:lnTo>
                        <a:pt x="117" y="140"/>
                      </a:lnTo>
                      <a:lnTo>
                        <a:pt x="90" y="177"/>
                      </a:lnTo>
                      <a:lnTo>
                        <a:pt x="5" y="162"/>
                      </a:lnTo>
                      <a:lnTo>
                        <a:pt x="0" y="119"/>
                      </a:lnTo>
                      <a:lnTo>
                        <a:pt x="27" y="58"/>
                      </a:lnTo>
                      <a:lnTo>
                        <a:pt x="64" y="7"/>
                      </a:lnTo>
                    </a:path>
                  </a:pathLst>
                </a:custGeom>
                <a:solidFill>
                  <a:srgbClr val="EE014C"/>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3" name="Freeform 18"/>
                <p:cNvSpPr>
                  <a:spLocks/>
                </p:cNvSpPr>
                <p:nvPr/>
              </p:nvSpPr>
              <p:spPr bwMode="auto">
                <a:xfrm>
                  <a:off x="2468" y="2187"/>
                  <a:ext cx="373" cy="234"/>
                </a:xfrm>
                <a:custGeom>
                  <a:avLst/>
                  <a:gdLst/>
                  <a:ahLst/>
                  <a:cxnLst>
                    <a:cxn ang="0">
                      <a:pos x="215" y="20"/>
                    </a:cxn>
                    <a:cxn ang="0">
                      <a:pos x="291" y="14"/>
                    </a:cxn>
                    <a:cxn ang="0">
                      <a:pos x="316" y="69"/>
                    </a:cxn>
                    <a:cxn ang="0">
                      <a:pos x="400" y="93"/>
                    </a:cxn>
                    <a:cxn ang="0">
                      <a:pos x="471" y="0"/>
                    </a:cxn>
                    <a:cxn ang="0">
                      <a:pos x="552" y="20"/>
                    </a:cxn>
                    <a:cxn ang="0">
                      <a:pos x="665" y="11"/>
                    </a:cxn>
                    <a:cxn ang="0">
                      <a:pos x="680" y="63"/>
                    </a:cxn>
                    <a:cxn ang="0">
                      <a:pos x="558" y="154"/>
                    </a:cxn>
                    <a:cxn ang="0">
                      <a:pos x="501" y="154"/>
                    </a:cxn>
                    <a:cxn ang="0">
                      <a:pos x="486" y="224"/>
                    </a:cxn>
                    <a:cxn ang="0">
                      <a:pos x="424" y="287"/>
                    </a:cxn>
                    <a:cxn ang="0">
                      <a:pos x="375" y="330"/>
                    </a:cxn>
                    <a:cxn ang="0">
                      <a:pos x="289" y="329"/>
                    </a:cxn>
                    <a:cxn ang="0">
                      <a:pos x="243" y="352"/>
                    </a:cxn>
                    <a:cxn ang="0">
                      <a:pos x="203" y="334"/>
                    </a:cxn>
                    <a:cxn ang="0">
                      <a:pos x="130" y="344"/>
                    </a:cxn>
                    <a:cxn ang="0">
                      <a:pos x="66" y="359"/>
                    </a:cxn>
                    <a:cxn ang="0">
                      <a:pos x="11" y="322"/>
                    </a:cxn>
                    <a:cxn ang="0">
                      <a:pos x="60" y="257"/>
                    </a:cxn>
                    <a:cxn ang="0">
                      <a:pos x="0" y="217"/>
                    </a:cxn>
                    <a:cxn ang="0">
                      <a:pos x="10" y="152"/>
                    </a:cxn>
                    <a:cxn ang="0">
                      <a:pos x="42" y="119"/>
                    </a:cxn>
                    <a:cxn ang="0">
                      <a:pos x="88" y="73"/>
                    </a:cxn>
                    <a:cxn ang="0">
                      <a:pos x="141" y="67"/>
                    </a:cxn>
                    <a:cxn ang="0">
                      <a:pos x="215" y="20"/>
                    </a:cxn>
                  </a:cxnLst>
                  <a:rect l="0" t="0" r="r" b="b"/>
                  <a:pathLst>
                    <a:path w="681" h="360">
                      <a:moveTo>
                        <a:pt x="215" y="20"/>
                      </a:moveTo>
                      <a:lnTo>
                        <a:pt x="291" y="14"/>
                      </a:lnTo>
                      <a:lnTo>
                        <a:pt x="316" y="69"/>
                      </a:lnTo>
                      <a:lnTo>
                        <a:pt x="400" y="93"/>
                      </a:lnTo>
                      <a:lnTo>
                        <a:pt x="471" y="0"/>
                      </a:lnTo>
                      <a:lnTo>
                        <a:pt x="552" y="20"/>
                      </a:lnTo>
                      <a:lnTo>
                        <a:pt x="665" y="11"/>
                      </a:lnTo>
                      <a:lnTo>
                        <a:pt x="680" y="63"/>
                      </a:lnTo>
                      <a:lnTo>
                        <a:pt x="558" y="154"/>
                      </a:lnTo>
                      <a:lnTo>
                        <a:pt x="501" y="154"/>
                      </a:lnTo>
                      <a:lnTo>
                        <a:pt x="486" y="224"/>
                      </a:lnTo>
                      <a:lnTo>
                        <a:pt x="424" y="287"/>
                      </a:lnTo>
                      <a:lnTo>
                        <a:pt x="375" y="330"/>
                      </a:lnTo>
                      <a:lnTo>
                        <a:pt x="289" y="329"/>
                      </a:lnTo>
                      <a:lnTo>
                        <a:pt x="243" y="352"/>
                      </a:lnTo>
                      <a:lnTo>
                        <a:pt x="203" y="334"/>
                      </a:lnTo>
                      <a:lnTo>
                        <a:pt x="130" y="344"/>
                      </a:lnTo>
                      <a:lnTo>
                        <a:pt x="66" y="359"/>
                      </a:lnTo>
                      <a:lnTo>
                        <a:pt x="11" y="322"/>
                      </a:lnTo>
                      <a:lnTo>
                        <a:pt x="60" y="257"/>
                      </a:lnTo>
                      <a:lnTo>
                        <a:pt x="0" y="217"/>
                      </a:lnTo>
                      <a:lnTo>
                        <a:pt x="10" y="152"/>
                      </a:lnTo>
                      <a:lnTo>
                        <a:pt x="42" y="119"/>
                      </a:lnTo>
                      <a:lnTo>
                        <a:pt x="88" y="73"/>
                      </a:lnTo>
                      <a:lnTo>
                        <a:pt x="141" y="67"/>
                      </a:lnTo>
                      <a:lnTo>
                        <a:pt x="215" y="20"/>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4" name="Freeform 19"/>
                <p:cNvSpPr>
                  <a:spLocks/>
                </p:cNvSpPr>
                <p:nvPr/>
              </p:nvSpPr>
              <p:spPr bwMode="auto">
                <a:xfrm>
                  <a:off x="2236" y="2329"/>
                  <a:ext cx="337" cy="299"/>
                </a:xfrm>
                <a:custGeom>
                  <a:avLst/>
                  <a:gdLst/>
                  <a:ahLst/>
                  <a:cxnLst>
                    <a:cxn ang="0">
                      <a:pos x="287" y="29"/>
                    </a:cxn>
                    <a:cxn ang="0">
                      <a:pos x="379" y="27"/>
                    </a:cxn>
                    <a:cxn ang="0">
                      <a:pos x="430" y="0"/>
                    </a:cxn>
                    <a:cxn ang="0">
                      <a:pos x="489" y="33"/>
                    </a:cxn>
                    <a:cxn ang="0">
                      <a:pos x="441" y="101"/>
                    </a:cxn>
                    <a:cxn ang="0">
                      <a:pos x="486" y="134"/>
                    </a:cxn>
                    <a:cxn ang="0">
                      <a:pos x="562" y="122"/>
                    </a:cxn>
                    <a:cxn ang="0">
                      <a:pos x="616" y="185"/>
                    </a:cxn>
                    <a:cxn ang="0">
                      <a:pos x="585" y="239"/>
                    </a:cxn>
                    <a:cxn ang="0">
                      <a:pos x="511" y="218"/>
                    </a:cxn>
                    <a:cxn ang="0">
                      <a:pos x="510" y="272"/>
                    </a:cxn>
                    <a:cxn ang="0">
                      <a:pos x="491" y="303"/>
                    </a:cxn>
                    <a:cxn ang="0">
                      <a:pos x="527" y="363"/>
                    </a:cxn>
                    <a:cxn ang="0">
                      <a:pos x="574" y="341"/>
                    </a:cxn>
                    <a:cxn ang="0">
                      <a:pos x="612" y="409"/>
                    </a:cxn>
                    <a:cxn ang="0">
                      <a:pos x="544" y="458"/>
                    </a:cxn>
                    <a:cxn ang="0">
                      <a:pos x="394" y="442"/>
                    </a:cxn>
                    <a:cxn ang="0">
                      <a:pos x="341" y="400"/>
                    </a:cxn>
                    <a:cxn ang="0">
                      <a:pos x="185" y="396"/>
                    </a:cxn>
                    <a:cxn ang="0">
                      <a:pos x="68" y="336"/>
                    </a:cxn>
                    <a:cxn ang="0">
                      <a:pos x="60" y="291"/>
                    </a:cxn>
                    <a:cxn ang="0">
                      <a:pos x="0" y="195"/>
                    </a:cxn>
                    <a:cxn ang="0">
                      <a:pos x="89" y="185"/>
                    </a:cxn>
                    <a:cxn ang="0">
                      <a:pos x="133" y="122"/>
                    </a:cxn>
                    <a:cxn ang="0">
                      <a:pos x="270" y="96"/>
                    </a:cxn>
                    <a:cxn ang="0">
                      <a:pos x="287" y="29"/>
                    </a:cxn>
                  </a:cxnLst>
                  <a:rect l="0" t="0" r="r" b="b"/>
                  <a:pathLst>
                    <a:path w="617" h="459">
                      <a:moveTo>
                        <a:pt x="287" y="29"/>
                      </a:moveTo>
                      <a:lnTo>
                        <a:pt x="379" y="27"/>
                      </a:lnTo>
                      <a:lnTo>
                        <a:pt x="430" y="0"/>
                      </a:lnTo>
                      <a:lnTo>
                        <a:pt x="489" y="33"/>
                      </a:lnTo>
                      <a:lnTo>
                        <a:pt x="441" y="101"/>
                      </a:lnTo>
                      <a:lnTo>
                        <a:pt x="486" y="134"/>
                      </a:lnTo>
                      <a:lnTo>
                        <a:pt x="562" y="122"/>
                      </a:lnTo>
                      <a:lnTo>
                        <a:pt x="616" y="185"/>
                      </a:lnTo>
                      <a:lnTo>
                        <a:pt x="585" y="239"/>
                      </a:lnTo>
                      <a:lnTo>
                        <a:pt x="511" y="218"/>
                      </a:lnTo>
                      <a:lnTo>
                        <a:pt x="510" y="272"/>
                      </a:lnTo>
                      <a:lnTo>
                        <a:pt x="491" y="303"/>
                      </a:lnTo>
                      <a:lnTo>
                        <a:pt x="527" y="363"/>
                      </a:lnTo>
                      <a:lnTo>
                        <a:pt x="574" y="341"/>
                      </a:lnTo>
                      <a:lnTo>
                        <a:pt x="612" y="409"/>
                      </a:lnTo>
                      <a:lnTo>
                        <a:pt x="544" y="458"/>
                      </a:lnTo>
                      <a:lnTo>
                        <a:pt x="394" y="442"/>
                      </a:lnTo>
                      <a:lnTo>
                        <a:pt x="341" y="400"/>
                      </a:lnTo>
                      <a:lnTo>
                        <a:pt x="185" y="396"/>
                      </a:lnTo>
                      <a:lnTo>
                        <a:pt x="68" y="336"/>
                      </a:lnTo>
                      <a:lnTo>
                        <a:pt x="60" y="291"/>
                      </a:lnTo>
                      <a:lnTo>
                        <a:pt x="0" y="195"/>
                      </a:lnTo>
                      <a:lnTo>
                        <a:pt x="89" y="185"/>
                      </a:lnTo>
                      <a:lnTo>
                        <a:pt x="133" y="122"/>
                      </a:lnTo>
                      <a:lnTo>
                        <a:pt x="270" y="96"/>
                      </a:lnTo>
                      <a:lnTo>
                        <a:pt x="287" y="29"/>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5" name="Freeform 20"/>
                <p:cNvSpPr>
                  <a:spLocks/>
                </p:cNvSpPr>
                <p:nvPr/>
              </p:nvSpPr>
              <p:spPr bwMode="auto">
                <a:xfrm>
                  <a:off x="2542" y="2370"/>
                  <a:ext cx="347" cy="248"/>
                </a:xfrm>
                <a:custGeom>
                  <a:avLst/>
                  <a:gdLst/>
                  <a:ahLst/>
                  <a:cxnLst>
                    <a:cxn ang="0">
                      <a:pos x="0" y="57"/>
                    </a:cxn>
                    <a:cxn ang="0">
                      <a:pos x="71" y="49"/>
                    </a:cxn>
                    <a:cxn ang="0">
                      <a:pos x="115" y="68"/>
                    </a:cxn>
                    <a:cxn ang="0">
                      <a:pos x="153" y="43"/>
                    </a:cxn>
                    <a:cxn ang="0">
                      <a:pos x="243" y="44"/>
                    </a:cxn>
                    <a:cxn ang="0">
                      <a:pos x="293" y="0"/>
                    </a:cxn>
                    <a:cxn ang="0">
                      <a:pos x="396" y="44"/>
                    </a:cxn>
                    <a:cxn ang="0">
                      <a:pos x="446" y="80"/>
                    </a:cxn>
                    <a:cxn ang="0">
                      <a:pos x="529" y="215"/>
                    </a:cxn>
                    <a:cxn ang="0">
                      <a:pos x="624" y="247"/>
                    </a:cxn>
                    <a:cxn ang="0">
                      <a:pos x="568" y="277"/>
                    </a:cxn>
                    <a:cxn ang="0">
                      <a:pos x="634" y="298"/>
                    </a:cxn>
                    <a:cxn ang="0">
                      <a:pos x="567" y="331"/>
                    </a:cxn>
                    <a:cxn ang="0">
                      <a:pos x="508" y="379"/>
                    </a:cxn>
                    <a:cxn ang="0">
                      <a:pos x="429" y="365"/>
                    </a:cxn>
                    <a:cxn ang="0">
                      <a:pos x="337" y="376"/>
                    </a:cxn>
                    <a:cxn ang="0">
                      <a:pos x="327" y="322"/>
                    </a:cxn>
                    <a:cxn ang="0">
                      <a:pos x="293" y="269"/>
                    </a:cxn>
                    <a:cxn ang="0">
                      <a:pos x="286" y="231"/>
                    </a:cxn>
                    <a:cxn ang="0">
                      <a:pos x="220" y="203"/>
                    </a:cxn>
                    <a:cxn ang="0">
                      <a:pos x="236" y="165"/>
                    </a:cxn>
                    <a:cxn ang="0">
                      <a:pos x="210" y="131"/>
                    </a:cxn>
                    <a:cxn ang="0">
                      <a:pos x="117" y="145"/>
                    </a:cxn>
                    <a:cxn ang="0">
                      <a:pos x="55" y="126"/>
                    </a:cxn>
                    <a:cxn ang="0">
                      <a:pos x="0" y="57"/>
                    </a:cxn>
                  </a:cxnLst>
                  <a:rect l="0" t="0" r="r" b="b"/>
                  <a:pathLst>
                    <a:path w="635" h="380">
                      <a:moveTo>
                        <a:pt x="0" y="57"/>
                      </a:moveTo>
                      <a:lnTo>
                        <a:pt x="71" y="49"/>
                      </a:lnTo>
                      <a:lnTo>
                        <a:pt x="115" y="68"/>
                      </a:lnTo>
                      <a:lnTo>
                        <a:pt x="153" y="43"/>
                      </a:lnTo>
                      <a:lnTo>
                        <a:pt x="243" y="44"/>
                      </a:lnTo>
                      <a:lnTo>
                        <a:pt x="293" y="0"/>
                      </a:lnTo>
                      <a:lnTo>
                        <a:pt x="396" y="44"/>
                      </a:lnTo>
                      <a:lnTo>
                        <a:pt x="446" y="80"/>
                      </a:lnTo>
                      <a:lnTo>
                        <a:pt x="529" y="215"/>
                      </a:lnTo>
                      <a:lnTo>
                        <a:pt x="624" y="247"/>
                      </a:lnTo>
                      <a:lnTo>
                        <a:pt x="568" y="277"/>
                      </a:lnTo>
                      <a:lnTo>
                        <a:pt x="634" y="298"/>
                      </a:lnTo>
                      <a:lnTo>
                        <a:pt x="567" y="331"/>
                      </a:lnTo>
                      <a:lnTo>
                        <a:pt x="508" y="379"/>
                      </a:lnTo>
                      <a:lnTo>
                        <a:pt x="429" y="365"/>
                      </a:lnTo>
                      <a:lnTo>
                        <a:pt x="337" y="376"/>
                      </a:lnTo>
                      <a:lnTo>
                        <a:pt x="327" y="322"/>
                      </a:lnTo>
                      <a:lnTo>
                        <a:pt x="293" y="269"/>
                      </a:lnTo>
                      <a:lnTo>
                        <a:pt x="286" y="231"/>
                      </a:lnTo>
                      <a:lnTo>
                        <a:pt x="220" y="203"/>
                      </a:lnTo>
                      <a:lnTo>
                        <a:pt x="236" y="165"/>
                      </a:lnTo>
                      <a:lnTo>
                        <a:pt x="210" y="131"/>
                      </a:lnTo>
                      <a:lnTo>
                        <a:pt x="117" y="145"/>
                      </a:lnTo>
                      <a:lnTo>
                        <a:pt x="55" y="126"/>
                      </a:lnTo>
                      <a:lnTo>
                        <a:pt x="0" y="57"/>
                      </a:lnTo>
                    </a:path>
                  </a:pathLst>
                </a:custGeom>
                <a:solidFill>
                  <a:srgbClr val="6EBB1F"/>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6" name="Freeform 21"/>
                <p:cNvSpPr>
                  <a:spLocks/>
                </p:cNvSpPr>
                <p:nvPr/>
              </p:nvSpPr>
              <p:spPr bwMode="auto">
                <a:xfrm>
                  <a:off x="2708" y="2563"/>
                  <a:ext cx="225" cy="287"/>
                </a:xfrm>
                <a:custGeom>
                  <a:avLst/>
                  <a:gdLst/>
                  <a:ahLst/>
                  <a:cxnLst>
                    <a:cxn ang="0">
                      <a:pos x="328" y="0"/>
                    </a:cxn>
                    <a:cxn ang="0">
                      <a:pos x="259" y="33"/>
                    </a:cxn>
                    <a:cxn ang="0">
                      <a:pos x="200" y="81"/>
                    </a:cxn>
                    <a:cxn ang="0">
                      <a:pos x="118" y="70"/>
                    </a:cxn>
                    <a:cxn ang="0">
                      <a:pos x="98" y="143"/>
                    </a:cxn>
                    <a:cxn ang="0">
                      <a:pos x="44" y="157"/>
                    </a:cxn>
                    <a:cxn ang="0">
                      <a:pos x="0" y="256"/>
                    </a:cxn>
                    <a:cxn ang="0">
                      <a:pos x="32" y="373"/>
                    </a:cxn>
                    <a:cxn ang="0">
                      <a:pos x="88" y="382"/>
                    </a:cxn>
                    <a:cxn ang="0">
                      <a:pos x="133" y="440"/>
                    </a:cxn>
                    <a:cxn ang="0">
                      <a:pos x="179" y="437"/>
                    </a:cxn>
                    <a:cxn ang="0">
                      <a:pos x="210" y="416"/>
                    </a:cxn>
                    <a:cxn ang="0">
                      <a:pos x="293" y="422"/>
                    </a:cxn>
                    <a:cxn ang="0">
                      <a:pos x="335" y="332"/>
                    </a:cxn>
                    <a:cxn ang="0">
                      <a:pos x="391" y="315"/>
                    </a:cxn>
                    <a:cxn ang="0">
                      <a:pos x="366" y="231"/>
                    </a:cxn>
                    <a:cxn ang="0">
                      <a:pos x="409" y="203"/>
                    </a:cxn>
                    <a:cxn ang="0">
                      <a:pos x="396" y="156"/>
                    </a:cxn>
                    <a:cxn ang="0">
                      <a:pos x="252" y="121"/>
                    </a:cxn>
                    <a:cxn ang="0">
                      <a:pos x="360" y="63"/>
                    </a:cxn>
                    <a:cxn ang="0">
                      <a:pos x="328" y="0"/>
                    </a:cxn>
                  </a:cxnLst>
                  <a:rect l="0" t="0" r="r" b="b"/>
                  <a:pathLst>
                    <a:path w="410" h="441">
                      <a:moveTo>
                        <a:pt x="328" y="0"/>
                      </a:moveTo>
                      <a:lnTo>
                        <a:pt x="259" y="33"/>
                      </a:lnTo>
                      <a:lnTo>
                        <a:pt x="200" y="81"/>
                      </a:lnTo>
                      <a:lnTo>
                        <a:pt x="118" y="70"/>
                      </a:lnTo>
                      <a:lnTo>
                        <a:pt x="98" y="143"/>
                      </a:lnTo>
                      <a:lnTo>
                        <a:pt x="44" y="157"/>
                      </a:lnTo>
                      <a:lnTo>
                        <a:pt x="0" y="256"/>
                      </a:lnTo>
                      <a:lnTo>
                        <a:pt x="32" y="373"/>
                      </a:lnTo>
                      <a:lnTo>
                        <a:pt x="88" y="382"/>
                      </a:lnTo>
                      <a:lnTo>
                        <a:pt x="133" y="440"/>
                      </a:lnTo>
                      <a:lnTo>
                        <a:pt x="179" y="437"/>
                      </a:lnTo>
                      <a:lnTo>
                        <a:pt x="210" y="416"/>
                      </a:lnTo>
                      <a:lnTo>
                        <a:pt x="293" y="422"/>
                      </a:lnTo>
                      <a:lnTo>
                        <a:pt x="335" y="332"/>
                      </a:lnTo>
                      <a:lnTo>
                        <a:pt x="391" y="315"/>
                      </a:lnTo>
                      <a:lnTo>
                        <a:pt x="366" y="231"/>
                      </a:lnTo>
                      <a:lnTo>
                        <a:pt x="409" y="203"/>
                      </a:lnTo>
                      <a:lnTo>
                        <a:pt x="396" y="156"/>
                      </a:lnTo>
                      <a:lnTo>
                        <a:pt x="252" y="121"/>
                      </a:lnTo>
                      <a:lnTo>
                        <a:pt x="360" y="63"/>
                      </a:lnTo>
                      <a:lnTo>
                        <a:pt x="328" y="0"/>
                      </a:lnTo>
                    </a:path>
                  </a:pathLst>
                </a:custGeom>
                <a:solidFill>
                  <a:srgbClr val="6EBB1F"/>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7" name="Freeform 22"/>
                <p:cNvSpPr>
                  <a:spLocks/>
                </p:cNvSpPr>
                <p:nvPr/>
              </p:nvSpPr>
              <p:spPr bwMode="auto">
                <a:xfrm>
                  <a:off x="2505" y="2451"/>
                  <a:ext cx="270" cy="280"/>
                </a:xfrm>
                <a:custGeom>
                  <a:avLst/>
                  <a:gdLst/>
                  <a:ahLst/>
                  <a:cxnLst>
                    <a:cxn ang="0">
                      <a:pos x="119" y="2"/>
                    </a:cxn>
                    <a:cxn ang="0">
                      <a:pos x="181" y="17"/>
                    </a:cxn>
                    <a:cxn ang="0">
                      <a:pos x="285" y="0"/>
                    </a:cxn>
                    <a:cxn ang="0">
                      <a:pos x="303" y="40"/>
                    </a:cxn>
                    <a:cxn ang="0">
                      <a:pos x="289" y="80"/>
                    </a:cxn>
                    <a:cxn ang="0">
                      <a:pos x="353" y="104"/>
                    </a:cxn>
                    <a:cxn ang="0">
                      <a:pos x="358" y="144"/>
                    </a:cxn>
                    <a:cxn ang="0">
                      <a:pos x="395" y="201"/>
                    </a:cxn>
                    <a:cxn ang="0">
                      <a:pos x="407" y="246"/>
                    </a:cxn>
                    <a:cxn ang="0">
                      <a:pos x="492" y="241"/>
                    </a:cxn>
                    <a:cxn ang="0">
                      <a:pos x="469" y="316"/>
                    </a:cxn>
                    <a:cxn ang="0">
                      <a:pos x="410" y="330"/>
                    </a:cxn>
                    <a:cxn ang="0">
                      <a:pos x="373" y="430"/>
                    </a:cxn>
                    <a:cxn ang="0">
                      <a:pos x="318" y="430"/>
                    </a:cxn>
                    <a:cxn ang="0">
                      <a:pos x="286" y="403"/>
                    </a:cxn>
                    <a:cxn ang="0">
                      <a:pos x="234" y="425"/>
                    </a:cxn>
                    <a:cxn ang="0">
                      <a:pos x="192" y="395"/>
                    </a:cxn>
                    <a:cxn ang="0">
                      <a:pos x="158" y="405"/>
                    </a:cxn>
                    <a:cxn ang="0">
                      <a:pos x="111" y="350"/>
                    </a:cxn>
                    <a:cxn ang="0">
                      <a:pos x="113" y="296"/>
                    </a:cxn>
                    <a:cxn ang="0">
                      <a:pos x="51" y="271"/>
                    </a:cxn>
                    <a:cxn ang="0">
                      <a:pos x="112" y="222"/>
                    </a:cxn>
                    <a:cxn ang="0">
                      <a:pos x="79" y="159"/>
                    </a:cxn>
                    <a:cxn ang="0">
                      <a:pos x="37" y="175"/>
                    </a:cxn>
                    <a:cxn ang="0">
                      <a:pos x="0" y="116"/>
                    </a:cxn>
                    <a:cxn ang="0">
                      <a:pos x="12" y="88"/>
                    </a:cxn>
                    <a:cxn ang="0">
                      <a:pos x="19" y="29"/>
                    </a:cxn>
                    <a:cxn ang="0">
                      <a:pos x="91" y="49"/>
                    </a:cxn>
                    <a:cxn ang="0">
                      <a:pos x="119" y="2"/>
                    </a:cxn>
                  </a:cxnLst>
                  <a:rect l="0" t="0" r="r" b="b"/>
                  <a:pathLst>
                    <a:path w="493" h="431">
                      <a:moveTo>
                        <a:pt x="119" y="2"/>
                      </a:moveTo>
                      <a:lnTo>
                        <a:pt x="181" y="17"/>
                      </a:lnTo>
                      <a:lnTo>
                        <a:pt x="285" y="0"/>
                      </a:lnTo>
                      <a:lnTo>
                        <a:pt x="303" y="40"/>
                      </a:lnTo>
                      <a:lnTo>
                        <a:pt x="289" y="80"/>
                      </a:lnTo>
                      <a:lnTo>
                        <a:pt x="353" y="104"/>
                      </a:lnTo>
                      <a:lnTo>
                        <a:pt x="358" y="144"/>
                      </a:lnTo>
                      <a:lnTo>
                        <a:pt x="395" y="201"/>
                      </a:lnTo>
                      <a:lnTo>
                        <a:pt x="407" y="246"/>
                      </a:lnTo>
                      <a:lnTo>
                        <a:pt x="492" y="241"/>
                      </a:lnTo>
                      <a:lnTo>
                        <a:pt x="469" y="316"/>
                      </a:lnTo>
                      <a:lnTo>
                        <a:pt x="410" y="330"/>
                      </a:lnTo>
                      <a:lnTo>
                        <a:pt x="373" y="430"/>
                      </a:lnTo>
                      <a:lnTo>
                        <a:pt x="318" y="430"/>
                      </a:lnTo>
                      <a:lnTo>
                        <a:pt x="286" y="403"/>
                      </a:lnTo>
                      <a:lnTo>
                        <a:pt x="234" y="425"/>
                      </a:lnTo>
                      <a:lnTo>
                        <a:pt x="192" y="395"/>
                      </a:lnTo>
                      <a:lnTo>
                        <a:pt x="158" y="405"/>
                      </a:lnTo>
                      <a:lnTo>
                        <a:pt x="111" y="350"/>
                      </a:lnTo>
                      <a:lnTo>
                        <a:pt x="113" y="296"/>
                      </a:lnTo>
                      <a:lnTo>
                        <a:pt x="51" y="271"/>
                      </a:lnTo>
                      <a:lnTo>
                        <a:pt x="112" y="222"/>
                      </a:lnTo>
                      <a:lnTo>
                        <a:pt x="79" y="159"/>
                      </a:lnTo>
                      <a:lnTo>
                        <a:pt x="37" y="175"/>
                      </a:lnTo>
                      <a:lnTo>
                        <a:pt x="0" y="116"/>
                      </a:lnTo>
                      <a:lnTo>
                        <a:pt x="12" y="88"/>
                      </a:lnTo>
                      <a:lnTo>
                        <a:pt x="19" y="29"/>
                      </a:lnTo>
                      <a:lnTo>
                        <a:pt x="91" y="49"/>
                      </a:lnTo>
                      <a:lnTo>
                        <a:pt x="119" y="2"/>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8" name="Freeform 23"/>
                <p:cNvSpPr>
                  <a:spLocks/>
                </p:cNvSpPr>
                <p:nvPr/>
              </p:nvSpPr>
              <p:spPr bwMode="auto">
                <a:xfrm>
                  <a:off x="2158" y="2540"/>
                  <a:ext cx="435" cy="266"/>
                </a:xfrm>
                <a:custGeom>
                  <a:avLst/>
                  <a:gdLst/>
                  <a:ahLst/>
                  <a:cxnLst>
                    <a:cxn ang="0">
                      <a:pos x="56" y="0"/>
                    </a:cxn>
                    <a:cxn ang="0">
                      <a:pos x="213" y="12"/>
                    </a:cxn>
                    <a:cxn ang="0">
                      <a:pos x="331" y="73"/>
                    </a:cxn>
                    <a:cxn ang="0">
                      <a:pos x="481" y="76"/>
                    </a:cxn>
                    <a:cxn ang="0">
                      <a:pos x="541" y="118"/>
                    </a:cxn>
                    <a:cxn ang="0">
                      <a:pos x="687" y="133"/>
                    </a:cxn>
                    <a:cxn ang="0">
                      <a:pos x="750" y="159"/>
                    </a:cxn>
                    <a:cxn ang="0">
                      <a:pos x="746" y="211"/>
                    </a:cxn>
                    <a:cxn ang="0">
                      <a:pos x="794" y="265"/>
                    </a:cxn>
                    <a:cxn ang="0">
                      <a:pos x="700" y="296"/>
                    </a:cxn>
                    <a:cxn ang="0">
                      <a:pos x="592" y="366"/>
                    </a:cxn>
                    <a:cxn ang="0">
                      <a:pos x="525" y="314"/>
                    </a:cxn>
                    <a:cxn ang="0">
                      <a:pos x="474" y="350"/>
                    </a:cxn>
                    <a:cxn ang="0">
                      <a:pos x="441" y="335"/>
                    </a:cxn>
                    <a:cxn ang="0">
                      <a:pos x="398" y="351"/>
                    </a:cxn>
                    <a:cxn ang="0">
                      <a:pos x="359" y="326"/>
                    </a:cxn>
                    <a:cxn ang="0">
                      <a:pos x="238" y="323"/>
                    </a:cxn>
                    <a:cxn ang="0">
                      <a:pos x="198" y="385"/>
                    </a:cxn>
                    <a:cxn ang="0">
                      <a:pos x="147" y="363"/>
                    </a:cxn>
                    <a:cxn ang="0">
                      <a:pos x="87" y="407"/>
                    </a:cxn>
                    <a:cxn ang="0">
                      <a:pos x="10" y="367"/>
                    </a:cxn>
                    <a:cxn ang="0">
                      <a:pos x="0" y="285"/>
                    </a:cxn>
                    <a:cxn ang="0">
                      <a:pos x="117" y="249"/>
                    </a:cxn>
                    <a:cxn ang="0">
                      <a:pos x="128" y="188"/>
                    </a:cxn>
                    <a:cxn ang="0">
                      <a:pos x="86" y="156"/>
                    </a:cxn>
                    <a:cxn ang="0">
                      <a:pos x="111" y="59"/>
                    </a:cxn>
                    <a:cxn ang="0">
                      <a:pos x="56" y="0"/>
                    </a:cxn>
                  </a:cxnLst>
                  <a:rect l="0" t="0" r="r" b="b"/>
                  <a:pathLst>
                    <a:path w="795" h="408">
                      <a:moveTo>
                        <a:pt x="56" y="0"/>
                      </a:moveTo>
                      <a:lnTo>
                        <a:pt x="213" y="12"/>
                      </a:lnTo>
                      <a:lnTo>
                        <a:pt x="331" y="73"/>
                      </a:lnTo>
                      <a:lnTo>
                        <a:pt x="481" y="76"/>
                      </a:lnTo>
                      <a:lnTo>
                        <a:pt x="541" y="118"/>
                      </a:lnTo>
                      <a:lnTo>
                        <a:pt x="687" y="133"/>
                      </a:lnTo>
                      <a:lnTo>
                        <a:pt x="750" y="159"/>
                      </a:lnTo>
                      <a:lnTo>
                        <a:pt x="746" y="211"/>
                      </a:lnTo>
                      <a:lnTo>
                        <a:pt x="794" y="265"/>
                      </a:lnTo>
                      <a:lnTo>
                        <a:pt x="700" y="296"/>
                      </a:lnTo>
                      <a:lnTo>
                        <a:pt x="592" y="366"/>
                      </a:lnTo>
                      <a:lnTo>
                        <a:pt x="525" y="314"/>
                      </a:lnTo>
                      <a:lnTo>
                        <a:pt x="474" y="350"/>
                      </a:lnTo>
                      <a:lnTo>
                        <a:pt x="441" y="335"/>
                      </a:lnTo>
                      <a:lnTo>
                        <a:pt x="398" y="351"/>
                      </a:lnTo>
                      <a:lnTo>
                        <a:pt x="359" y="326"/>
                      </a:lnTo>
                      <a:lnTo>
                        <a:pt x="238" y="323"/>
                      </a:lnTo>
                      <a:lnTo>
                        <a:pt x="198" y="385"/>
                      </a:lnTo>
                      <a:lnTo>
                        <a:pt x="147" y="363"/>
                      </a:lnTo>
                      <a:lnTo>
                        <a:pt x="87" y="407"/>
                      </a:lnTo>
                      <a:lnTo>
                        <a:pt x="10" y="367"/>
                      </a:lnTo>
                      <a:lnTo>
                        <a:pt x="0" y="285"/>
                      </a:lnTo>
                      <a:lnTo>
                        <a:pt x="117" y="249"/>
                      </a:lnTo>
                      <a:lnTo>
                        <a:pt x="128" y="188"/>
                      </a:lnTo>
                      <a:lnTo>
                        <a:pt x="86" y="156"/>
                      </a:lnTo>
                      <a:lnTo>
                        <a:pt x="111" y="59"/>
                      </a:lnTo>
                      <a:lnTo>
                        <a:pt x="56" y="0"/>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49" name="Freeform 24"/>
                <p:cNvSpPr>
                  <a:spLocks/>
                </p:cNvSpPr>
                <p:nvPr/>
              </p:nvSpPr>
              <p:spPr bwMode="auto">
                <a:xfrm>
                  <a:off x="1889" y="2825"/>
                  <a:ext cx="358" cy="304"/>
                </a:xfrm>
                <a:custGeom>
                  <a:avLst/>
                  <a:gdLst/>
                  <a:ahLst/>
                  <a:cxnLst>
                    <a:cxn ang="0">
                      <a:pos x="93" y="129"/>
                    </a:cxn>
                    <a:cxn ang="0">
                      <a:pos x="88" y="208"/>
                    </a:cxn>
                    <a:cxn ang="0">
                      <a:pos x="0" y="216"/>
                    </a:cxn>
                    <a:cxn ang="0">
                      <a:pos x="0" y="285"/>
                    </a:cxn>
                    <a:cxn ang="0">
                      <a:pos x="84" y="292"/>
                    </a:cxn>
                    <a:cxn ang="0">
                      <a:pos x="73" y="358"/>
                    </a:cxn>
                    <a:cxn ang="0">
                      <a:pos x="111" y="404"/>
                    </a:cxn>
                    <a:cxn ang="0">
                      <a:pos x="101" y="464"/>
                    </a:cxn>
                    <a:cxn ang="0">
                      <a:pos x="189" y="428"/>
                    </a:cxn>
                    <a:cxn ang="0">
                      <a:pos x="281" y="452"/>
                    </a:cxn>
                    <a:cxn ang="0">
                      <a:pos x="281" y="418"/>
                    </a:cxn>
                    <a:cxn ang="0">
                      <a:pos x="381" y="366"/>
                    </a:cxn>
                    <a:cxn ang="0">
                      <a:pos x="469" y="392"/>
                    </a:cxn>
                    <a:cxn ang="0">
                      <a:pos x="506" y="364"/>
                    </a:cxn>
                    <a:cxn ang="0">
                      <a:pos x="568" y="360"/>
                    </a:cxn>
                    <a:cxn ang="0">
                      <a:pos x="602" y="317"/>
                    </a:cxn>
                    <a:cxn ang="0">
                      <a:pos x="653" y="302"/>
                    </a:cxn>
                    <a:cxn ang="0">
                      <a:pos x="625" y="246"/>
                    </a:cxn>
                    <a:cxn ang="0">
                      <a:pos x="635" y="194"/>
                    </a:cxn>
                    <a:cxn ang="0">
                      <a:pos x="560" y="199"/>
                    </a:cxn>
                    <a:cxn ang="0">
                      <a:pos x="602" y="156"/>
                    </a:cxn>
                    <a:cxn ang="0">
                      <a:pos x="565" y="65"/>
                    </a:cxn>
                    <a:cxn ang="0">
                      <a:pos x="519" y="69"/>
                    </a:cxn>
                    <a:cxn ang="0">
                      <a:pos x="476" y="2"/>
                    </a:cxn>
                    <a:cxn ang="0">
                      <a:pos x="386" y="0"/>
                    </a:cxn>
                    <a:cxn ang="0">
                      <a:pos x="309" y="71"/>
                    </a:cxn>
                    <a:cxn ang="0">
                      <a:pos x="252" y="53"/>
                    </a:cxn>
                    <a:cxn ang="0">
                      <a:pos x="203" y="84"/>
                    </a:cxn>
                    <a:cxn ang="0">
                      <a:pos x="258" y="126"/>
                    </a:cxn>
                    <a:cxn ang="0">
                      <a:pos x="250" y="158"/>
                    </a:cxn>
                    <a:cxn ang="0">
                      <a:pos x="174" y="151"/>
                    </a:cxn>
                    <a:cxn ang="0">
                      <a:pos x="173" y="124"/>
                    </a:cxn>
                    <a:cxn ang="0">
                      <a:pos x="169" y="124"/>
                    </a:cxn>
                    <a:cxn ang="0">
                      <a:pos x="161" y="124"/>
                    </a:cxn>
                    <a:cxn ang="0">
                      <a:pos x="149" y="125"/>
                    </a:cxn>
                    <a:cxn ang="0">
                      <a:pos x="134" y="125"/>
                    </a:cxn>
                    <a:cxn ang="0">
                      <a:pos x="119" y="126"/>
                    </a:cxn>
                    <a:cxn ang="0">
                      <a:pos x="107" y="127"/>
                    </a:cxn>
                    <a:cxn ang="0">
                      <a:pos x="97" y="128"/>
                    </a:cxn>
                    <a:cxn ang="0">
                      <a:pos x="93" y="129"/>
                    </a:cxn>
                  </a:cxnLst>
                  <a:rect l="0" t="0" r="r" b="b"/>
                  <a:pathLst>
                    <a:path w="654" h="465">
                      <a:moveTo>
                        <a:pt x="93" y="129"/>
                      </a:moveTo>
                      <a:lnTo>
                        <a:pt x="88" y="208"/>
                      </a:lnTo>
                      <a:lnTo>
                        <a:pt x="0" y="216"/>
                      </a:lnTo>
                      <a:lnTo>
                        <a:pt x="0" y="285"/>
                      </a:lnTo>
                      <a:lnTo>
                        <a:pt x="84" y="292"/>
                      </a:lnTo>
                      <a:lnTo>
                        <a:pt x="73" y="358"/>
                      </a:lnTo>
                      <a:lnTo>
                        <a:pt x="111" y="404"/>
                      </a:lnTo>
                      <a:lnTo>
                        <a:pt x="101" y="464"/>
                      </a:lnTo>
                      <a:lnTo>
                        <a:pt x="189" y="428"/>
                      </a:lnTo>
                      <a:lnTo>
                        <a:pt x="281" y="452"/>
                      </a:lnTo>
                      <a:lnTo>
                        <a:pt x="281" y="418"/>
                      </a:lnTo>
                      <a:lnTo>
                        <a:pt x="381" y="366"/>
                      </a:lnTo>
                      <a:lnTo>
                        <a:pt x="469" y="392"/>
                      </a:lnTo>
                      <a:lnTo>
                        <a:pt x="506" y="364"/>
                      </a:lnTo>
                      <a:lnTo>
                        <a:pt x="568" y="360"/>
                      </a:lnTo>
                      <a:lnTo>
                        <a:pt x="602" y="317"/>
                      </a:lnTo>
                      <a:lnTo>
                        <a:pt x="653" y="302"/>
                      </a:lnTo>
                      <a:lnTo>
                        <a:pt x="625" y="246"/>
                      </a:lnTo>
                      <a:lnTo>
                        <a:pt x="635" y="194"/>
                      </a:lnTo>
                      <a:lnTo>
                        <a:pt x="560" y="199"/>
                      </a:lnTo>
                      <a:lnTo>
                        <a:pt x="602" y="156"/>
                      </a:lnTo>
                      <a:lnTo>
                        <a:pt x="565" y="65"/>
                      </a:lnTo>
                      <a:lnTo>
                        <a:pt x="519" y="69"/>
                      </a:lnTo>
                      <a:lnTo>
                        <a:pt x="476" y="2"/>
                      </a:lnTo>
                      <a:lnTo>
                        <a:pt x="386" y="0"/>
                      </a:lnTo>
                      <a:lnTo>
                        <a:pt x="309" y="71"/>
                      </a:lnTo>
                      <a:lnTo>
                        <a:pt x="252" y="53"/>
                      </a:lnTo>
                      <a:lnTo>
                        <a:pt x="203" y="84"/>
                      </a:lnTo>
                      <a:lnTo>
                        <a:pt x="258" y="126"/>
                      </a:lnTo>
                      <a:lnTo>
                        <a:pt x="250" y="158"/>
                      </a:lnTo>
                      <a:lnTo>
                        <a:pt x="174" y="151"/>
                      </a:lnTo>
                      <a:lnTo>
                        <a:pt x="173" y="124"/>
                      </a:lnTo>
                      <a:lnTo>
                        <a:pt x="169" y="124"/>
                      </a:lnTo>
                      <a:lnTo>
                        <a:pt x="161" y="124"/>
                      </a:lnTo>
                      <a:lnTo>
                        <a:pt x="149" y="125"/>
                      </a:lnTo>
                      <a:lnTo>
                        <a:pt x="134" y="125"/>
                      </a:lnTo>
                      <a:lnTo>
                        <a:pt x="119" y="126"/>
                      </a:lnTo>
                      <a:lnTo>
                        <a:pt x="107" y="127"/>
                      </a:lnTo>
                      <a:lnTo>
                        <a:pt x="97" y="128"/>
                      </a:lnTo>
                      <a:lnTo>
                        <a:pt x="93" y="129"/>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0" name="Freeform 25"/>
                <p:cNvSpPr>
                  <a:spLocks/>
                </p:cNvSpPr>
                <p:nvPr/>
              </p:nvSpPr>
              <p:spPr bwMode="auto">
                <a:xfrm>
                  <a:off x="2857" y="2994"/>
                  <a:ext cx="109" cy="242"/>
                </a:xfrm>
                <a:custGeom>
                  <a:avLst/>
                  <a:gdLst/>
                  <a:ahLst/>
                  <a:cxnLst>
                    <a:cxn ang="0">
                      <a:pos x="143" y="0"/>
                    </a:cxn>
                    <a:cxn ang="0">
                      <a:pos x="69" y="23"/>
                    </a:cxn>
                    <a:cxn ang="0">
                      <a:pos x="10" y="132"/>
                    </a:cxn>
                    <a:cxn ang="0">
                      <a:pos x="12" y="177"/>
                    </a:cxn>
                    <a:cxn ang="0">
                      <a:pos x="35" y="175"/>
                    </a:cxn>
                    <a:cxn ang="0">
                      <a:pos x="39" y="213"/>
                    </a:cxn>
                    <a:cxn ang="0">
                      <a:pos x="0" y="219"/>
                    </a:cxn>
                    <a:cxn ang="0">
                      <a:pos x="16" y="271"/>
                    </a:cxn>
                    <a:cxn ang="0">
                      <a:pos x="41" y="277"/>
                    </a:cxn>
                    <a:cxn ang="0">
                      <a:pos x="85" y="371"/>
                    </a:cxn>
                    <a:cxn ang="0">
                      <a:pos x="111" y="371"/>
                    </a:cxn>
                    <a:cxn ang="0">
                      <a:pos x="131" y="322"/>
                    </a:cxn>
                    <a:cxn ang="0">
                      <a:pos x="123" y="268"/>
                    </a:cxn>
                    <a:cxn ang="0">
                      <a:pos x="149" y="262"/>
                    </a:cxn>
                    <a:cxn ang="0">
                      <a:pos x="143" y="232"/>
                    </a:cxn>
                    <a:cxn ang="0">
                      <a:pos x="166" y="211"/>
                    </a:cxn>
                    <a:cxn ang="0">
                      <a:pos x="159" y="89"/>
                    </a:cxn>
                    <a:cxn ang="0">
                      <a:pos x="189" y="78"/>
                    </a:cxn>
                    <a:cxn ang="0">
                      <a:pos x="198" y="40"/>
                    </a:cxn>
                    <a:cxn ang="0">
                      <a:pos x="143" y="0"/>
                    </a:cxn>
                  </a:cxnLst>
                  <a:rect l="0" t="0" r="r" b="b"/>
                  <a:pathLst>
                    <a:path w="199" h="372">
                      <a:moveTo>
                        <a:pt x="143" y="0"/>
                      </a:moveTo>
                      <a:lnTo>
                        <a:pt x="69" y="23"/>
                      </a:lnTo>
                      <a:lnTo>
                        <a:pt x="10" y="132"/>
                      </a:lnTo>
                      <a:lnTo>
                        <a:pt x="12" y="177"/>
                      </a:lnTo>
                      <a:lnTo>
                        <a:pt x="35" y="175"/>
                      </a:lnTo>
                      <a:lnTo>
                        <a:pt x="39" y="213"/>
                      </a:lnTo>
                      <a:lnTo>
                        <a:pt x="0" y="219"/>
                      </a:lnTo>
                      <a:lnTo>
                        <a:pt x="16" y="271"/>
                      </a:lnTo>
                      <a:lnTo>
                        <a:pt x="41" y="277"/>
                      </a:lnTo>
                      <a:lnTo>
                        <a:pt x="85" y="371"/>
                      </a:lnTo>
                      <a:lnTo>
                        <a:pt x="111" y="371"/>
                      </a:lnTo>
                      <a:lnTo>
                        <a:pt x="131" y="322"/>
                      </a:lnTo>
                      <a:lnTo>
                        <a:pt x="123" y="268"/>
                      </a:lnTo>
                      <a:lnTo>
                        <a:pt x="149" y="262"/>
                      </a:lnTo>
                      <a:lnTo>
                        <a:pt x="143" y="232"/>
                      </a:lnTo>
                      <a:lnTo>
                        <a:pt x="166" y="211"/>
                      </a:lnTo>
                      <a:lnTo>
                        <a:pt x="159" y="89"/>
                      </a:lnTo>
                      <a:lnTo>
                        <a:pt x="189" y="78"/>
                      </a:lnTo>
                      <a:lnTo>
                        <a:pt x="198" y="40"/>
                      </a:lnTo>
                      <a:lnTo>
                        <a:pt x="143" y="0"/>
                      </a:lnTo>
                    </a:path>
                  </a:pathLst>
                </a:custGeom>
                <a:solidFill>
                  <a:srgbClr val="F8F8F8"/>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1" name="Freeform 26"/>
                <p:cNvSpPr>
                  <a:spLocks/>
                </p:cNvSpPr>
                <p:nvPr/>
              </p:nvSpPr>
              <p:spPr bwMode="auto">
                <a:xfrm>
                  <a:off x="2193" y="2744"/>
                  <a:ext cx="319" cy="345"/>
                </a:xfrm>
                <a:custGeom>
                  <a:avLst/>
                  <a:gdLst/>
                  <a:ahLst/>
                  <a:cxnLst>
                    <a:cxn ang="0">
                      <a:pos x="11" y="191"/>
                    </a:cxn>
                    <a:cxn ang="0">
                      <a:pos x="23" y="92"/>
                    </a:cxn>
                    <a:cxn ang="0">
                      <a:pos x="81" y="51"/>
                    </a:cxn>
                    <a:cxn ang="0">
                      <a:pos x="137" y="69"/>
                    </a:cxn>
                    <a:cxn ang="0">
                      <a:pos x="173" y="3"/>
                    </a:cxn>
                    <a:cxn ang="0">
                      <a:pos x="300" y="9"/>
                    </a:cxn>
                    <a:cxn ang="0">
                      <a:pos x="331" y="36"/>
                    </a:cxn>
                    <a:cxn ang="0">
                      <a:pos x="377" y="11"/>
                    </a:cxn>
                    <a:cxn ang="0">
                      <a:pos x="406" y="38"/>
                    </a:cxn>
                    <a:cxn ang="0">
                      <a:pos x="465" y="0"/>
                    </a:cxn>
                    <a:cxn ang="0">
                      <a:pos x="528" y="51"/>
                    </a:cxn>
                    <a:cxn ang="0">
                      <a:pos x="510" y="120"/>
                    </a:cxn>
                    <a:cxn ang="0">
                      <a:pos x="551" y="172"/>
                    </a:cxn>
                    <a:cxn ang="0">
                      <a:pos x="510" y="214"/>
                    </a:cxn>
                    <a:cxn ang="0">
                      <a:pos x="541" y="309"/>
                    </a:cxn>
                    <a:cxn ang="0">
                      <a:pos x="580" y="324"/>
                    </a:cxn>
                    <a:cxn ang="0">
                      <a:pos x="582" y="446"/>
                    </a:cxn>
                    <a:cxn ang="0">
                      <a:pos x="464" y="441"/>
                    </a:cxn>
                    <a:cxn ang="0">
                      <a:pos x="458" y="482"/>
                    </a:cxn>
                    <a:cxn ang="0">
                      <a:pos x="388" y="487"/>
                    </a:cxn>
                    <a:cxn ang="0">
                      <a:pos x="377" y="529"/>
                    </a:cxn>
                    <a:cxn ang="0">
                      <a:pos x="246" y="506"/>
                    </a:cxn>
                    <a:cxn ang="0">
                      <a:pos x="298" y="431"/>
                    </a:cxn>
                    <a:cxn ang="0">
                      <a:pos x="243" y="386"/>
                    </a:cxn>
                    <a:cxn ang="0">
                      <a:pos x="178" y="412"/>
                    </a:cxn>
                    <a:cxn ang="0">
                      <a:pos x="145" y="392"/>
                    </a:cxn>
                    <a:cxn ang="0">
                      <a:pos x="90" y="424"/>
                    </a:cxn>
                    <a:cxn ang="0">
                      <a:pos x="67" y="378"/>
                    </a:cxn>
                    <a:cxn ang="0">
                      <a:pos x="76" y="325"/>
                    </a:cxn>
                    <a:cxn ang="0">
                      <a:pos x="0" y="328"/>
                    </a:cxn>
                    <a:cxn ang="0">
                      <a:pos x="48" y="287"/>
                    </a:cxn>
                    <a:cxn ang="0">
                      <a:pos x="11" y="191"/>
                    </a:cxn>
                  </a:cxnLst>
                  <a:rect l="0" t="0" r="r" b="b"/>
                  <a:pathLst>
                    <a:path w="583" h="530">
                      <a:moveTo>
                        <a:pt x="11" y="191"/>
                      </a:moveTo>
                      <a:lnTo>
                        <a:pt x="23" y="92"/>
                      </a:lnTo>
                      <a:lnTo>
                        <a:pt x="81" y="51"/>
                      </a:lnTo>
                      <a:lnTo>
                        <a:pt x="137" y="69"/>
                      </a:lnTo>
                      <a:lnTo>
                        <a:pt x="173" y="3"/>
                      </a:lnTo>
                      <a:lnTo>
                        <a:pt x="300" y="9"/>
                      </a:lnTo>
                      <a:lnTo>
                        <a:pt x="331" y="36"/>
                      </a:lnTo>
                      <a:lnTo>
                        <a:pt x="377" y="11"/>
                      </a:lnTo>
                      <a:lnTo>
                        <a:pt x="406" y="38"/>
                      </a:lnTo>
                      <a:lnTo>
                        <a:pt x="465" y="0"/>
                      </a:lnTo>
                      <a:lnTo>
                        <a:pt x="528" y="51"/>
                      </a:lnTo>
                      <a:lnTo>
                        <a:pt x="510" y="120"/>
                      </a:lnTo>
                      <a:lnTo>
                        <a:pt x="551" y="172"/>
                      </a:lnTo>
                      <a:lnTo>
                        <a:pt x="510" y="214"/>
                      </a:lnTo>
                      <a:lnTo>
                        <a:pt x="541" y="309"/>
                      </a:lnTo>
                      <a:lnTo>
                        <a:pt x="580" y="324"/>
                      </a:lnTo>
                      <a:lnTo>
                        <a:pt x="582" y="446"/>
                      </a:lnTo>
                      <a:lnTo>
                        <a:pt x="464" y="441"/>
                      </a:lnTo>
                      <a:lnTo>
                        <a:pt x="458" y="482"/>
                      </a:lnTo>
                      <a:lnTo>
                        <a:pt x="388" y="487"/>
                      </a:lnTo>
                      <a:lnTo>
                        <a:pt x="377" y="529"/>
                      </a:lnTo>
                      <a:lnTo>
                        <a:pt x="246" y="506"/>
                      </a:lnTo>
                      <a:lnTo>
                        <a:pt x="298" y="431"/>
                      </a:lnTo>
                      <a:lnTo>
                        <a:pt x="243" y="386"/>
                      </a:lnTo>
                      <a:lnTo>
                        <a:pt x="178" y="412"/>
                      </a:lnTo>
                      <a:lnTo>
                        <a:pt x="145" y="392"/>
                      </a:lnTo>
                      <a:lnTo>
                        <a:pt x="90" y="424"/>
                      </a:lnTo>
                      <a:lnTo>
                        <a:pt x="67" y="378"/>
                      </a:lnTo>
                      <a:lnTo>
                        <a:pt x="76" y="325"/>
                      </a:lnTo>
                      <a:lnTo>
                        <a:pt x="0" y="328"/>
                      </a:lnTo>
                      <a:lnTo>
                        <a:pt x="48" y="287"/>
                      </a:lnTo>
                      <a:lnTo>
                        <a:pt x="11" y="191"/>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2" name="Freeform 27"/>
                <p:cNvSpPr>
                  <a:spLocks/>
                </p:cNvSpPr>
                <p:nvPr/>
              </p:nvSpPr>
              <p:spPr bwMode="auto">
                <a:xfrm>
                  <a:off x="2468" y="2708"/>
                  <a:ext cx="265" cy="381"/>
                </a:xfrm>
                <a:custGeom>
                  <a:avLst/>
                  <a:gdLst/>
                  <a:ahLst/>
                  <a:cxnLst>
                    <a:cxn ang="0">
                      <a:pos x="17" y="105"/>
                    </a:cxn>
                    <a:cxn ang="0">
                      <a:pos x="1" y="170"/>
                    </a:cxn>
                    <a:cxn ang="0">
                      <a:pos x="40" y="229"/>
                    </a:cxn>
                    <a:cxn ang="0">
                      <a:pos x="0" y="269"/>
                    </a:cxn>
                    <a:cxn ang="0">
                      <a:pos x="28" y="364"/>
                    </a:cxn>
                    <a:cxn ang="0">
                      <a:pos x="66" y="383"/>
                    </a:cxn>
                    <a:cxn ang="0">
                      <a:pos x="72" y="496"/>
                    </a:cxn>
                    <a:cxn ang="0">
                      <a:pos x="163" y="496"/>
                    </a:cxn>
                    <a:cxn ang="0">
                      <a:pos x="123" y="566"/>
                    </a:cxn>
                    <a:cxn ang="0">
                      <a:pos x="288" y="549"/>
                    </a:cxn>
                    <a:cxn ang="0">
                      <a:pos x="298" y="433"/>
                    </a:cxn>
                    <a:cxn ang="0">
                      <a:pos x="334" y="368"/>
                    </a:cxn>
                    <a:cxn ang="0">
                      <a:pos x="320" y="309"/>
                    </a:cxn>
                    <a:cxn ang="0">
                      <a:pos x="379" y="280"/>
                    </a:cxn>
                    <a:cxn ang="0">
                      <a:pos x="381" y="195"/>
                    </a:cxn>
                    <a:cxn ang="0">
                      <a:pos x="441" y="189"/>
                    </a:cxn>
                    <a:cxn ang="0">
                      <a:pos x="484" y="155"/>
                    </a:cxn>
                    <a:cxn ang="0">
                      <a:pos x="442" y="33"/>
                    </a:cxn>
                    <a:cxn ang="0">
                      <a:pos x="387" y="36"/>
                    </a:cxn>
                    <a:cxn ang="0">
                      <a:pos x="353" y="5"/>
                    </a:cxn>
                    <a:cxn ang="0">
                      <a:pos x="302" y="32"/>
                    </a:cxn>
                    <a:cxn ang="0">
                      <a:pos x="264" y="0"/>
                    </a:cxn>
                    <a:cxn ang="0">
                      <a:pos x="224" y="8"/>
                    </a:cxn>
                    <a:cxn ang="0">
                      <a:pos x="142" y="30"/>
                    </a:cxn>
                    <a:cxn ang="0">
                      <a:pos x="141" y="30"/>
                    </a:cxn>
                    <a:cxn ang="0">
                      <a:pos x="136" y="32"/>
                    </a:cxn>
                    <a:cxn ang="0">
                      <a:pos x="130" y="36"/>
                    </a:cxn>
                    <a:cxn ang="0">
                      <a:pos x="122" y="41"/>
                    </a:cxn>
                    <a:cxn ang="0">
                      <a:pos x="112" y="46"/>
                    </a:cxn>
                    <a:cxn ang="0">
                      <a:pos x="101" y="53"/>
                    </a:cxn>
                    <a:cxn ang="0">
                      <a:pos x="90" y="59"/>
                    </a:cxn>
                    <a:cxn ang="0">
                      <a:pos x="78" y="66"/>
                    </a:cxn>
                    <a:cxn ang="0">
                      <a:pos x="66" y="74"/>
                    </a:cxn>
                    <a:cxn ang="0">
                      <a:pos x="55" y="80"/>
                    </a:cxn>
                    <a:cxn ang="0">
                      <a:pos x="44" y="86"/>
                    </a:cxn>
                    <a:cxn ang="0">
                      <a:pos x="35" y="92"/>
                    </a:cxn>
                    <a:cxn ang="0">
                      <a:pos x="28" y="97"/>
                    </a:cxn>
                    <a:cxn ang="0">
                      <a:pos x="21" y="101"/>
                    </a:cxn>
                    <a:cxn ang="0">
                      <a:pos x="18" y="104"/>
                    </a:cxn>
                    <a:cxn ang="0">
                      <a:pos x="17" y="105"/>
                    </a:cxn>
                  </a:cxnLst>
                  <a:rect l="0" t="0" r="r" b="b"/>
                  <a:pathLst>
                    <a:path w="485" h="567">
                      <a:moveTo>
                        <a:pt x="17" y="105"/>
                      </a:moveTo>
                      <a:lnTo>
                        <a:pt x="1" y="170"/>
                      </a:lnTo>
                      <a:lnTo>
                        <a:pt x="40" y="229"/>
                      </a:lnTo>
                      <a:lnTo>
                        <a:pt x="0" y="269"/>
                      </a:lnTo>
                      <a:lnTo>
                        <a:pt x="28" y="364"/>
                      </a:lnTo>
                      <a:lnTo>
                        <a:pt x="66" y="383"/>
                      </a:lnTo>
                      <a:lnTo>
                        <a:pt x="72" y="496"/>
                      </a:lnTo>
                      <a:lnTo>
                        <a:pt x="163" y="496"/>
                      </a:lnTo>
                      <a:lnTo>
                        <a:pt x="123" y="566"/>
                      </a:lnTo>
                      <a:lnTo>
                        <a:pt x="288" y="549"/>
                      </a:lnTo>
                      <a:lnTo>
                        <a:pt x="298" y="433"/>
                      </a:lnTo>
                      <a:lnTo>
                        <a:pt x="334" y="368"/>
                      </a:lnTo>
                      <a:lnTo>
                        <a:pt x="320" y="309"/>
                      </a:lnTo>
                      <a:lnTo>
                        <a:pt x="379" y="280"/>
                      </a:lnTo>
                      <a:lnTo>
                        <a:pt x="381" y="195"/>
                      </a:lnTo>
                      <a:lnTo>
                        <a:pt x="441" y="189"/>
                      </a:lnTo>
                      <a:lnTo>
                        <a:pt x="484" y="155"/>
                      </a:lnTo>
                      <a:lnTo>
                        <a:pt x="442" y="33"/>
                      </a:lnTo>
                      <a:lnTo>
                        <a:pt x="387" y="36"/>
                      </a:lnTo>
                      <a:lnTo>
                        <a:pt x="353" y="5"/>
                      </a:lnTo>
                      <a:lnTo>
                        <a:pt x="302" y="32"/>
                      </a:lnTo>
                      <a:lnTo>
                        <a:pt x="264" y="0"/>
                      </a:lnTo>
                      <a:lnTo>
                        <a:pt x="224" y="8"/>
                      </a:lnTo>
                      <a:lnTo>
                        <a:pt x="142" y="30"/>
                      </a:lnTo>
                      <a:lnTo>
                        <a:pt x="141" y="30"/>
                      </a:lnTo>
                      <a:lnTo>
                        <a:pt x="136" y="32"/>
                      </a:lnTo>
                      <a:lnTo>
                        <a:pt x="130" y="36"/>
                      </a:lnTo>
                      <a:lnTo>
                        <a:pt x="122" y="41"/>
                      </a:lnTo>
                      <a:lnTo>
                        <a:pt x="112" y="46"/>
                      </a:lnTo>
                      <a:lnTo>
                        <a:pt x="101" y="53"/>
                      </a:lnTo>
                      <a:lnTo>
                        <a:pt x="90" y="59"/>
                      </a:lnTo>
                      <a:lnTo>
                        <a:pt x="78" y="66"/>
                      </a:lnTo>
                      <a:lnTo>
                        <a:pt x="66" y="74"/>
                      </a:lnTo>
                      <a:lnTo>
                        <a:pt x="55" y="80"/>
                      </a:lnTo>
                      <a:lnTo>
                        <a:pt x="44" y="86"/>
                      </a:lnTo>
                      <a:lnTo>
                        <a:pt x="35" y="92"/>
                      </a:lnTo>
                      <a:lnTo>
                        <a:pt x="28" y="97"/>
                      </a:lnTo>
                      <a:lnTo>
                        <a:pt x="21" y="101"/>
                      </a:lnTo>
                      <a:lnTo>
                        <a:pt x="18" y="104"/>
                      </a:lnTo>
                      <a:lnTo>
                        <a:pt x="17" y="105"/>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3" name="Freeform 28"/>
                <p:cNvSpPr>
                  <a:spLocks/>
                </p:cNvSpPr>
                <p:nvPr/>
              </p:nvSpPr>
              <p:spPr bwMode="auto">
                <a:xfrm>
                  <a:off x="2622" y="2802"/>
                  <a:ext cx="254" cy="312"/>
                </a:xfrm>
                <a:custGeom>
                  <a:avLst/>
                  <a:gdLst/>
                  <a:ahLst/>
                  <a:cxnLst>
                    <a:cxn ang="0">
                      <a:pos x="463" y="46"/>
                    </a:cxn>
                    <a:cxn ang="0">
                      <a:pos x="432" y="123"/>
                    </a:cxn>
                    <a:cxn ang="0">
                      <a:pos x="354" y="111"/>
                    </a:cxn>
                    <a:cxn ang="0">
                      <a:pos x="393" y="164"/>
                    </a:cxn>
                    <a:cxn ang="0">
                      <a:pos x="393" y="256"/>
                    </a:cxn>
                    <a:cxn ang="0">
                      <a:pos x="363" y="287"/>
                    </a:cxn>
                    <a:cxn ang="0">
                      <a:pos x="319" y="352"/>
                    </a:cxn>
                    <a:cxn ang="0">
                      <a:pos x="225" y="359"/>
                    </a:cxn>
                    <a:cxn ang="0">
                      <a:pos x="266" y="405"/>
                    </a:cxn>
                    <a:cxn ang="0">
                      <a:pos x="160" y="477"/>
                    </a:cxn>
                    <a:cxn ang="0">
                      <a:pos x="95" y="378"/>
                    </a:cxn>
                    <a:cxn ang="0">
                      <a:pos x="6" y="365"/>
                    </a:cxn>
                    <a:cxn ang="0">
                      <a:pos x="0" y="281"/>
                    </a:cxn>
                    <a:cxn ang="0">
                      <a:pos x="55" y="222"/>
                    </a:cxn>
                    <a:cxn ang="0">
                      <a:pos x="17" y="163"/>
                    </a:cxn>
                    <a:cxn ang="0">
                      <a:pos x="94" y="131"/>
                    </a:cxn>
                    <a:cxn ang="0">
                      <a:pos x="94" y="46"/>
                    </a:cxn>
                    <a:cxn ang="0">
                      <a:pos x="164" y="42"/>
                    </a:cxn>
                    <a:cxn ang="0">
                      <a:pos x="194" y="0"/>
                    </a:cxn>
                    <a:cxn ang="0">
                      <a:pos x="249" y="13"/>
                    </a:cxn>
                    <a:cxn ang="0">
                      <a:pos x="291" y="69"/>
                    </a:cxn>
                    <a:cxn ang="0">
                      <a:pos x="336" y="72"/>
                    </a:cxn>
                    <a:cxn ang="0">
                      <a:pos x="358" y="51"/>
                    </a:cxn>
                    <a:cxn ang="0">
                      <a:pos x="463" y="46"/>
                    </a:cxn>
                  </a:cxnLst>
                  <a:rect l="0" t="0" r="r" b="b"/>
                  <a:pathLst>
                    <a:path w="464" h="478">
                      <a:moveTo>
                        <a:pt x="463" y="46"/>
                      </a:moveTo>
                      <a:lnTo>
                        <a:pt x="432" y="123"/>
                      </a:lnTo>
                      <a:lnTo>
                        <a:pt x="354" y="111"/>
                      </a:lnTo>
                      <a:lnTo>
                        <a:pt x="393" y="164"/>
                      </a:lnTo>
                      <a:lnTo>
                        <a:pt x="393" y="256"/>
                      </a:lnTo>
                      <a:lnTo>
                        <a:pt x="363" y="287"/>
                      </a:lnTo>
                      <a:lnTo>
                        <a:pt x="319" y="352"/>
                      </a:lnTo>
                      <a:lnTo>
                        <a:pt x="225" y="359"/>
                      </a:lnTo>
                      <a:lnTo>
                        <a:pt x="266" y="405"/>
                      </a:lnTo>
                      <a:lnTo>
                        <a:pt x="160" y="477"/>
                      </a:lnTo>
                      <a:lnTo>
                        <a:pt x="95" y="378"/>
                      </a:lnTo>
                      <a:lnTo>
                        <a:pt x="6" y="365"/>
                      </a:lnTo>
                      <a:lnTo>
                        <a:pt x="0" y="281"/>
                      </a:lnTo>
                      <a:lnTo>
                        <a:pt x="55" y="222"/>
                      </a:lnTo>
                      <a:lnTo>
                        <a:pt x="17" y="163"/>
                      </a:lnTo>
                      <a:lnTo>
                        <a:pt x="94" y="131"/>
                      </a:lnTo>
                      <a:lnTo>
                        <a:pt x="94" y="46"/>
                      </a:lnTo>
                      <a:lnTo>
                        <a:pt x="164" y="42"/>
                      </a:lnTo>
                      <a:lnTo>
                        <a:pt x="194" y="0"/>
                      </a:lnTo>
                      <a:lnTo>
                        <a:pt x="249" y="13"/>
                      </a:lnTo>
                      <a:lnTo>
                        <a:pt x="291" y="69"/>
                      </a:lnTo>
                      <a:lnTo>
                        <a:pt x="336" y="72"/>
                      </a:lnTo>
                      <a:lnTo>
                        <a:pt x="358" y="51"/>
                      </a:lnTo>
                      <a:lnTo>
                        <a:pt x="463" y="46"/>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4" name="Freeform 29"/>
                <p:cNvSpPr>
                  <a:spLocks/>
                </p:cNvSpPr>
                <p:nvPr/>
              </p:nvSpPr>
              <p:spPr bwMode="auto">
                <a:xfrm>
                  <a:off x="2282" y="3026"/>
                  <a:ext cx="426" cy="372"/>
                </a:xfrm>
                <a:custGeom>
                  <a:avLst/>
                  <a:gdLst/>
                  <a:ahLst/>
                  <a:cxnLst>
                    <a:cxn ang="0">
                      <a:pos x="778" y="135"/>
                    </a:cxn>
                    <a:cxn ang="0">
                      <a:pos x="721" y="33"/>
                    </a:cxn>
                    <a:cxn ang="0">
                      <a:pos x="626" y="26"/>
                    </a:cxn>
                    <a:cxn ang="0">
                      <a:pos x="615" y="60"/>
                    </a:cxn>
                    <a:cxn ang="0">
                      <a:pos x="468" y="79"/>
                    </a:cxn>
                    <a:cxn ang="0">
                      <a:pos x="507" y="4"/>
                    </a:cxn>
                    <a:cxn ang="0">
                      <a:pos x="411" y="8"/>
                    </a:cxn>
                    <a:cxn ang="0">
                      <a:pos x="296" y="0"/>
                    </a:cxn>
                    <a:cxn ang="0">
                      <a:pos x="287" y="47"/>
                    </a:cxn>
                    <a:cxn ang="0">
                      <a:pos x="212" y="58"/>
                    </a:cxn>
                    <a:cxn ang="0">
                      <a:pos x="183" y="85"/>
                    </a:cxn>
                    <a:cxn ang="0">
                      <a:pos x="215" y="150"/>
                    </a:cxn>
                    <a:cxn ang="0">
                      <a:pos x="146" y="217"/>
                    </a:cxn>
                    <a:cxn ang="0">
                      <a:pos x="145" y="294"/>
                    </a:cxn>
                    <a:cxn ang="0">
                      <a:pos x="70" y="343"/>
                    </a:cxn>
                    <a:cxn ang="0">
                      <a:pos x="70" y="385"/>
                    </a:cxn>
                    <a:cxn ang="0">
                      <a:pos x="0" y="454"/>
                    </a:cxn>
                    <a:cxn ang="0">
                      <a:pos x="10" y="511"/>
                    </a:cxn>
                    <a:cxn ang="0">
                      <a:pos x="30" y="559"/>
                    </a:cxn>
                    <a:cxn ang="0">
                      <a:pos x="80" y="570"/>
                    </a:cxn>
                    <a:cxn ang="0">
                      <a:pos x="104" y="536"/>
                    </a:cxn>
                    <a:cxn ang="0">
                      <a:pos x="90" y="469"/>
                    </a:cxn>
                    <a:cxn ang="0">
                      <a:pos x="229" y="396"/>
                    </a:cxn>
                    <a:cxn ang="0">
                      <a:pos x="312" y="388"/>
                    </a:cxn>
                    <a:cxn ang="0">
                      <a:pos x="400" y="341"/>
                    </a:cxn>
                    <a:cxn ang="0">
                      <a:pos x="382" y="276"/>
                    </a:cxn>
                    <a:cxn ang="0">
                      <a:pos x="451" y="253"/>
                    </a:cxn>
                    <a:cxn ang="0">
                      <a:pos x="485" y="326"/>
                    </a:cxn>
                    <a:cxn ang="0">
                      <a:pos x="579" y="324"/>
                    </a:cxn>
                    <a:cxn ang="0">
                      <a:pos x="529" y="276"/>
                    </a:cxn>
                    <a:cxn ang="0">
                      <a:pos x="721" y="212"/>
                    </a:cxn>
                    <a:cxn ang="0">
                      <a:pos x="778" y="135"/>
                    </a:cxn>
                  </a:cxnLst>
                  <a:rect l="0" t="0" r="r" b="b"/>
                  <a:pathLst>
                    <a:path w="779" h="571">
                      <a:moveTo>
                        <a:pt x="778" y="135"/>
                      </a:moveTo>
                      <a:lnTo>
                        <a:pt x="721" y="33"/>
                      </a:lnTo>
                      <a:lnTo>
                        <a:pt x="626" y="26"/>
                      </a:lnTo>
                      <a:lnTo>
                        <a:pt x="615" y="60"/>
                      </a:lnTo>
                      <a:lnTo>
                        <a:pt x="468" y="79"/>
                      </a:lnTo>
                      <a:lnTo>
                        <a:pt x="507" y="4"/>
                      </a:lnTo>
                      <a:lnTo>
                        <a:pt x="411" y="8"/>
                      </a:lnTo>
                      <a:lnTo>
                        <a:pt x="296" y="0"/>
                      </a:lnTo>
                      <a:lnTo>
                        <a:pt x="287" y="47"/>
                      </a:lnTo>
                      <a:lnTo>
                        <a:pt x="212" y="58"/>
                      </a:lnTo>
                      <a:lnTo>
                        <a:pt x="183" y="85"/>
                      </a:lnTo>
                      <a:lnTo>
                        <a:pt x="215" y="150"/>
                      </a:lnTo>
                      <a:lnTo>
                        <a:pt x="146" y="217"/>
                      </a:lnTo>
                      <a:lnTo>
                        <a:pt x="145" y="294"/>
                      </a:lnTo>
                      <a:lnTo>
                        <a:pt x="70" y="343"/>
                      </a:lnTo>
                      <a:lnTo>
                        <a:pt x="70" y="385"/>
                      </a:lnTo>
                      <a:lnTo>
                        <a:pt x="0" y="454"/>
                      </a:lnTo>
                      <a:lnTo>
                        <a:pt x="10" y="511"/>
                      </a:lnTo>
                      <a:lnTo>
                        <a:pt x="30" y="559"/>
                      </a:lnTo>
                      <a:lnTo>
                        <a:pt x="80" y="570"/>
                      </a:lnTo>
                      <a:lnTo>
                        <a:pt x="104" y="536"/>
                      </a:lnTo>
                      <a:lnTo>
                        <a:pt x="90" y="469"/>
                      </a:lnTo>
                      <a:lnTo>
                        <a:pt x="229" y="396"/>
                      </a:lnTo>
                      <a:lnTo>
                        <a:pt x="312" y="388"/>
                      </a:lnTo>
                      <a:lnTo>
                        <a:pt x="400" y="341"/>
                      </a:lnTo>
                      <a:lnTo>
                        <a:pt x="382" y="276"/>
                      </a:lnTo>
                      <a:lnTo>
                        <a:pt x="451" y="253"/>
                      </a:lnTo>
                      <a:lnTo>
                        <a:pt x="485" y="326"/>
                      </a:lnTo>
                      <a:lnTo>
                        <a:pt x="579" y="324"/>
                      </a:lnTo>
                      <a:lnTo>
                        <a:pt x="529" y="276"/>
                      </a:lnTo>
                      <a:lnTo>
                        <a:pt x="721" y="212"/>
                      </a:lnTo>
                      <a:lnTo>
                        <a:pt x="778" y="135"/>
                      </a:lnTo>
                    </a:path>
                  </a:pathLst>
                </a:custGeom>
                <a:solidFill>
                  <a:srgbClr val="FFD100"/>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5" name="Freeform 30"/>
                <p:cNvSpPr>
                  <a:spLocks/>
                </p:cNvSpPr>
                <p:nvPr/>
              </p:nvSpPr>
              <p:spPr bwMode="auto">
                <a:xfrm>
                  <a:off x="2228" y="3436"/>
                  <a:ext cx="116" cy="137"/>
                </a:xfrm>
                <a:custGeom>
                  <a:avLst/>
                  <a:gdLst/>
                  <a:ahLst/>
                  <a:cxnLst>
                    <a:cxn ang="0">
                      <a:pos x="177" y="19"/>
                    </a:cxn>
                    <a:cxn ang="0">
                      <a:pos x="209" y="0"/>
                    </a:cxn>
                    <a:cxn ang="0">
                      <a:pos x="245" y="12"/>
                    </a:cxn>
                    <a:cxn ang="0">
                      <a:pos x="252" y="65"/>
                    </a:cxn>
                    <a:cxn ang="0">
                      <a:pos x="219" y="93"/>
                    </a:cxn>
                    <a:cxn ang="0">
                      <a:pos x="210" y="125"/>
                    </a:cxn>
                    <a:cxn ang="0">
                      <a:pos x="210" y="149"/>
                    </a:cxn>
                    <a:cxn ang="0">
                      <a:pos x="159" y="181"/>
                    </a:cxn>
                    <a:cxn ang="0">
                      <a:pos x="138" y="209"/>
                    </a:cxn>
                    <a:cxn ang="0">
                      <a:pos x="47" y="189"/>
                    </a:cxn>
                    <a:cxn ang="0">
                      <a:pos x="10" y="151"/>
                    </a:cxn>
                    <a:cxn ang="0">
                      <a:pos x="0" y="80"/>
                    </a:cxn>
                    <a:cxn ang="0">
                      <a:pos x="44" y="60"/>
                    </a:cxn>
                    <a:cxn ang="0">
                      <a:pos x="73" y="32"/>
                    </a:cxn>
                    <a:cxn ang="0">
                      <a:pos x="177" y="19"/>
                    </a:cxn>
                  </a:cxnLst>
                  <a:rect l="0" t="0" r="r" b="b"/>
                  <a:pathLst>
                    <a:path w="253" h="210">
                      <a:moveTo>
                        <a:pt x="177" y="19"/>
                      </a:moveTo>
                      <a:lnTo>
                        <a:pt x="209" y="0"/>
                      </a:lnTo>
                      <a:lnTo>
                        <a:pt x="245" y="12"/>
                      </a:lnTo>
                      <a:lnTo>
                        <a:pt x="252" y="65"/>
                      </a:lnTo>
                      <a:lnTo>
                        <a:pt x="219" y="93"/>
                      </a:lnTo>
                      <a:lnTo>
                        <a:pt x="210" y="125"/>
                      </a:lnTo>
                      <a:lnTo>
                        <a:pt x="210" y="149"/>
                      </a:lnTo>
                      <a:lnTo>
                        <a:pt x="159" y="181"/>
                      </a:lnTo>
                      <a:lnTo>
                        <a:pt x="138" y="209"/>
                      </a:lnTo>
                      <a:lnTo>
                        <a:pt x="47" y="189"/>
                      </a:lnTo>
                      <a:lnTo>
                        <a:pt x="10" y="151"/>
                      </a:lnTo>
                      <a:lnTo>
                        <a:pt x="0" y="80"/>
                      </a:lnTo>
                      <a:lnTo>
                        <a:pt x="44" y="60"/>
                      </a:lnTo>
                      <a:lnTo>
                        <a:pt x="73" y="32"/>
                      </a:lnTo>
                      <a:lnTo>
                        <a:pt x="177" y="19"/>
                      </a:lnTo>
                    </a:path>
                  </a:pathLst>
                </a:custGeom>
                <a:solidFill>
                  <a:srgbClr val="F8F8F8"/>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sp>
              <p:nvSpPr>
                <p:cNvPr id="56" name="Freeform 31"/>
                <p:cNvSpPr>
                  <a:spLocks/>
                </p:cNvSpPr>
                <p:nvPr/>
              </p:nvSpPr>
              <p:spPr bwMode="auto">
                <a:xfrm>
                  <a:off x="1951" y="2990"/>
                  <a:ext cx="459" cy="333"/>
                </a:xfrm>
                <a:custGeom>
                  <a:avLst/>
                  <a:gdLst/>
                  <a:ahLst/>
                  <a:cxnLst>
                    <a:cxn ang="0">
                      <a:pos x="0" y="206"/>
                    </a:cxn>
                    <a:cxn ang="0">
                      <a:pos x="67" y="172"/>
                    </a:cxn>
                    <a:cxn ang="0">
                      <a:pos x="170" y="200"/>
                    </a:cxn>
                    <a:cxn ang="0">
                      <a:pos x="169" y="163"/>
                    </a:cxn>
                    <a:cxn ang="0">
                      <a:pos x="266" y="112"/>
                    </a:cxn>
                    <a:cxn ang="0">
                      <a:pos x="357" y="135"/>
                    </a:cxn>
                    <a:cxn ang="0">
                      <a:pos x="396" y="106"/>
                    </a:cxn>
                    <a:cxn ang="0">
                      <a:pos x="450" y="106"/>
                    </a:cxn>
                    <a:cxn ang="0">
                      <a:pos x="484" y="63"/>
                    </a:cxn>
                    <a:cxn ang="0">
                      <a:pos x="525" y="47"/>
                    </a:cxn>
                    <a:cxn ang="0">
                      <a:pos x="584" y="8"/>
                    </a:cxn>
                    <a:cxn ang="0">
                      <a:pos x="624" y="30"/>
                    </a:cxn>
                    <a:cxn ang="0">
                      <a:pos x="690" y="0"/>
                    </a:cxn>
                    <a:cxn ang="0">
                      <a:pos x="740" y="49"/>
                    </a:cxn>
                    <a:cxn ang="0">
                      <a:pos x="696" y="125"/>
                    </a:cxn>
                    <a:cxn ang="0">
                      <a:pos x="815" y="146"/>
                    </a:cxn>
                    <a:cxn ang="0">
                      <a:pos x="838" y="202"/>
                    </a:cxn>
                    <a:cxn ang="0">
                      <a:pos x="770" y="267"/>
                    </a:cxn>
                    <a:cxn ang="0">
                      <a:pos x="760" y="352"/>
                    </a:cxn>
                    <a:cxn ang="0">
                      <a:pos x="678" y="395"/>
                    </a:cxn>
                    <a:cxn ang="0">
                      <a:pos x="696" y="440"/>
                    </a:cxn>
                    <a:cxn ang="0">
                      <a:pos x="606" y="510"/>
                    </a:cxn>
                    <a:cxn ang="0">
                      <a:pos x="537" y="508"/>
                    </a:cxn>
                    <a:cxn ang="0">
                      <a:pos x="465" y="468"/>
                    </a:cxn>
                    <a:cxn ang="0">
                      <a:pos x="384" y="508"/>
                    </a:cxn>
                    <a:cxn ang="0">
                      <a:pos x="272" y="472"/>
                    </a:cxn>
                    <a:cxn ang="0">
                      <a:pos x="259" y="382"/>
                    </a:cxn>
                    <a:cxn ang="0">
                      <a:pos x="178" y="376"/>
                    </a:cxn>
                    <a:cxn ang="0">
                      <a:pos x="137" y="354"/>
                    </a:cxn>
                    <a:cxn ang="0">
                      <a:pos x="132" y="322"/>
                    </a:cxn>
                    <a:cxn ang="0">
                      <a:pos x="184" y="322"/>
                    </a:cxn>
                    <a:cxn ang="0">
                      <a:pos x="166" y="269"/>
                    </a:cxn>
                    <a:cxn ang="0">
                      <a:pos x="86" y="269"/>
                    </a:cxn>
                    <a:cxn ang="0">
                      <a:pos x="0" y="247"/>
                    </a:cxn>
                    <a:cxn ang="0">
                      <a:pos x="0" y="206"/>
                    </a:cxn>
                  </a:cxnLst>
                  <a:rect l="0" t="0" r="r" b="b"/>
                  <a:pathLst>
                    <a:path w="839" h="511">
                      <a:moveTo>
                        <a:pt x="0" y="206"/>
                      </a:moveTo>
                      <a:lnTo>
                        <a:pt x="67" y="172"/>
                      </a:lnTo>
                      <a:lnTo>
                        <a:pt x="170" y="200"/>
                      </a:lnTo>
                      <a:lnTo>
                        <a:pt x="169" y="163"/>
                      </a:lnTo>
                      <a:lnTo>
                        <a:pt x="266" y="112"/>
                      </a:lnTo>
                      <a:lnTo>
                        <a:pt x="357" y="135"/>
                      </a:lnTo>
                      <a:lnTo>
                        <a:pt x="396" y="106"/>
                      </a:lnTo>
                      <a:lnTo>
                        <a:pt x="450" y="106"/>
                      </a:lnTo>
                      <a:lnTo>
                        <a:pt x="484" y="63"/>
                      </a:lnTo>
                      <a:lnTo>
                        <a:pt x="525" y="47"/>
                      </a:lnTo>
                      <a:lnTo>
                        <a:pt x="584" y="8"/>
                      </a:lnTo>
                      <a:lnTo>
                        <a:pt x="624" y="30"/>
                      </a:lnTo>
                      <a:lnTo>
                        <a:pt x="690" y="0"/>
                      </a:lnTo>
                      <a:lnTo>
                        <a:pt x="740" y="49"/>
                      </a:lnTo>
                      <a:lnTo>
                        <a:pt x="696" y="125"/>
                      </a:lnTo>
                      <a:lnTo>
                        <a:pt x="815" y="146"/>
                      </a:lnTo>
                      <a:lnTo>
                        <a:pt x="838" y="202"/>
                      </a:lnTo>
                      <a:lnTo>
                        <a:pt x="770" y="267"/>
                      </a:lnTo>
                      <a:lnTo>
                        <a:pt x="760" y="352"/>
                      </a:lnTo>
                      <a:lnTo>
                        <a:pt x="678" y="395"/>
                      </a:lnTo>
                      <a:lnTo>
                        <a:pt x="696" y="440"/>
                      </a:lnTo>
                      <a:lnTo>
                        <a:pt x="606" y="510"/>
                      </a:lnTo>
                      <a:lnTo>
                        <a:pt x="537" y="508"/>
                      </a:lnTo>
                      <a:lnTo>
                        <a:pt x="465" y="468"/>
                      </a:lnTo>
                      <a:lnTo>
                        <a:pt x="384" y="508"/>
                      </a:lnTo>
                      <a:lnTo>
                        <a:pt x="272" y="472"/>
                      </a:lnTo>
                      <a:lnTo>
                        <a:pt x="259" y="382"/>
                      </a:lnTo>
                      <a:lnTo>
                        <a:pt x="178" y="376"/>
                      </a:lnTo>
                      <a:lnTo>
                        <a:pt x="137" y="354"/>
                      </a:lnTo>
                      <a:lnTo>
                        <a:pt x="132" y="322"/>
                      </a:lnTo>
                      <a:lnTo>
                        <a:pt x="184" y="322"/>
                      </a:lnTo>
                      <a:lnTo>
                        <a:pt x="166" y="269"/>
                      </a:lnTo>
                      <a:lnTo>
                        <a:pt x="86" y="269"/>
                      </a:lnTo>
                      <a:lnTo>
                        <a:pt x="0" y="247"/>
                      </a:lnTo>
                      <a:lnTo>
                        <a:pt x="0" y="206"/>
                      </a:lnTo>
                    </a:path>
                  </a:pathLst>
                </a:custGeom>
                <a:solidFill>
                  <a:schemeClr val="bg1"/>
                </a:solidFill>
                <a:ln w="12700" cap="rnd" cmpd="sng">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zh-CN" altLang="en-US" sz="1400">
                    <a:latin typeface="楷体" pitchFamily="49" charset="-122"/>
                    <a:ea typeface="楷体" pitchFamily="49" charset="-122"/>
                  </a:endParaRPr>
                </a:p>
              </p:txBody>
            </p:sp>
          </p:grpSp>
          <p:sp>
            <p:nvSpPr>
              <p:cNvPr id="14" name="椭圆 85"/>
              <p:cNvSpPr>
                <a:spLocks noChangeArrowheads="1"/>
              </p:cNvSpPr>
              <p:nvPr/>
            </p:nvSpPr>
            <p:spPr bwMode="auto">
              <a:xfrm>
                <a:off x="4096402" y="2662280"/>
                <a:ext cx="87324" cy="88457"/>
              </a:xfrm>
              <a:prstGeom prst="ellipse">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eaLnBrk="0" hangingPunct="0"/>
                <a:endParaRPr lang="zh-CN" altLang="zh-CN" sz="1400">
                  <a:latin typeface="楷体" pitchFamily="49" charset="-122"/>
                  <a:ea typeface="楷体" pitchFamily="49" charset="-122"/>
                </a:endParaRPr>
              </a:p>
            </p:txBody>
          </p:sp>
          <p:sp>
            <p:nvSpPr>
              <p:cNvPr id="15" name="椭圆 85"/>
              <p:cNvSpPr>
                <a:spLocks noChangeArrowheads="1"/>
              </p:cNvSpPr>
              <p:nvPr/>
            </p:nvSpPr>
            <p:spPr bwMode="auto">
              <a:xfrm>
                <a:off x="4621785" y="3456638"/>
                <a:ext cx="87324" cy="88457"/>
              </a:xfrm>
              <a:prstGeom prst="ellipse">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eaLnBrk="0" hangingPunct="0"/>
                <a:endParaRPr lang="zh-CN" altLang="zh-CN" sz="1400">
                  <a:latin typeface="楷体" pitchFamily="49" charset="-122"/>
                  <a:ea typeface="楷体" pitchFamily="49" charset="-122"/>
                </a:endParaRPr>
              </a:p>
            </p:txBody>
          </p:sp>
          <p:sp>
            <p:nvSpPr>
              <p:cNvPr id="16" name="椭圆 85"/>
              <p:cNvSpPr>
                <a:spLocks noChangeArrowheads="1"/>
              </p:cNvSpPr>
              <p:nvPr/>
            </p:nvSpPr>
            <p:spPr bwMode="auto">
              <a:xfrm>
                <a:off x="3334492" y="3647950"/>
                <a:ext cx="87324" cy="88457"/>
              </a:xfrm>
              <a:prstGeom prst="ellipse">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eaLnBrk="0" hangingPunct="0"/>
                <a:endParaRPr lang="zh-CN" altLang="zh-CN" sz="1400">
                  <a:latin typeface="楷体" pitchFamily="49" charset="-122"/>
                  <a:ea typeface="楷体" pitchFamily="49" charset="-122"/>
                </a:endParaRPr>
              </a:p>
            </p:txBody>
          </p:sp>
          <p:sp>
            <p:nvSpPr>
              <p:cNvPr id="17" name="椭圆 85"/>
              <p:cNvSpPr>
                <a:spLocks noChangeArrowheads="1"/>
              </p:cNvSpPr>
              <p:nvPr/>
            </p:nvSpPr>
            <p:spPr bwMode="auto">
              <a:xfrm>
                <a:off x="4055961" y="4437512"/>
                <a:ext cx="87324" cy="88457"/>
              </a:xfrm>
              <a:prstGeom prst="ellipse">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eaLnBrk="0" hangingPunct="0"/>
                <a:endParaRPr lang="zh-CN" altLang="zh-CN" sz="1400">
                  <a:latin typeface="楷体" pitchFamily="49" charset="-122"/>
                  <a:ea typeface="楷体" pitchFamily="49" charset="-122"/>
                </a:endParaRPr>
              </a:p>
            </p:txBody>
          </p:sp>
          <p:sp>
            <p:nvSpPr>
              <p:cNvPr id="18" name="椭圆 85"/>
              <p:cNvSpPr>
                <a:spLocks noChangeArrowheads="1"/>
              </p:cNvSpPr>
              <p:nvPr/>
            </p:nvSpPr>
            <p:spPr bwMode="auto">
              <a:xfrm>
                <a:off x="4198633" y="4502363"/>
                <a:ext cx="87324" cy="88457"/>
              </a:xfrm>
              <a:prstGeom prst="ellipse">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eaLnBrk="0" hangingPunct="0"/>
                <a:endParaRPr lang="zh-CN" altLang="zh-CN" sz="1400">
                  <a:latin typeface="楷体" pitchFamily="49" charset="-122"/>
                  <a:ea typeface="楷体" pitchFamily="49" charset="-122"/>
                </a:endParaRPr>
              </a:p>
            </p:txBody>
          </p:sp>
          <p:sp>
            <p:nvSpPr>
              <p:cNvPr id="19" name="TextBox 10"/>
              <p:cNvSpPr txBox="1">
                <a:spLocks noChangeArrowheads="1"/>
              </p:cNvSpPr>
              <p:nvPr/>
            </p:nvSpPr>
            <p:spPr bwMode="auto">
              <a:xfrm>
                <a:off x="5257927" y="2056304"/>
                <a:ext cx="1227483" cy="433256"/>
              </a:xfrm>
              <a:prstGeom prst="rect">
                <a:avLst/>
              </a:prstGeom>
              <a:solidFill>
                <a:schemeClr val="bg1"/>
              </a:solidFill>
              <a:ln w="9525">
                <a:solidFill>
                  <a:schemeClr val="tx1">
                    <a:lumMod val="60000"/>
                    <a:lumOff val="40000"/>
                  </a:schemeClr>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spcBef>
                    <a:spcPts val="0"/>
                  </a:spcBef>
                  <a:spcAft>
                    <a:spcPts val="0"/>
                  </a:spcAft>
                  <a:defRPr/>
                </a:pPr>
                <a:r>
                  <a:rPr lang="zh-CN" altLang="en-US" sz="900" b="1" dirty="0" smtClean="0">
                    <a:latin typeface="楷体" pitchFamily="49" charset="-122"/>
                    <a:ea typeface="楷体" pitchFamily="49" charset="-122"/>
                    <a:cs typeface="Arial" charset="0"/>
                  </a:rPr>
                  <a:t>北京</a:t>
                </a:r>
                <a:endParaRPr lang="en-US" altLang="zh-CN" sz="900" b="1" dirty="0" smtClean="0">
                  <a:latin typeface="楷体" pitchFamily="49" charset="-122"/>
                  <a:ea typeface="楷体" pitchFamily="49" charset="-122"/>
                  <a:cs typeface="Arial" charset="0"/>
                </a:endParaRPr>
              </a:p>
            </p:txBody>
          </p:sp>
          <p:cxnSp>
            <p:nvCxnSpPr>
              <p:cNvPr id="20" name="直接箭头连接符 65"/>
              <p:cNvCxnSpPr>
                <a:endCxn id="19" idx="1"/>
              </p:cNvCxnSpPr>
              <p:nvPr/>
            </p:nvCxnSpPr>
            <p:spPr bwMode="auto">
              <a:xfrm flipV="1">
                <a:off x="4173451" y="2272932"/>
                <a:ext cx="1084475" cy="418034"/>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10"/>
              <p:cNvSpPr txBox="1">
                <a:spLocks noChangeArrowheads="1"/>
              </p:cNvSpPr>
              <p:nvPr/>
            </p:nvSpPr>
            <p:spPr bwMode="auto">
              <a:xfrm>
                <a:off x="5082147" y="3167707"/>
                <a:ext cx="1227483" cy="432045"/>
              </a:xfrm>
              <a:prstGeom prst="rect">
                <a:avLst/>
              </a:prstGeom>
              <a:solidFill>
                <a:schemeClr val="bg1"/>
              </a:solidFill>
              <a:ln w="9525">
                <a:solidFill>
                  <a:schemeClr val="tx1">
                    <a:lumMod val="60000"/>
                    <a:lumOff val="40000"/>
                  </a:schemeClr>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spcBef>
                    <a:spcPts val="0"/>
                  </a:spcBef>
                  <a:spcAft>
                    <a:spcPts val="0"/>
                  </a:spcAft>
                  <a:defRPr/>
                </a:pPr>
                <a:r>
                  <a:rPr lang="zh-CN" altLang="en-US" sz="900" b="1" dirty="0">
                    <a:latin typeface="楷体" pitchFamily="49" charset="-122"/>
                    <a:ea typeface="楷体" pitchFamily="49" charset="-122"/>
                    <a:cs typeface="Arial" charset="0"/>
                  </a:rPr>
                  <a:t>上海</a:t>
                </a:r>
                <a:endParaRPr lang="en-US" altLang="zh-CN" sz="900" b="1" dirty="0">
                  <a:latin typeface="楷体" pitchFamily="49" charset="-122"/>
                  <a:ea typeface="楷体" pitchFamily="49" charset="-122"/>
                  <a:cs typeface="Arial" charset="0"/>
                </a:endParaRPr>
              </a:p>
            </p:txBody>
          </p:sp>
          <p:cxnSp>
            <p:nvCxnSpPr>
              <p:cNvPr id="22" name="直接箭头连接符 67"/>
              <p:cNvCxnSpPr/>
              <p:nvPr/>
            </p:nvCxnSpPr>
            <p:spPr bwMode="auto">
              <a:xfrm flipV="1">
                <a:off x="4685896" y="3426934"/>
                <a:ext cx="420086" cy="65552"/>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10"/>
              <p:cNvSpPr txBox="1">
                <a:spLocks noChangeArrowheads="1"/>
              </p:cNvSpPr>
              <p:nvPr/>
            </p:nvSpPr>
            <p:spPr bwMode="auto">
              <a:xfrm>
                <a:off x="4718669" y="4351958"/>
                <a:ext cx="1227483" cy="435026"/>
              </a:xfrm>
              <a:prstGeom prst="rect">
                <a:avLst/>
              </a:prstGeom>
              <a:solidFill>
                <a:schemeClr val="bg1"/>
              </a:solidFill>
              <a:ln w="9525">
                <a:solidFill>
                  <a:schemeClr val="tx1">
                    <a:lumMod val="60000"/>
                    <a:lumOff val="40000"/>
                  </a:schemeClr>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spcBef>
                    <a:spcPts val="0"/>
                  </a:spcBef>
                  <a:spcAft>
                    <a:spcPts val="0"/>
                  </a:spcAft>
                  <a:defRPr/>
                </a:pPr>
                <a:r>
                  <a:rPr lang="zh-CN" altLang="en-US" sz="900" b="1" dirty="0">
                    <a:latin typeface="楷体" pitchFamily="49" charset="-122"/>
                    <a:ea typeface="楷体" pitchFamily="49" charset="-122"/>
                    <a:cs typeface="Arial" charset="0"/>
                  </a:rPr>
                  <a:t>香港</a:t>
                </a:r>
                <a:endParaRPr lang="en-US" altLang="zh-CN" sz="900" b="1" dirty="0">
                  <a:latin typeface="楷体" pitchFamily="49" charset="-122"/>
                  <a:ea typeface="楷体" pitchFamily="49" charset="-122"/>
                  <a:cs typeface="Arial" charset="0"/>
                </a:endParaRPr>
              </a:p>
            </p:txBody>
          </p:sp>
          <p:cxnSp>
            <p:nvCxnSpPr>
              <p:cNvPr id="24" name="直接箭头连接符 69"/>
              <p:cNvCxnSpPr>
                <a:endCxn id="23" idx="1"/>
              </p:cNvCxnSpPr>
              <p:nvPr/>
            </p:nvCxnSpPr>
            <p:spPr bwMode="auto">
              <a:xfrm>
                <a:off x="4262831" y="4366857"/>
                <a:ext cx="455838" cy="202615"/>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72"/>
              <p:cNvCxnSpPr/>
              <p:nvPr/>
            </p:nvCxnSpPr>
            <p:spPr bwMode="auto">
              <a:xfrm rot="10800000" flipV="1">
                <a:off x="2192199" y="3701059"/>
                <a:ext cx="1152999" cy="625722"/>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10"/>
              <p:cNvSpPr txBox="1">
                <a:spLocks noChangeArrowheads="1"/>
              </p:cNvSpPr>
              <p:nvPr/>
            </p:nvSpPr>
            <p:spPr bwMode="auto">
              <a:xfrm>
                <a:off x="1074950" y="4326781"/>
                <a:ext cx="1227483" cy="432047"/>
              </a:xfrm>
              <a:prstGeom prst="rect">
                <a:avLst/>
              </a:prstGeom>
              <a:solidFill>
                <a:schemeClr val="bg1"/>
              </a:solidFill>
              <a:ln w="9525">
                <a:solidFill>
                  <a:schemeClr val="tx1">
                    <a:lumMod val="60000"/>
                    <a:lumOff val="40000"/>
                  </a:schemeClr>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spcBef>
                    <a:spcPts val="0"/>
                  </a:spcBef>
                  <a:spcAft>
                    <a:spcPts val="0"/>
                  </a:spcAft>
                  <a:defRPr/>
                </a:pPr>
                <a:r>
                  <a:rPr lang="zh-CN" altLang="en-US" sz="900" b="1" dirty="0">
                    <a:latin typeface="楷体" pitchFamily="49" charset="-122"/>
                    <a:ea typeface="楷体" pitchFamily="49" charset="-122"/>
                    <a:cs typeface="Arial" charset="0"/>
                  </a:rPr>
                  <a:t>成都</a:t>
                </a:r>
                <a:endParaRPr lang="en-US" altLang="zh-CN" sz="900" b="1" dirty="0">
                  <a:latin typeface="楷体" pitchFamily="49" charset="-122"/>
                  <a:ea typeface="楷体" pitchFamily="49" charset="-122"/>
                  <a:cs typeface="Arial" charset="0"/>
                </a:endParaRPr>
              </a:p>
            </p:txBody>
          </p:sp>
        </p:grpSp>
        <p:sp>
          <p:nvSpPr>
            <p:cNvPr id="12" name="标题 1"/>
            <p:cNvSpPr txBox="1">
              <a:spLocks/>
            </p:cNvSpPr>
            <p:nvPr/>
          </p:nvSpPr>
          <p:spPr bwMode="auto">
            <a:xfrm>
              <a:off x="5589588" y="3500438"/>
              <a:ext cx="3255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kern="1200">
                  <a:solidFill>
                    <a:schemeClr val="accent1"/>
                  </a:solidFill>
                  <a:latin typeface="Trebuchet MS" pitchFamily="34" charset="0"/>
                  <a:ea typeface="+mj-ea"/>
                  <a:cs typeface="+mj-cs"/>
                </a:defRPr>
              </a:lvl1pPr>
              <a:lvl2pPr algn="l" rtl="0" eaLnBrk="0" fontAlgn="base" hangingPunct="0">
                <a:spcBef>
                  <a:spcPct val="0"/>
                </a:spcBef>
                <a:spcAft>
                  <a:spcPct val="0"/>
                </a:spcAft>
                <a:defRPr sz="2800" b="1">
                  <a:solidFill>
                    <a:schemeClr val="accent1"/>
                  </a:solidFill>
                  <a:latin typeface="Trebuchet MS" pitchFamily="34" charset="0"/>
                </a:defRPr>
              </a:lvl2pPr>
              <a:lvl3pPr algn="l" rtl="0" eaLnBrk="0" fontAlgn="base" hangingPunct="0">
                <a:spcBef>
                  <a:spcPct val="0"/>
                </a:spcBef>
                <a:spcAft>
                  <a:spcPct val="0"/>
                </a:spcAft>
                <a:defRPr sz="2800" b="1">
                  <a:solidFill>
                    <a:schemeClr val="accent1"/>
                  </a:solidFill>
                  <a:latin typeface="Trebuchet MS" pitchFamily="34" charset="0"/>
                </a:defRPr>
              </a:lvl3pPr>
              <a:lvl4pPr algn="l" rtl="0" eaLnBrk="0" fontAlgn="base" hangingPunct="0">
                <a:spcBef>
                  <a:spcPct val="0"/>
                </a:spcBef>
                <a:spcAft>
                  <a:spcPct val="0"/>
                </a:spcAft>
                <a:defRPr sz="2800" b="1">
                  <a:solidFill>
                    <a:schemeClr val="accent1"/>
                  </a:solidFill>
                  <a:latin typeface="Trebuchet MS" pitchFamily="34" charset="0"/>
                </a:defRPr>
              </a:lvl4pPr>
              <a:lvl5pPr algn="l" rtl="0" eaLnBrk="0" fontAlgn="base" hangingPunct="0">
                <a:spcBef>
                  <a:spcPct val="0"/>
                </a:spcBef>
                <a:spcAft>
                  <a:spcPct val="0"/>
                </a:spcAft>
                <a:defRPr sz="2800" b="1">
                  <a:solidFill>
                    <a:schemeClr val="accent1"/>
                  </a:solidFill>
                  <a:latin typeface="Trebuchet MS" pitchFamily="34" charset="0"/>
                </a:defRPr>
              </a:lvl5pPr>
              <a:lvl6pPr marL="457200" algn="l" rtl="0" fontAlgn="base">
                <a:spcBef>
                  <a:spcPct val="0"/>
                </a:spcBef>
                <a:spcAft>
                  <a:spcPct val="0"/>
                </a:spcAft>
                <a:defRPr sz="2800" b="1">
                  <a:solidFill>
                    <a:schemeClr val="accent1"/>
                  </a:solidFill>
                  <a:latin typeface="Trebuchet MS" pitchFamily="34" charset="0"/>
                </a:defRPr>
              </a:lvl6pPr>
              <a:lvl7pPr marL="914400" algn="l" rtl="0" fontAlgn="base">
                <a:spcBef>
                  <a:spcPct val="0"/>
                </a:spcBef>
                <a:spcAft>
                  <a:spcPct val="0"/>
                </a:spcAft>
                <a:defRPr sz="2800" b="1">
                  <a:solidFill>
                    <a:schemeClr val="accent1"/>
                  </a:solidFill>
                  <a:latin typeface="Trebuchet MS" pitchFamily="34" charset="0"/>
                </a:defRPr>
              </a:lvl7pPr>
              <a:lvl8pPr marL="1371600" algn="l" rtl="0" fontAlgn="base">
                <a:spcBef>
                  <a:spcPct val="0"/>
                </a:spcBef>
                <a:spcAft>
                  <a:spcPct val="0"/>
                </a:spcAft>
                <a:defRPr sz="2800" b="1">
                  <a:solidFill>
                    <a:schemeClr val="accent1"/>
                  </a:solidFill>
                  <a:latin typeface="Trebuchet MS" pitchFamily="34" charset="0"/>
                </a:defRPr>
              </a:lvl8pPr>
              <a:lvl9pPr marL="1828800" algn="l" rtl="0" fontAlgn="base">
                <a:spcBef>
                  <a:spcPct val="0"/>
                </a:spcBef>
                <a:spcAft>
                  <a:spcPct val="0"/>
                </a:spcAft>
                <a:defRPr sz="2800" b="1">
                  <a:solidFill>
                    <a:schemeClr val="accent1"/>
                  </a:solidFill>
                  <a:latin typeface="Trebuchet MS" pitchFamily="34" charset="0"/>
                </a:defRPr>
              </a:lvl9pPr>
            </a:lstStyle>
            <a:p>
              <a:pPr>
                <a:defRPr/>
              </a:pPr>
              <a:r>
                <a:rPr lang="zh-CN" altLang="en-US" sz="1400" b="0" dirty="0">
                  <a:solidFill>
                    <a:schemeClr val="tx1">
                      <a:lumMod val="75000"/>
                    </a:schemeClr>
                  </a:solidFill>
                  <a:latin typeface="楷体" pitchFamily="49" charset="-122"/>
                  <a:ea typeface="楷体" pitchFamily="49" charset="-122"/>
                  <a:sym typeface="Bliss 2 Bold" charset="0"/>
                </a:rPr>
                <a:t>威科中国拥</a:t>
              </a:r>
              <a:r>
                <a:rPr lang="zh-CN" altLang="en-US" sz="1400" b="0" dirty="0" smtClean="0">
                  <a:solidFill>
                    <a:schemeClr val="tx1">
                      <a:lumMod val="75000"/>
                    </a:schemeClr>
                  </a:solidFill>
                  <a:latin typeface="楷体" pitchFamily="49" charset="-122"/>
                  <a:ea typeface="楷体" pitchFamily="49" charset="-122"/>
                  <a:sym typeface="Bliss 2 Bold" charset="0"/>
                </a:rPr>
                <a:t>有近</a:t>
              </a:r>
              <a:r>
                <a:rPr lang="en-US" altLang="zh-CN" sz="1400" b="0" dirty="0" smtClean="0">
                  <a:solidFill>
                    <a:schemeClr val="tx1">
                      <a:lumMod val="75000"/>
                    </a:schemeClr>
                  </a:solidFill>
                  <a:latin typeface="楷体" pitchFamily="49" charset="-122"/>
                  <a:ea typeface="楷体" pitchFamily="49" charset="-122"/>
                  <a:sym typeface="Bliss 2 Bold" charset="0"/>
                </a:rPr>
                <a:t>600</a:t>
              </a:r>
              <a:r>
                <a:rPr lang="zh-CN" altLang="en-US" sz="1400" b="0" dirty="0" smtClean="0">
                  <a:solidFill>
                    <a:schemeClr val="tx1">
                      <a:lumMod val="75000"/>
                    </a:schemeClr>
                  </a:solidFill>
                  <a:latin typeface="楷体" pitchFamily="49" charset="-122"/>
                  <a:ea typeface="楷体" pitchFamily="49" charset="-122"/>
                  <a:sym typeface="Bliss 2 Bold" charset="0"/>
                </a:rPr>
                <a:t>名</a:t>
              </a:r>
              <a:r>
                <a:rPr lang="zh-CN" altLang="en-US" sz="1400" b="0" dirty="0">
                  <a:solidFill>
                    <a:schemeClr val="tx1">
                      <a:lumMod val="75000"/>
                    </a:schemeClr>
                  </a:solidFill>
                  <a:latin typeface="楷体" pitchFamily="49" charset="-122"/>
                  <a:ea typeface="楷体" pitchFamily="49" charset="-122"/>
                  <a:sym typeface="Bliss 2 Bold" charset="0"/>
                </a:rPr>
                <a:t>员工分布</a:t>
              </a:r>
              <a:r>
                <a:rPr lang="zh-CN" altLang="en-US" sz="1400" b="0" dirty="0" smtClean="0">
                  <a:solidFill>
                    <a:schemeClr val="tx1">
                      <a:lumMod val="75000"/>
                    </a:schemeClr>
                  </a:solidFill>
                  <a:latin typeface="楷体" pitchFamily="49" charset="-122"/>
                  <a:ea typeface="楷体" pitchFamily="49" charset="-122"/>
                  <a:sym typeface="Bliss 2 Bold" charset="0"/>
                </a:rPr>
                <a:t>在</a:t>
              </a:r>
              <a:r>
                <a:rPr lang="en-US" altLang="zh-CN" sz="1400" b="0" dirty="0" smtClean="0">
                  <a:solidFill>
                    <a:schemeClr val="tx1">
                      <a:lumMod val="75000"/>
                    </a:schemeClr>
                  </a:solidFill>
                  <a:latin typeface="楷体" pitchFamily="49" charset="-122"/>
                  <a:ea typeface="楷体" pitchFamily="49" charset="-122"/>
                  <a:sym typeface="Bliss 2 Bold" charset="0"/>
                </a:rPr>
                <a:t>5</a:t>
              </a:r>
              <a:r>
                <a:rPr lang="zh-CN" altLang="en-US" sz="1400" b="0" dirty="0">
                  <a:solidFill>
                    <a:schemeClr val="tx1">
                      <a:lumMod val="75000"/>
                    </a:schemeClr>
                  </a:solidFill>
                  <a:latin typeface="楷体" pitchFamily="49" charset="-122"/>
                  <a:ea typeface="楷体" pitchFamily="49" charset="-122"/>
                  <a:sym typeface="Bliss 2 Bold" charset="0"/>
                </a:rPr>
                <a:t>大城市</a:t>
              </a:r>
              <a:r>
                <a:rPr lang="zh-CN" altLang="en-US" sz="1400" b="0" dirty="0" smtClean="0">
                  <a:solidFill>
                    <a:schemeClr val="tx1">
                      <a:lumMod val="75000"/>
                    </a:schemeClr>
                  </a:solidFill>
                  <a:latin typeface="楷体" pitchFamily="49" charset="-122"/>
                  <a:ea typeface="楷体" pitchFamily="49" charset="-122"/>
                  <a:sym typeface="Bliss 2 Bold" charset="0"/>
                </a:rPr>
                <a:t>，覆</a:t>
              </a:r>
              <a:r>
                <a:rPr lang="zh-CN" altLang="en-US" sz="1400" b="0" dirty="0">
                  <a:solidFill>
                    <a:schemeClr val="tx1">
                      <a:lumMod val="75000"/>
                    </a:schemeClr>
                  </a:solidFill>
                  <a:latin typeface="楷体" pitchFamily="49" charset="-122"/>
                  <a:ea typeface="楷体" pitchFamily="49" charset="-122"/>
                  <a:sym typeface="Bliss 2 Bold" charset="0"/>
                </a:rPr>
                <a:t>盖</a:t>
              </a:r>
              <a:r>
                <a:rPr lang="zh-CN" altLang="en-US" sz="1400" b="0" dirty="0" smtClean="0">
                  <a:solidFill>
                    <a:schemeClr val="tx1">
                      <a:lumMod val="75000"/>
                    </a:schemeClr>
                  </a:solidFill>
                  <a:latin typeface="楷体" pitchFamily="49" charset="-122"/>
                  <a:ea typeface="楷体" pitchFamily="49" charset="-122"/>
                  <a:sym typeface="Bliss 2 Bold" charset="0"/>
                </a:rPr>
                <a:t>各地区业</a:t>
              </a:r>
              <a:r>
                <a:rPr lang="zh-CN" altLang="en-US" sz="1400" b="0" dirty="0">
                  <a:solidFill>
                    <a:schemeClr val="tx1">
                      <a:lumMod val="75000"/>
                    </a:schemeClr>
                  </a:solidFill>
                  <a:latin typeface="楷体" pitchFamily="49" charset="-122"/>
                  <a:ea typeface="楷体" pitchFamily="49" charset="-122"/>
                  <a:sym typeface="Bliss 2 Bold" charset="0"/>
                </a:rPr>
                <a:t>务</a:t>
              </a:r>
            </a:p>
          </p:txBody>
        </p:sp>
      </p:grpSp>
      <p:sp>
        <p:nvSpPr>
          <p:cNvPr id="57" name="内容占位符 2"/>
          <p:cNvSpPr txBox="1">
            <a:spLocks/>
          </p:cNvSpPr>
          <p:nvPr/>
        </p:nvSpPr>
        <p:spPr bwMode="auto">
          <a:xfrm>
            <a:off x="380386" y="3346097"/>
            <a:ext cx="4937123" cy="33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just" eaLnBrk="0" hangingPunct="0">
              <a:lnSpc>
                <a:spcPts val="2000"/>
              </a:lnSpc>
              <a:spcBef>
                <a:spcPts val="600"/>
              </a:spcBef>
              <a:spcAft>
                <a:spcPts val="600"/>
              </a:spcAft>
              <a:buClr>
                <a:srgbClr val="0070C0"/>
              </a:buClr>
              <a:buSzPct val="70000"/>
              <a:buFont typeface="Wingdings" pitchFamily="2" charset="2"/>
              <a:buChar char="n"/>
            </a:pPr>
            <a:r>
              <a:rPr lang="zh-CN" altLang="en-US" sz="1800" dirty="0">
                <a:latin typeface="楷体" pitchFamily="49" charset="-122"/>
                <a:ea typeface="楷体" pitchFamily="49" charset="-122"/>
                <a:cs typeface="Arial" pitchFamily="34" charset="0"/>
                <a:sym typeface="Bliss 2 Bold"/>
              </a:rPr>
              <a:t>威科服务于中国上万家机构客户：</a:t>
            </a:r>
          </a:p>
          <a:p>
            <a:pPr marL="342900" lvl="2" indent="-342900" algn="just" eaLnBrk="0" hangingPunct="0">
              <a:lnSpc>
                <a:spcPts val="2000"/>
              </a:lnSpc>
              <a:spcBef>
                <a:spcPts val="600"/>
              </a:spcBef>
              <a:spcAft>
                <a:spcPts val="600"/>
              </a:spcAft>
              <a:buClr>
                <a:srgbClr val="0070C0"/>
              </a:buClr>
              <a:buSzPct val="70000"/>
              <a:buFont typeface="Arial" panose="020B0604020202020204" pitchFamily="34" charset="0"/>
              <a:buChar char="•"/>
            </a:pPr>
            <a:r>
              <a:rPr lang="zh-CN" altLang="en-US" sz="1800" dirty="0" smtClean="0">
                <a:latin typeface="楷体" pitchFamily="49" charset="-122"/>
                <a:ea typeface="楷体" pitchFamily="49" charset="-122"/>
                <a:cs typeface="Arial" pitchFamily="34" charset="0"/>
                <a:sym typeface="Bliss 2 Bold"/>
              </a:rPr>
              <a:t>大</a:t>
            </a:r>
            <a:r>
              <a:rPr lang="zh-CN" altLang="en-US" sz="1800" dirty="0">
                <a:latin typeface="楷体" pitchFamily="49" charset="-122"/>
                <a:ea typeface="楷体" pitchFamily="49" charset="-122"/>
                <a:cs typeface="Arial" pitchFamily="34" charset="0"/>
                <a:sym typeface="Bliss 2 Bold"/>
              </a:rPr>
              <a:t>中型企业</a:t>
            </a: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会计师事务所</a:t>
            </a: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律师事务所</a:t>
            </a: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高校、公共图书馆及研究机构</a:t>
            </a:r>
            <a:endParaRPr lang="en-US" altLang="zh-CN" sz="1800" dirty="0">
              <a:latin typeface="楷体" pitchFamily="49" charset="-122"/>
              <a:ea typeface="楷体" pitchFamily="49" charset="-122"/>
              <a:cs typeface="Arial" pitchFamily="34" charset="0"/>
              <a:sym typeface="Bliss 2 Bold"/>
            </a:endParaRP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政府机构</a:t>
            </a: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金融机构</a:t>
            </a:r>
            <a:endParaRPr lang="en-US" altLang="zh-CN" sz="1800" dirty="0">
              <a:latin typeface="楷体" pitchFamily="49" charset="-122"/>
              <a:ea typeface="楷体" pitchFamily="49" charset="-122"/>
              <a:cs typeface="Arial" pitchFamily="34" charset="0"/>
              <a:sym typeface="Bliss 2 Bold"/>
            </a:endParaRPr>
          </a:p>
          <a:p>
            <a:pPr marL="342900" lvl="2" indent="-342900" algn="just" eaLnBrk="0" hangingPunct="0">
              <a:lnSpc>
                <a:spcPts val="1000"/>
              </a:lnSpc>
              <a:spcBef>
                <a:spcPts val="600"/>
              </a:spcBef>
              <a:spcAft>
                <a:spcPts val="600"/>
              </a:spcAft>
              <a:buClr>
                <a:srgbClr val="0070C0"/>
              </a:buClr>
              <a:buSzPct val="70000"/>
              <a:buFont typeface="Arial" panose="020B0604020202020204" pitchFamily="34" charset="0"/>
              <a:buChar char="•"/>
            </a:pPr>
            <a:r>
              <a:rPr lang="zh-CN" altLang="en-US" sz="1800" dirty="0">
                <a:latin typeface="楷体" pitchFamily="49" charset="-122"/>
                <a:ea typeface="楷体" pitchFamily="49" charset="-122"/>
                <a:cs typeface="Arial" pitchFamily="34" charset="0"/>
                <a:sym typeface="Bliss 2 Bold"/>
              </a:rPr>
              <a:t>医疗机</a:t>
            </a:r>
            <a:r>
              <a:rPr lang="zh-CN" altLang="en-US" sz="1800" dirty="0" smtClean="0">
                <a:latin typeface="楷体" pitchFamily="49" charset="-122"/>
                <a:ea typeface="楷体" pitchFamily="49" charset="-122"/>
                <a:cs typeface="Arial" pitchFamily="34" charset="0"/>
                <a:sym typeface="Bliss 2 Bold"/>
              </a:rPr>
              <a:t>构</a:t>
            </a:r>
            <a:endParaRPr lang="zh-CN" altLang="en-US" sz="1800" dirty="0">
              <a:latin typeface="楷体" pitchFamily="49" charset="-122"/>
              <a:ea typeface="楷体" pitchFamily="49" charset="-122"/>
              <a:cs typeface="Arial" pitchFamily="34" charset="0"/>
              <a:sym typeface="Bliss 2 Bold"/>
            </a:endParaRPr>
          </a:p>
          <a:p>
            <a:pPr algn="just" eaLnBrk="0" fontAlgn="base" hangingPunct="0">
              <a:spcBef>
                <a:spcPts val="600"/>
              </a:spcBef>
              <a:spcAft>
                <a:spcPts val="600"/>
              </a:spcAft>
              <a:buClr>
                <a:srgbClr val="0070C0"/>
              </a:buClr>
              <a:buSzPct val="70000"/>
              <a:buFont typeface="Wingdings" pitchFamily="2" charset="2"/>
              <a:buChar char="n"/>
            </a:pPr>
            <a:r>
              <a:rPr lang="zh-CN" altLang="en-US" sz="1800" dirty="0" smtClean="0">
                <a:latin typeface="楷体" pitchFamily="49" charset="-122"/>
                <a:ea typeface="楷体" pitchFamily="49" charset="-122"/>
                <a:cs typeface="Arial" pitchFamily="34" charset="0"/>
                <a:sym typeface="Bliss 2 Bold"/>
              </a:rPr>
              <a:t>提</a:t>
            </a:r>
            <a:r>
              <a:rPr lang="zh-CN" altLang="en-US" sz="1800" dirty="0">
                <a:latin typeface="楷体" pitchFamily="49" charset="-122"/>
                <a:ea typeface="楷体" pitchFamily="49" charset="-122"/>
                <a:cs typeface="Arial" pitchFamily="34" charset="0"/>
                <a:sym typeface="Bliss 2 Bold"/>
              </a:rPr>
              <a:t>供软件、数据库、培训等产品与服务</a:t>
            </a:r>
            <a:endParaRPr lang="zh-CN" altLang="en-US" sz="1800" dirty="0">
              <a:latin typeface="楷体" pitchFamily="49" charset="-122"/>
              <a:ea typeface="楷体" pitchFamily="49" charset="-122"/>
              <a:cs typeface="Arial" pitchFamily="34" charset="0"/>
            </a:endParaRPr>
          </a:p>
        </p:txBody>
      </p:sp>
      <p:cxnSp>
        <p:nvCxnSpPr>
          <p:cNvPr id="58" name="直接箭头连接符 69"/>
          <p:cNvCxnSpPr/>
          <p:nvPr/>
        </p:nvCxnSpPr>
        <p:spPr bwMode="auto">
          <a:xfrm>
            <a:off x="7412837" y="5432084"/>
            <a:ext cx="161721" cy="213793"/>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TextBox 10"/>
          <p:cNvSpPr txBox="1">
            <a:spLocks noChangeArrowheads="1"/>
          </p:cNvSpPr>
          <p:nvPr/>
        </p:nvSpPr>
        <p:spPr bwMode="auto">
          <a:xfrm>
            <a:off x="7356652" y="5555800"/>
            <a:ext cx="654050" cy="230832"/>
          </a:xfrm>
          <a:prstGeom prst="rect">
            <a:avLst/>
          </a:prstGeom>
          <a:solidFill>
            <a:schemeClr val="bg1"/>
          </a:solidFill>
          <a:ln w="9525">
            <a:solidFill>
              <a:schemeClr val="tx1">
                <a:lumMod val="60000"/>
                <a:lumOff val="40000"/>
              </a:schemeClr>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spcBef>
                <a:spcPts val="0"/>
              </a:spcBef>
              <a:spcAft>
                <a:spcPts val="0"/>
              </a:spcAft>
              <a:defRPr/>
            </a:pPr>
            <a:r>
              <a:rPr lang="zh-CN" altLang="en-US" sz="900" b="1" dirty="0">
                <a:latin typeface="楷体" pitchFamily="49" charset="-122"/>
                <a:ea typeface="楷体" pitchFamily="49" charset="-122"/>
                <a:cs typeface="Arial" charset="0"/>
              </a:rPr>
              <a:t>广州</a:t>
            </a:r>
            <a:endParaRPr lang="en-US" altLang="zh-CN" sz="900" b="1" dirty="0">
              <a:latin typeface="楷体" pitchFamily="49" charset="-122"/>
              <a:ea typeface="楷体" pitchFamily="49" charset="-122"/>
              <a:cs typeface="Arial" charset="0"/>
            </a:endParaRPr>
          </a:p>
        </p:txBody>
      </p:sp>
    </p:spTree>
    <p:extLst>
      <p:ext uri="{BB962C8B-B14F-4D97-AF65-F5344CB8AC3E}">
        <p14:creationId xmlns:p14="http://schemas.microsoft.com/office/powerpoint/2010/main" val="10329007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威</a:t>
            </a:r>
            <a:r>
              <a:rPr lang="zh-CN" altLang="en-US" sz="2400" dirty="0">
                <a:solidFill>
                  <a:srgbClr val="0070C0"/>
                </a:solidFill>
              </a:rPr>
              <a:t>科高度重视中国业务发展</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
        <p:nvSpPr>
          <p:cNvPr id="6" name="内容占位符 2"/>
          <p:cNvSpPr>
            <a:spLocks noGrp="1"/>
          </p:cNvSpPr>
          <p:nvPr>
            <p:ph idx="1"/>
          </p:nvPr>
        </p:nvSpPr>
        <p:spPr>
          <a:xfrm>
            <a:off x="556150" y="1363071"/>
            <a:ext cx="8178421" cy="4845050"/>
          </a:xfrm>
        </p:spPr>
        <p:txBody>
          <a:bodyPr>
            <a:noAutofit/>
          </a:bodyPr>
          <a:lstStyle/>
          <a:p>
            <a:pPr algn="just">
              <a:spcBef>
                <a:spcPts val="600"/>
              </a:spcBef>
              <a:spcAft>
                <a:spcPts val="600"/>
              </a:spcAft>
              <a:buClr>
                <a:srgbClr val="0070C0"/>
              </a:buClr>
              <a:buSzPct val="70000"/>
            </a:pPr>
            <a:endParaRPr lang="zh-CN" altLang="en-US" dirty="0">
              <a:latin typeface="楷体" panose="02010609060101010101" pitchFamily="49" charset="-122"/>
              <a:ea typeface="楷体" panose="02010609060101010101" pitchFamily="49" charset="-122"/>
              <a:cs typeface="Arial" pitchFamily="34" charset="0"/>
            </a:endParaRPr>
          </a:p>
        </p:txBody>
      </p:sp>
      <p:pic>
        <p:nvPicPr>
          <p:cNvPr id="7" name="Picture 6" descr="Nancy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913494"/>
            <a:ext cx="281463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p:nvSpPr>
        <p:spPr bwMode="auto">
          <a:xfrm>
            <a:off x="3203575" y="2232707"/>
            <a:ext cx="1330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zh-CN" altLang="en-US" sz="1200" dirty="0" smtClean="0">
                <a:solidFill>
                  <a:srgbClr val="333333"/>
                </a:solidFill>
                <a:latin typeface="楷体" pitchFamily="49" charset="-122"/>
                <a:ea typeface="楷体" pitchFamily="49" charset="-122"/>
              </a:rPr>
              <a:t>中国国家主席</a:t>
            </a:r>
            <a:r>
              <a:rPr lang="zh-CN" altLang="en-US" sz="1200" dirty="0">
                <a:solidFill>
                  <a:srgbClr val="333333"/>
                </a:solidFill>
                <a:latin typeface="楷体" pitchFamily="49" charset="-122"/>
                <a:ea typeface="楷体" pitchFamily="49" charset="-122"/>
              </a:rPr>
              <a:t>习近平在法兰克福书展上接见了威科全球首席执行官、执行董事会主席南希</a:t>
            </a:r>
            <a:r>
              <a:rPr lang="en-US" altLang="zh-CN" sz="1200" dirty="0">
                <a:solidFill>
                  <a:srgbClr val="333333"/>
                </a:solidFill>
                <a:latin typeface="楷体" pitchFamily="49" charset="-122"/>
                <a:ea typeface="楷体" pitchFamily="49" charset="-122"/>
              </a:rPr>
              <a:t>•</a:t>
            </a:r>
            <a:r>
              <a:rPr lang="zh-CN" altLang="en-US" sz="1200" dirty="0">
                <a:solidFill>
                  <a:srgbClr val="333333"/>
                </a:solidFill>
                <a:latin typeface="楷体" pitchFamily="49" charset="-122"/>
                <a:ea typeface="楷体" pitchFamily="49" charset="-122"/>
              </a:rPr>
              <a:t>麦肯思基女士。</a:t>
            </a:r>
          </a:p>
        </p:txBody>
      </p:sp>
      <p:sp>
        <p:nvSpPr>
          <p:cNvPr id="9" name="TextBox 8"/>
          <p:cNvSpPr txBox="1">
            <a:spLocks noChangeArrowheads="1"/>
          </p:cNvSpPr>
          <p:nvPr/>
        </p:nvSpPr>
        <p:spPr bwMode="auto">
          <a:xfrm>
            <a:off x="2915816" y="4896556"/>
            <a:ext cx="1454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zh-CN" altLang="en-US" sz="1200" dirty="0" smtClean="0">
                <a:solidFill>
                  <a:srgbClr val="333333"/>
                </a:solidFill>
                <a:latin typeface="楷体" pitchFamily="49" charset="-122"/>
                <a:ea typeface="楷体" pitchFamily="49" charset="-122"/>
              </a:rPr>
              <a:t>南希</a:t>
            </a:r>
            <a:r>
              <a:rPr lang="en-US" altLang="zh-CN" sz="1200" dirty="0">
                <a:solidFill>
                  <a:srgbClr val="333333"/>
                </a:solidFill>
                <a:latin typeface="楷体" pitchFamily="49" charset="-122"/>
                <a:ea typeface="楷体" pitchFamily="49" charset="-122"/>
              </a:rPr>
              <a:t>•</a:t>
            </a:r>
            <a:r>
              <a:rPr lang="zh-CN" altLang="en-US" sz="1200" dirty="0">
                <a:solidFill>
                  <a:srgbClr val="333333"/>
                </a:solidFill>
                <a:latin typeface="楷体" pitchFamily="49" charset="-122"/>
                <a:ea typeface="楷体" pitchFamily="49" charset="-122"/>
              </a:rPr>
              <a:t>麦肯思基女士接受由国务院新闻办公室和中华人民共和国新闻出版总署共同颁发的外国专家聘书</a:t>
            </a:r>
            <a:r>
              <a:rPr lang="zh-CN" altLang="en-US" sz="1000" dirty="0">
                <a:solidFill>
                  <a:srgbClr val="333333"/>
                </a:solidFill>
                <a:latin typeface="楷体" pitchFamily="49" charset="-122"/>
                <a:ea typeface="楷体" pitchFamily="49" charset="-122"/>
              </a:rPr>
              <a:t>。</a:t>
            </a:r>
          </a:p>
        </p:txBody>
      </p:sp>
      <p:pic>
        <p:nvPicPr>
          <p:cNvPr id="10" name="Picture 15" descr="互赠"/>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4563" y="869950"/>
            <a:ext cx="36004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BI 照片"/>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2988" y="3932919"/>
            <a:ext cx="18018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4741863" y="3255963"/>
            <a:ext cx="422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zh-CN" altLang="en-US" sz="1200" dirty="0" smtClean="0">
                <a:solidFill>
                  <a:srgbClr val="333333"/>
                </a:solidFill>
                <a:latin typeface="楷体" pitchFamily="49" charset="-122"/>
                <a:ea typeface="楷体" pitchFamily="49" charset="-122"/>
              </a:rPr>
              <a:t>南希</a:t>
            </a:r>
            <a:r>
              <a:rPr lang="en-US" altLang="zh-CN" sz="1200" dirty="0">
                <a:solidFill>
                  <a:srgbClr val="333333"/>
                </a:solidFill>
                <a:latin typeface="楷体" pitchFamily="49" charset="-122"/>
                <a:ea typeface="楷体" pitchFamily="49" charset="-122"/>
              </a:rPr>
              <a:t>•</a:t>
            </a:r>
            <a:r>
              <a:rPr lang="zh-CN" altLang="en-US" sz="1200" dirty="0">
                <a:solidFill>
                  <a:srgbClr val="333333"/>
                </a:solidFill>
                <a:latin typeface="楷体" pitchFamily="49" charset="-122"/>
                <a:ea typeface="楷体" pitchFamily="49" charset="-122"/>
              </a:rPr>
              <a:t>麦肯思基女士与卫生部部长陈竺进行会晤。</a:t>
            </a:r>
          </a:p>
        </p:txBody>
      </p:sp>
      <p:sp>
        <p:nvSpPr>
          <p:cNvPr id="14" name="TextBox 8"/>
          <p:cNvSpPr txBox="1">
            <a:spLocks noChangeArrowheads="1"/>
          </p:cNvSpPr>
          <p:nvPr/>
        </p:nvSpPr>
        <p:spPr bwMode="auto">
          <a:xfrm>
            <a:off x="4662153" y="5976491"/>
            <a:ext cx="407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zh-CN" altLang="en-US" sz="1200" dirty="0" smtClean="0">
                <a:solidFill>
                  <a:srgbClr val="333333"/>
                </a:solidFill>
                <a:latin typeface="楷体" pitchFamily="49" charset="-122"/>
                <a:ea typeface="楷体" pitchFamily="49" charset="-122"/>
              </a:rPr>
              <a:t>全国</a:t>
            </a:r>
            <a:r>
              <a:rPr lang="zh-CN" altLang="en-US" sz="1200" dirty="0">
                <a:solidFill>
                  <a:srgbClr val="333333"/>
                </a:solidFill>
                <a:latin typeface="楷体" pitchFamily="49" charset="-122"/>
                <a:ea typeface="楷体" pitchFamily="49" charset="-122"/>
              </a:rPr>
              <a:t>劳动与社会保障法专家参与</a:t>
            </a:r>
            <a:r>
              <a:rPr lang="en-US" altLang="zh-CN" sz="1200" dirty="0">
                <a:solidFill>
                  <a:srgbClr val="333333"/>
                </a:solidFill>
                <a:latin typeface="楷体" pitchFamily="49" charset="-122"/>
                <a:ea typeface="楷体" pitchFamily="49" charset="-122"/>
              </a:rPr>
              <a:t>《</a:t>
            </a:r>
            <a:r>
              <a:rPr lang="zh-CN" altLang="en-US" sz="1200" dirty="0">
                <a:solidFill>
                  <a:srgbClr val="333333"/>
                </a:solidFill>
                <a:latin typeface="楷体" pitchFamily="49" charset="-122"/>
                <a:ea typeface="楷体" pitchFamily="49" charset="-122"/>
              </a:rPr>
              <a:t>威科法律译丛</a:t>
            </a:r>
            <a:r>
              <a:rPr lang="en-US" altLang="zh-CN" sz="1200" dirty="0">
                <a:solidFill>
                  <a:srgbClr val="333333"/>
                </a:solidFill>
                <a:latin typeface="楷体" pitchFamily="49" charset="-122"/>
                <a:ea typeface="楷体" pitchFamily="49" charset="-122"/>
              </a:rPr>
              <a:t>》</a:t>
            </a:r>
            <a:r>
              <a:rPr lang="zh-CN" altLang="en-US" sz="1200" dirty="0">
                <a:solidFill>
                  <a:srgbClr val="333333"/>
                </a:solidFill>
                <a:latin typeface="楷体" pitchFamily="49" charset="-122"/>
                <a:ea typeface="楷体" pitchFamily="49" charset="-122"/>
              </a:rPr>
              <a:t>研讨会</a:t>
            </a:r>
          </a:p>
        </p:txBody>
      </p:sp>
      <p:pic>
        <p:nvPicPr>
          <p:cNvPr id="15" name="Picture 2" descr="C:\Users\cipher.chen\Desktop\人保部\商务座谈.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8863" y="3573016"/>
            <a:ext cx="3370262"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6390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WK.Template_1">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K.Template_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1">
                <a:lumMod val="60000"/>
                <a:lumOff val="40000"/>
              </a:schemeClr>
            </a:gs>
            <a:gs pos="0">
              <a:schemeClr val="accent1">
                <a:lumMod val="60000"/>
                <a:lumOff val="40000"/>
              </a:schemeClr>
            </a:gs>
          </a:gsLst>
        </a:gradFill>
        <a:ln/>
      </a:spPr>
      <a:bodyPr lIns="6985" tIns="6985" rIns="6985" bIns="6985" spcCol="1270" anchor="ctr"/>
      <a:lstStyle>
        <a:defPPr algn="ctr" defTabSz="466725">
          <a:lnSpc>
            <a:spcPct val="90000"/>
          </a:lnSpc>
          <a:spcAft>
            <a:spcPct val="35000"/>
          </a:spcAft>
          <a:defRPr b="1" dirty="0" smtClean="0">
            <a:solidFill>
              <a:schemeClr val="bg1"/>
            </a:solidFill>
          </a:defRPr>
        </a:defPPr>
      </a:lstStyle>
      <a:style>
        <a:lnRef idx="1">
          <a:schemeClr val="accent2"/>
        </a:lnRef>
        <a:fillRef idx="3">
          <a:schemeClr val="accent2"/>
        </a:fillRef>
        <a:effectRef idx="2">
          <a:schemeClr val="accent2"/>
        </a:effectRef>
        <a:fontRef idx="minor">
          <a:schemeClr val="dk1">
            <a:hueOff val="0"/>
            <a:satOff val="0"/>
            <a:lumOff val="0"/>
            <a:alphaOff val="0"/>
          </a:schemeClr>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80000"/>
          </a:lnSpc>
          <a:spcBef>
            <a:spcPct val="50000"/>
          </a:spcBef>
          <a:spcAft>
            <a:spcPct val="0"/>
          </a:spcAft>
          <a:buClr>
            <a:srgbClr val="003366"/>
          </a:buClr>
          <a:buSzTx/>
          <a:buFont typeface="Wingdings" pitchFamily="2" charset="2"/>
          <a:buChar char="n"/>
          <a:tabLst/>
          <a:defRPr kumimoji="0" lang="en-US" sz="1400" b="0" i="0" u="none" strike="noStrike" cap="none" normalizeH="0" baseline="0" smtClean="0">
            <a:ln>
              <a:noFill/>
            </a:ln>
            <a:solidFill>
              <a:schemeClr val="tx1"/>
            </a:solidFill>
            <a:effectLst/>
            <a:latin typeface="Trebuchet MS" pitchFamily="34" charset="0"/>
            <a:ea typeface="宋体" pitchFamily="2" charset="-122"/>
          </a:defRPr>
        </a:defPPr>
      </a:lstStyle>
    </a:lnDef>
  </a:objectDefaults>
  <a:extraClrSchemeLst>
    <a:extraClrScheme>
      <a:clrScheme name="WK.Template_1 1">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clrMap bg1="lt1" tx1="dk1" bg2="lt2" tx2="dk2" accent1="accent1" accent2="accent2" accent3="accent3" accent4="accent4" accent5="accent5" accent6="accent6" hlink="hlink" folHlink="folHlink"/>
    </a:extraClrScheme>
    <a:extraClrScheme>
      <a:clrScheme name="WK.Template_1 2">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53150</TotalTime>
  <Words>3834</Words>
  <Application>Microsoft Office PowerPoint</Application>
  <PresentationFormat>On-screen Show (4:3)</PresentationFormat>
  <Paragraphs>408</Paragraphs>
  <Slides>48</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Bliss 2 Bold</vt:lpstr>
      <vt:lpstr>黑体</vt:lpstr>
      <vt:lpstr>楷体</vt:lpstr>
      <vt:lpstr>宋体</vt:lpstr>
      <vt:lpstr>宋体</vt:lpstr>
      <vt:lpstr>Arial</vt:lpstr>
      <vt:lpstr>Tahoma</vt:lpstr>
      <vt:lpstr>Trebuchet MS</vt:lpstr>
      <vt:lpstr>Wingdings</vt:lpstr>
      <vt:lpstr>WK.Template_1</vt:lpstr>
      <vt:lpstr>利用数字资源提高法律检索及调研效率</vt:lpstr>
      <vt:lpstr>日程安排</vt:lpstr>
      <vt:lpstr>威科集团简介</vt:lpstr>
      <vt:lpstr>威科集团概览</vt:lpstr>
      <vt:lpstr>威科集团概览</vt:lpstr>
      <vt:lpstr>180年专业信息服务经验，领先全球专业信息服务</vt:lpstr>
      <vt:lpstr>我们的客户</vt:lpstr>
      <vt:lpstr>威科服务于中国数千家事务所、企业、高校、公共图书馆、政府和其他机构客户</vt:lpstr>
      <vt:lpstr>威科高度重视中国业务发展</vt:lpstr>
      <vt:lpstr>我们的服务</vt:lpstr>
      <vt:lpstr>我们的服务</vt:lpstr>
      <vt:lpstr>我们的服务</vt:lpstr>
      <vt:lpstr>我们的服务</vt:lpstr>
      <vt:lpstr>中国区成绩</vt:lpstr>
      <vt:lpstr>中国区成绩</vt:lpstr>
      <vt:lpstr>“走出去”的资源库</vt:lpstr>
      <vt:lpstr>威科先行数据库功能简介</vt:lpstr>
      <vt:lpstr>威科先行数据库功能简介</vt:lpstr>
      <vt:lpstr>法规&amp;案例检索方式</vt:lpstr>
      <vt:lpstr>威科数据库深入整合资源，提高法律人士工作效率</vt:lpstr>
      <vt:lpstr>示例列表</vt:lpstr>
      <vt:lpstr>合同无效案例检索示例</vt:lpstr>
      <vt:lpstr>1. 招标投标法示例：基于第三条认定合同无效的内容查找</vt:lpstr>
      <vt:lpstr>招标投标法示例：基于第三条认定合同无效的内容查找</vt:lpstr>
      <vt:lpstr>招标投标法示例：基于第三条认定合同无效的内容查找</vt:lpstr>
      <vt:lpstr>招标投标法示例：基于第三条认定合同无效的内容查找</vt:lpstr>
      <vt:lpstr>招标投标法示例：基于第三条认定合同无效的内容查找</vt:lpstr>
      <vt:lpstr>2. 保险法示例：基于第三十四条认定合同无效的内容查找</vt:lpstr>
      <vt:lpstr>合同无效案例检索示例</vt:lpstr>
      <vt:lpstr>招标投标法示例：基于第三条认定合同无效的内容查找</vt:lpstr>
      <vt:lpstr>招标投标法示例：基于第三条认定合同无效的内容查找</vt:lpstr>
      <vt:lpstr>关键词检索示例</vt:lpstr>
      <vt:lpstr>法律法规高级搜索</vt:lpstr>
      <vt:lpstr>法律法规高级搜索</vt:lpstr>
      <vt:lpstr>裁判文书高级搜索</vt:lpstr>
      <vt:lpstr>裁判文书高级搜索</vt:lpstr>
      <vt:lpstr>关键词检索——检索词的挑选</vt:lpstr>
      <vt:lpstr>关键词检索——检索词的挑选</vt:lpstr>
      <vt:lpstr>关键词检索——检索词的挑选</vt:lpstr>
      <vt:lpstr>关键词检索——检索词的挑选</vt:lpstr>
      <vt:lpstr>关键词检索——检索词的挑选</vt:lpstr>
      <vt:lpstr>关键词检索——检索词的挑选</vt:lpstr>
      <vt:lpstr>关键词检索——检索词的挑选</vt:lpstr>
      <vt:lpstr>关键词检索——检索词的挑选</vt:lpstr>
      <vt:lpstr>建立知识管理中心</vt:lpstr>
      <vt:lpstr>建立知识共享中心</vt:lpstr>
      <vt:lpstr>建立知识共享中心</vt:lpstr>
      <vt:lpstr>建立知识共享中心</vt:lpstr>
    </vt:vector>
  </TitlesOfParts>
  <Company>Wolters Kluwer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CorpComms</dc:creator>
  <cp:lastModifiedBy>Ren, Yuxin</cp:lastModifiedBy>
  <cp:revision>4219</cp:revision>
  <dcterms:created xsi:type="dcterms:W3CDTF">2005-08-09T08:08:06Z</dcterms:created>
  <dcterms:modified xsi:type="dcterms:W3CDTF">2017-05-22T08:53:27Z</dcterms:modified>
</cp:coreProperties>
</file>