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78" r:id="rId15"/>
    <p:sldId id="267" r:id="rId16"/>
    <p:sldId id="279" r:id="rId17"/>
    <p:sldId id="280" r:id="rId18"/>
    <p:sldId id="268" r:id="rId19"/>
    <p:sldId id="290" r:id="rId20"/>
    <p:sldId id="281" r:id="rId21"/>
    <p:sldId id="282" r:id="rId22"/>
    <p:sldId id="283" r:id="rId23"/>
    <p:sldId id="287" r:id="rId24"/>
    <p:sldId id="289" r:id="rId25"/>
    <p:sldId id="285" r:id="rId26"/>
    <p:sldId id="286" r:id="rId27"/>
    <p:sldId id="288" r:id="rId28"/>
    <p:sldId id="298" r:id="rId29"/>
    <p:sldId id="269" r:id="rId30"/>
    <p:sldId id="270" r:id="rId31"/>
    <p:sldId id="292" r:id="rId32"/>
    <p:sldId id="294" r:id="rId33"/>
    <p:sldId id="296" r:id="rId34"/>
    <p:sldId id="295" r:id="rId35"/>
    <p:sldId id="297" r:id="rId36"/>
    <p:sldId id="299" r:id="rId37"/>
    <p:sldId id="300" r:id="rId38"/>
    <p:sldId id="271" r:id="rId39"/>
    <p:sldId id="302" r:id="rId40"/>
    <p:sldId id="306" r:id="rId41"/>
    <p:sldId id="304" r:id="rId42"/>
    <p:sldId id="305" r:id="rId43"/>
    <p:sldId id="303" r:id="rId44"/>
    <p:sldId id="310" r:id="rId45"/>
    <p:sldId id="308" r:id="rId46"/>
    <p:sldId id="309" r:id="rId47"/>
    <p:sldId id="307" r:id="rId48"/>
    <p:sldId id="314" r:id="rId49"/>
    <p:sldId id="315" r:id="rId50"/>
    <p:sldId id="312" r:id="rId51"/>
  </p:sldIdLst>
  <p:sldSz cx="12192000" cy="6858000" type="screen4x3"/>
  <p:notesSz cx="6858000" cy="12192000"/>
  <p:embeddedFontLst>
    <p:embeddedFont>
      <p:font typeface="微软雅黑" panose="020B0503020204020204" charset="-122"/>
      <p:regular r:id="rId56"/>
    </p:embeddedFont>
    <p:embeddedFont>
      <p:font typeface="MiSans" pitchFamily="34" charset="-120"/>
      <p:regular r:id="rId57"/>
    </p:embeddedFont>
    <p:embeddedFont>
      <p:font typeface="Calibri" panose="020F0502020204030204" charset="0"/>
      <p:regular r:id="rId58"/>
      <p:bold r:id="rId59"/>
      <p:italic r:id="rId60"/>
      <p:boldItalic r:id="rId61"/>
    </p:embeddedFont>
    <p:embeddedFont>
      <p:font typeface="等线" panose="02010600030101010101" charset="-122"/>
      <p:regular r:id="rId6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font" Target="fonts/font7.fntdata"/><Relationship Id="rId61" Type="http://schemas.openxmlformats.org/officeDocument/2006/relationships/font" Target="fonts/font6.fntdata"/><Relationship Id="rId60" Type="http://schemas.openxmlformats.org/officeDocument/2006/relationships/font" Target="fonts/font5.fntdata"/><Relationship Id="rId6" Type="http://schemas.openxmlformats.org/officeDocument/2006/relationships/slide" Target="slides/slide3.xml"/><Relationship Id="rId59" Type="http://schemas.openxmlformats.org/officeDocument/2006/relationships/font" Target="fonts/font4.fntdata"/><Relationship Id="rId58" Type="http://schemas.openxmlformats.org/officeDocument/2006/relationships/font" Target="fonts/font3.fntdata"/><Relationship Id="rId57" Type="http://schemas.openxmlformats.org/officeDocument/2006/relationships/font" Target="fonts/font2.fntdata"/><Relationship Id="rId56" Type="http://schemas.openxmlformats.org/officeDocument/2006/relationships/font" Target="fonts/font1.fntdata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.xml"/><Relationship Id="rId4" Type="http://schemas.openxmlformats.org/officeDocument/2006/relationships/image" Target="../media/image23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5.xml"/><Relationship Id="rId4" Type="http://schemas.openxmlformats.org/officeDocument/2006/relationships/image" Target="../media/image24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0.xml"/><Relationship Id="rId4" Type="http://schemas.openxmlformats.org/officeDocument/2006/relationships/image" Target="../media/image29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1" Type="http://schemas.openxmlformats.org/officeDocument/2006/relationships/notesSlide" Target="../notesSlides/notesSlide3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notesSlide" Target="../notesSlides/notesSlide36.xml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8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8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5-d1oe5stcmrb5eq9iq9v0.jpg"/>
          <p:cNvPicPr>
            <a:picLocks noChangeAspect="1"/>
          </p:cNvPicPr>
          <p:nvPr/>
        </p:nvPicPr>
        <p:blipFill>
          <a:blip r:embed="rId2"/>
          <a:srcRect t="83" b="83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1975485"/>
            <a:ext cx="4963160" cy="33274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919223" y="3429635"/>
            <a:ext cx="2648225" cy="246876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Text 1"/>
          <p:cNvSpPr/>
          <p:nvPr/>
        </p:nvSpPr>
        <p:spPr>
          <a:xfrm>
            <a:off x="1919223" y="3429635"/>
            <a:ext cx="2648225" cy="24687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Wells公司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王可宁</a:t>
            </a:r>
            <a:r>
              <a: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2025</a:t>
            </a:r>
            <a:endParaRPr 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381644" y="55969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381644" y="55969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1381644" y="65666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381644" y="65666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381644" y="75363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1381644" y="75363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V="1">
            <a:off x="2304972" y="6281738"/>
            <a:ext cx="5746750" cy="1905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13" name="Text 9"/>
          <p:cNvSpPr/>
          <p:nvPr/>
        </p:nvSpPr>
        <p:spPr>
          <a:xfrm>
            <a:off x="617220" y="2439035"/>
            <a:ext cx="7715885" cy="6769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HeinOnline数据库</a:t>
            </a:r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91445" y="5408930"/>
            <a:ext cx="2170430" cy="728980"/>
          </a:xfrm>
          <a:prstGeom prst="rect">
            <a:avLst/>
          </a:prstGeom>
        </p:spPr>
      </p:pic>
      <p:pic>
        <p:nvPicPr>
          <p:cNvPr id="15" name="图片 14" descr="Wells logo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388620"/>
            <a:ext cx="2243455" cy="6915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6000" y="812800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模糊检索</a:t>
            </a:r>
            <a:endParaRPr lang="en-US" altLang="zh-CN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>
            <p:custDataLst>
              <p:tags r:id="rId2"/>
            </p:custDataLst>
          </p:nvPr>
        </p:nvSpPr>
        <p:spPr>
          <a:xfrm>
            <a:off x="2770505" y="2576195"/>
            <a:ext cx="7731760" cy="13849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在检索框中输入关键词或短语，选择“Just search for”，系统将在全文中搜索匹配的文献，适合初步探索研究主题，匹配的文本会在结果中以粗体显示。类似百度、谷歌等搜索引擎用法。如搜索的是词组，结果可能仅包含词组中的一个单词。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2"/>
          <p:cNvSpPr/>
          <p:nvPr>
            <p:custDataLst>
              <p:tags r:id="rId3"/>
            </p:custDataLst>
          </p:nvPr>
        </p:nvSpPr>
        <p:spPr>
          <a:xfrm>
            <a:off x="2770505" y="1993265"/>
            <a:ext cx="7732395" cy="588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关键词检索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>
            <p:custDataLst>
              <p:tags r:id="rId4"/>
            </p:custDataLst>
          </p:nvPr>
        </p:nvSpPr>
        <p:spPr>
          <a:xfrm>
            <a:off x="2770505" y="4587875"/>
            <a:ext cx="7731760" cy="1470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检索框中输入的短语前后加上英文状态下的引号（“”），系统此时会将所有输入的单词视作为一个词组，并在全文中搜索所有这个词组。适合更精确地探索研究主题，匹配的文本会在结果中以粗体显示。搜索结果必定会包含引号内的短语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4"/>
          <p:cNvSpPr/>
          <p:nvPr>
            <p:custDataLst>
              <p:tags r:id="rId5"/>
            </p:custDataLst>
          </p:nvPr>
        </p:nvSpPr>
        <p:spPr>
          <a:xfrm>
            <a:off x="2770505" y="4004945"/>
            <a:ext cx="7732395" cy="58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关键词组检索 (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精确搜索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349740" y="6371590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1490960" y="6078220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11490960" y="6175211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11490960" y="6272202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490960" y="6272202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12"/>
          <p:cNvSpPr/>
          <p:nvPr>
            <p:custDataLst>
              <p:tags r:id="rId6"/>
            </p:custDataLst>
          </p:nvPr>
        </p:nvSpPr>
        <p:spPr>
          <a:xfrm>
            <a:off x="1722755" y="197675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01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8" name="Text 13"/>
          <p:cNvSpPr/>
          <p:nvPr>
            <p:custDataLst>
              <p:tags r:id="rId7"/>
            </p:custDataLst>
          </p:nvPr>
        </p:nvSpPr>
        <p:spPr>
          <a:xfrm>
            <a:off x="1722755" y="400494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02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9" name="Image 3" descr="https://test-kimi-img.moonshot.cn/pub/slides/slides_tmpl/image/25-07-11-18:09:52-d1oe5s5cmrb5eq9iq9m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980" y="1235075"/>
            <a:ext cx="2939415" cy="131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5485" y="643255"/>
            <a:ext cx="2576830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模糊检索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303655" y="3173730"/>
            <a:ext cx="1845310" cy="7226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关键词</a:t>
            </a: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检索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案例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70505" y="4004945"/>
            <a:ext cx="7732395" cy="58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425450" y="317369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01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1605"/>
            <a:ext cx="8766810" cy="6193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5485" y="643255"/>
            <a:ext cx="2576830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模糊检索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303655" y="3173730"/>
            <a:ext cx="1845310" cy="7226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精确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搜索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案例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70505" y="4004945"/>
            <a:ext cx="7732395" cy="58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425450" y="317369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02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55" y="83820"/>
            <a:ext cx="7886700" cy="6774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2790" y="892175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限定范围检索</a:t>
            </a:r>
            <a:endParaRPr 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99260" y="2134235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字段限定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21055" y="2704465"/>
            <a:ext cx="4998085" cy="15982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在检索框中输入关键词或短语选择：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标题（Title）：在HeinOnline文档中搜索章节标题。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作者（Author）：搜索章节作者姓名。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引证号（Citation）:搜索文档或案例引文。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目录（Catalog）:搜索整个HeinOnline目录记录。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57950" y="4302760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318625" y="6332855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1459845" y="6039485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1459845" y="6039485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1459845" y="6136476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459845" y="6136476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1459845" y="6233467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459845" y="6233467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525" y="2287905"/>
            <a:ext cx="5562600" cy="214312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821055" y="198116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01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2790" y="892175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限定范围检索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32790" y="1891665"/>
            <a:ext cx="3667125" cy="11353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字段限定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案例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（用不同的方式找到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同一篇文献）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32790" y="3253105"/>
            <a:ext cx="4370070" cy="514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限定范围检索时，同样可以使用精确检索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57950" y="4302760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318625" y="6332855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75" y="219710"/>
            <a:ext cx="5684520" cy="2750820"/>
          </a:xfrm>
          <a:prstGeom prst="rect">
            <a:avLst/>
          </a:prstGeom>
        </p:spPr>
      </p:pic>
      <p:pic>
        <p:nvPicPr>
          <p:cNvPr id="19" name="图片 18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40" y="3140710"/>
            <a:ext cx="5685155" cy="3667125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59435" y="2175470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ctr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2790" y="892175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限定范围检索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32790" y="1900555"/>
            <a:ext cx="4693920" cy="6527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字段限定案例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（用不同的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方式找到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同一篇文献）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7070" y="2625725"/>
            <a:ext cx="4552950" cy="16770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zh-CN" altLang="en-US" sz="14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在检索框中直接输入正确的引证号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，选择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Citation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将直接跳转至引证号对应的文献。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如果在检索框中直接输入正确的引证号，不加限定的情况下，也可以搜索到引证号对应的文献。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57950" y="4302760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318625" y="6332855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" y="4688205"/>
            <a:ext cx="3829050" cy="177165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35" y="162560"/>
            <a:ext cx="6628765" cy="39312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735" y="4302760"/>
            <a:ext cx="6692265" cy="2389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182495"/>
            <a:ext cx="10335895" cy="4744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检索逻辑与模糊检索相同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可以使用精确检索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支持布尔逻辑符和位置算符，用户可以设置关键词之间的关系（如AND、OR、NOT、within等）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限定文章发表的时间范围。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主题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目录检索（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Search the Catalog)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直接通过引证号访问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(Citation Navigator)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用维恩图工具(Venn Diagram) 将各种关键字的结果可视化，从而更好地优化搜索。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引文格式指南工具（Cite Guide) 列出了HeinOnline中可用的标题，以及与该标题相关的引文。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1600" dirty="0"/>
          </a:p>
        </p:txBody>
      </p:sp>
      <p:pic>
        <p:nvPicPr>
          <p:cNvPr id="23" name="图片 2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135" y="710565"/>
            <a:ext cx="7716520" cy="4013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5" y="5144135"/>
            <a:ext cx="5867400" cy="1238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2155" y="2041525"/>
            <a:ext cx="2859405" cy="1145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None/>
            </a:pPr>
            <a:r>
              <a:rPr 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高级检索界面</a:t>
            </a:r>
            <a:endParaRPr 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6357620" y="1675765"/>
            <a:ext cx="4953000" cy="4413250"/>
          </a:xfrm>
          <a:prstGeom prst="roundRect">
            <a:avLst>
              <a:gd name="adj" fmla="val 7194"/>
            </a:avLst>
          </a:prstGeom>
          <a:gradFill flip="none" rotWithShape="1">
            <a:gsLst>
              <a:gs pos="0">
                <a:srgbClr val="FFFFFF">
                  <a:alpha val="86000"/>
                </a:srgbClr>
              </a:gs>
              <a:gs pos="46000">
                <a:srgbClr val="EAEEF4">
                  <a:alpha val="0"/>
                </a:srgbClr>
              </a:gs>
              <a:gs pos="100000">
                <a:srgbClr val="EAEEF4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1600" dirty="0"/>
          </a:p>
        </p:txBody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732155" y="1878965"/>
            <a:ext cx="1974850" cy="16389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布尔逻辑符在</a:t>
            </a:r>
            <a:r>
              <a:rPr 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HeinOnline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数据库的用法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指南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7" name="图片 6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080" y="828040"/>
            <a:ext cx="8872855" cy="5088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6357620" y="1675765"/>
            <a:ext cx="4953000" cy="4413250"/>
          </a:xfrm>
          <a:prstGeom prst="roundRect">
            <a:avLst>
              <a:gd name="adj" fmla="val 7194"/>
            </a:avLst>
          </a:prstGeom>
          <a:gradFill flip="none" rotWithShape="1">
            <a:gsLst>
              <a:gs pos="0">
                <a:srgbClr val="FFFFFF">
                  <a:alpha val="86000"/>
                </a:srgbClr>
              </a:gs>
              <a:gs pos="46000">
                <a:srgbClr val="EAEEF4">
                  <a:alpha val="0"/>
                </a:srgbClr>
              </a:gs>
              <a:gs pos="100000">
                <a:srgbClr val="EAEEF4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1600" dirty="0"/>
          </a:p>
        </p:txBody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732155" y="1882140"/>
            <a:ext cx="2200910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关键词的连接关系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说明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7" name="图片 6" descr="10"/>
          <p:cNvPicPr>
            <a:picLocks noChangeAspect="1"/>
          </p:cNvPicPr>
          <p:nvPr/>
        </p:nvPicPr>
        <p:blipFill>
          <a:blip r:embed="rId4"/>
          <a:srcRect l="83573"/>
          <a:stretch>
            <a:fillRect/>
          </a:stretch>
        </p:blipFill>
        <p:spPr>
          <a:xfrm>
            <a:off x="690245" y="3429000"/>
            <a:ext cx="1876425" cy="2765425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38805" y="469900"/>
          <a:ext cx="8714740" cy="51790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20470"/>
                <a:gridCol w="2302510"/>
                <a:gridCol w="5191760"/>
              </a:tblGrid>
              <a:tr h="83312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00" spc="120" dirty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连接词</a:t>
                      </a:r>
                      <a:endParaRPr lang="zh-CN" altLang="en-US" sz="1600" b="1" kern="100" spc="120" dirty="0">
                        <a:solidFill>
                          <a:schemeClr val="tx1"/>
                        </a:solidFill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00" spc="120" dirty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举例</a:t>
                      </a:r>
                      <a:endParaRPr lang="zh-CN" altLang="en-US" sz="1600" b="1" kern="100" spc="120" dirty="0">
                        <a:solidFill>
                          <a:schemeClr val="tx1"/>
                        </a:solidFill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00" spc="120" dirty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说明</a:t>
                      </a:r>
                      <a:endParaRPr lang="zh-CN" altLang="en-US" sz="1600" b="1" kern="100" spc="120" dirty="0">
                        <a:solidFill>
                          <a:schemeClr val="tx1"/>
                        </a:solidFill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833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And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and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表示检索结果同时包含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 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和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zh-CN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833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Or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or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表示检索结果至少包含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 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和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这两个单词中的一个</a:t>
                      </a:r>
                      <a:endParaRPr lang="zh-CN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833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Not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not</a:t>
                      </a:r>
                      <a:r>
                        <a:rPr lang="en-US" sz="1600" b="1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表示检索结果必须包含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但是必须不包含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zh-CN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4010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5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5</a:t>
                      </a:r>
                      <a:r>
                        <a:rPr lang="en-US" sz="1600" b="1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表示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检索结果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必须包含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、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这两个关键词，且这两个关键词间隔最多不超过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5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个单词</a:t>
                      </a:r>
                      <a:endParaRPr lang="zh-CN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4074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10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10</a:t>
                      </a:r>
                      <a:r>
                        <a:rPr lang="en-US" sz="1600" b="1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表示检索结果必须包含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、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这两个关键词，且这两个关键词间隔最多不超过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10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个单词</a:t>
                      </a:r>
                      <a:endParaRPr lang="zh-CN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4010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25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 </a:t>
                      </a:r>
                      <a:r>
                        <a:rPr lang="en-US" sz="1600" b="1" u="sng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within 25</a:t>
                      </a:r>
                      <a:r>
                        <a:rPr lang="en-US" sz="1600" b="1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 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endParaRPr lang="en-US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raditional Arabic" pitchFamily="18" charset="-78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表示检索结果必须包含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China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 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、</a:t>
                      </a:r>
                      <a:r>
                        <a:rPr lang="en-US" altLang="zh-CN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raditional Arabic" pitchFamily="18" charset="-78"/>
                        </a:rPr>
                        <a:t>American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这两个关键词，且这两个关键词间隔最多不超过</a:t>
                      </a:r>
                      <a:r>
                        <a:rPr 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25</a:t>
                      </a:r>
                      <a:r>
                        <a:rPr lang="zh-CN" altLang="en-US" sz="1600" kern="100" dirty="0">
                          <a:latin typeface="Calibri" panose="020F0502020204030204" charset="0"/>
                          <a:ea typeface="Arial" panose="020B0604020202020204" pitchFamily="34" charset="0"/>
                          <a:cs typeface="Times New Roman" panose="02020603050405020304"/>
                        </a:rPr>
                        <a:t>个单词</a:t>
                      </a:r>
                      <a:endParaRPr lang="zh-CN" altLang="en-US" sz="1600" kern="100" dirty="0">
                        <a:latin typeface="Calibri" panose="020F0502020204030204" charset="0"/>
                        <a:ea typeface="Arial" panose="020B0604020202020204" pitchFamily="34" charset="0"/>
                        <a:cs typeface="Times New Roman" panose="02020603050405020304"/>
                      </a:endParaRPr>
                    </a:p>
                  </a:txBody>
                  <a:tcPr marL="254000" marR="254000" marT="177800" marB="177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2"/>
            </p:custDataLst>
          </p:nvPr>
        </p:nvSpPr>
        <p:spPr>
          <a:xfrm>
            <a:off x="5655310" y="3079036"/>
            <a:ext cx="601408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检索方式介绍</a:t>
            </a:r>
            <a:endParaRPr lang="en-US" sz="24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3" name="Text 1"/>
          <p:cNvSpPr/>
          <p:nvPr>
            <p:custDataLst>
              <p:tags r:id="rId3"/>
            </p:custDataLst>
          </p:nvPr>
        </p:nvSpPr>
        <p:spPr>
          <a:xfrm>
            <a:off x="5655310" y="3877231"/>
            <a:ext cx="601408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检索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结果处理</a:t>
            </a:r>
            <a:endParaRPr lang="en-US" altLang="zh-CN" sz="24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>
            <p:custDataLst>
              <p:tags r:id="rId4"/>
            </p:custDataLst>
          </p:nvPr>
        </p:nvSpPr>
        <p:spPr>
          <a:xfrm>
            <a:off x="5655310" y="4687570"/>
            <a:ext cx="601472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3"/>
          <p:cNvSpPr/>
          <p:nvPr>
            <p:custDataLst>
              <p:tags r:id="rId5"/>
            </p:custDataLst>
          </p:nvPr>
        </p:nvSpPr>
        <p:spPr>
          <a:xfrm>
            <a:off x="4466287" y="2142569"/>
            <a:ext cx="907415" cy="802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01.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Text 4"/>
          <p:cNvSpPr/>
          <p:nvPr>
            <p:custDataLst>
              <p:tags r:id="rId6"/>
            </p:custDataLst>
          </p:nvPr>
        </p:nvSpPr>
        <p:spPr>
          <a:xfrm>
            <a:off x="5655310" y="2292271"/>
            <a:ext cx="601345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HeinOnline数据库收录内容及特点介绍</a:t>
            </a:r>
            <a:endParaRPr lang="en-US" sz="24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5"/>
          <p:cNvSpPr/>
          <p:nvPr>
            <p:custDataLst>
              <p:tags r:id="rId7"/>
            </p:custDataLst>
          </p:nvPr>
        </p:nvSpPr>
        <p:spPr>
          <a:xfrm>
            <a:off x="4466287" y="2902664"/>
            <a:ext cx="907415" cy="802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02.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>
            <p:custDataLst>
              <p:tags r:id="rId8"/>
            </p:custDataLst>
          </p:nvPr>
        </p:nvSpPr>
        <p:spPr>
          <a:xfrm>
            <a:off x="4466287" y="3709114"/>
            <a:ext cx="907415" cy="802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03.</a:t>
            </a: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>
            <p:custDataLst>
              <p:tags r:id="rId9"/>
            </p:custDataLst>
          </p:nvPr>
        </p:nvSpPr>
        <p:spPr>
          <a:xfrm>
            <a:off x="4466287" y="4516199"/>
            <a:ext cx="907415" cy="802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4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45210" y="1243965"/>
            <a:ext cx="1408430" cy="800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Text 9"/>
          <p:cNvSpPr/>
          <p:nvPr/>
        </p:nvSpPr>
        <p:spPr>
          <a:xfrm>
            <a:off x="1045210" y="1243965"/>
            <a:ext cx="1408430" cy="8001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目录</a:t>
            </a:r>
            <a:endParaRPr 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45210" y="2010410"/>
            <a:ext cx="2663190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CONTENTS</a:t>
            </a:r>
            <a:endParaRPr lang="en-US" sz="2800" b="1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125220" y="1988820"/>
            <a:ext cx="166497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4" name="Shape 12"/>
          <p:cNvSpPr/>
          <p:nvPr/>
        </p:nvSpPr>
        <p:spPr>
          <a:xfrm>
            <a:off x="11459749" y="597624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459749" y="597624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1459749" y="607321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1459749" y="607321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1459749" y="617018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459749" y="617018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2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24485" y="5488305"/>
            <a:ext cx="2170430" cy="568960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9604932" y="880456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732155" y="2453640"/>
            <a:ext cx="2200910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Search HeinOnline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35" y="4100195"/>
            <a:ext cx="1828800" cy="1616710"/>
          </a:xfrm>
          <a:prstGeom prst="rect">
            <a:avLst/>
          </a:prstGeom>
        </p:spPr>
      </p:pic>
      <p:sp>
        <p:nvSpPr>
          <p:cNvPr id="17" name="Text 6"/>
          <p:cNvSpPr/>
          <p:nvPr>
            <p:custDataLst>
              <p:tags r:id="rId5"/>
            </p:custDataLst>
          </p:nvPr>
        </p:nvSpPr>
        <p:spPr>
          <a:xfrm>
            <a:off x="4979035" y="1675765"/>
            <a:ext cx="5558790" cy="4123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ctr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案例</a:t>
            </a:r>
            <a:endParaRPr lang="zh-CN" altLang="en-US" sz="2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研究主题</a:t>
            </a:r>
            <a:endParaRPr lang="zh-CN" altLang="en-US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中美跨境数据监管冲突的法律协调研究</a:t>
            </a:r>
            <a:endParaRPr lang="zh-CN" altLang="en-US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None/>
            </a:pPr>
            <a:endParaRPr lang="zh-CN" altLang="en-US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关键词</a:t>
            </a:r>
            <a:endParaRPr lang="zh-CN" altLang="en-US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中国，美国，跨境数据流动，数据本地化，网络安全法</a:t>
            </a:r>
            <a:endParaRPr lang="zh-CN" altLang="en-US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6565" y="1767840"/>
            <a:ext cx="2567940" cy="85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01</a:t>
            </a:r>
            <a:endParaRPr lang="en-US" altLang="en-US" sz="4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732155" y="1882140"/>
            <a:ext cx="2200910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Search HeinOnline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案例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" y="3999865"/>
            <a:ext cx="1047750" cy="266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" y="4707255"/>
            <a:ext cx="2000250" cy="266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820" y="3175635"/>
            <a:ext cx="6456680" cy="3364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820" y="278765"/>
            <a:ext cx="6420485" cy="26498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732155" y="1882140"/>
            <a:ext cx="2200910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Search HeinOnline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案例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韦恩图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15" y="928370"/>
            <a:ext cx="8731885" cy="4540885"/>
          </a:xfrm>
          <a:prstGeom prst="rect">
            <a:avLst/>
          </a:prstGeom>
        </p:spPr>
      </p:pic>
      <p:sp>
        <p:nvSpPr>
          <p:cNvPr id="10" name="Text 6"/>
          <p:cNvSpPr/>
          <p:nvPr>
            <p:custDataLst>
              <p:tags r:id="rId5"/>
            </p:custDataLst>
          </p:nvPr>
        </p:nvSpPr>
        <p:spPr>
          <a:xfrm>
            <a:off x="554990" y="3260725"/>
            <a:ext cx="2378075" cy="19475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中的维恩图检索（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Venn Diagram Search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）这一新功能，研究人员能够可视化查看各种关键字的检索结果，以便更好地提炼检索结果。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1240155" y="1882140"/>
            <a:ext cx="2689225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主题/目录检索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（</a:t>
            </a: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Search the Catalog)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745" y="2918460"/>
            <a:ext cx="2810510" cy="2362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使用直观的单框搜索，用户可以轻松地搜索出版物目录内的术语或标题级出版物的作者。要知道一个标题目录是否存在于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中，最简单的方法是运行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Catalog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搜索。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385" y="631825"/>
            <a:ext cx="7374255" cy="976630"/>
          </a:xfrm>
          <a:prstGeom prst="rect">
            <a:avLst/>
          </a:prstGeom>
        </p:spPr>
      </p:pic>
      <p:pic>
        <p:nvPicPr>
          <p:cNvPr id="11" name="图片 10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735" y="1829435"/>
            <a:ext cx="7367905" cy="4655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55880" y="2004060"/>
            <a:ext cx="1679575" cy="692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02</a:t>
            </a:r>
            <a:endParaRPr lang="en-US" altLang="en-US" sz="4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6357620" y="1675765"/>
            <a:ext cx="4953000" cy="4413250"/>
          </a:xfrm>
          <a:prstGeom prst="roundRect">
            <a:avLst>
              <a:gd name="adj" fmla="val 7194"/>
            </a:avLst>
          </a:prstGeom>
          <a:gradFill flip="none" rotWithShape="1">
            <a:gsLst>
              <a:gs pos="0">
                <a:srgbClr val="FFFFFF">
                  <a:alpha val="86000"/>
                </a:srgbClr>
              </a:gs>
              <a:gs pos="46000">
                <a:srgbClr val="EAEEF4">
                  <a:alpha val="0"/>
                </a:srgbClr>
              </a:gs>
              <a:gs pos="100000">
                <a:srgbClr val="EAEEF4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</p:sp>
      <p:sp>
        <p:nvSpPr>
          <p:cNvPr id="5" name="Text 3"/>
          <p:cNvSpPr/>
          <p:nvPr/>
        </p:nvSpPr>
        <p:spPr>
          <a:xfrm>
            <a:off x="635762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4"/>
            </p:custDataLst>
          </p:nvPr>
        </p:nvSpPr>
        <p:spPr>
          <a:xfrm>
            <a:off x="1303655" y="1882775"/>
            <a:ext cx="2200910" cy="6946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主题/目录检索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2918460"/>
            <a:ext cx="2810510" cy="2362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可以通过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MARC Subjects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查看全部文献类型。在此处搜索的话，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HeinOnline提供了检索联想，例如以Air Traffic 为检索领域，HeinOnline将给出如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的检索结果。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830" y="1882775"/>
            <a:ext cx="8103870" cy="396748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385" y="490855"/>
            <a:ext cx="8007350" cy="10598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1783715"/>
            <a:ext cx="16935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endParaRPr lang="en-US" altLang="en-US" sz="4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1388110" y="1675765"/>
            <a:ext cx="3117850" cy="108966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引证号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检索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（</a:t>
            </a: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Citation Nagivator)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2918460"/>
            <a:ext cx="2810510" cy="2362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如果对引证号不熟悉，可通过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Citation Guide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查询账号订阅数据库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中所有标题的引证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格式，并可以直接在所选择的标题下输入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Volume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Page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查找引文。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05" y="245110"/>
            <a:ext cx="7544435" cy="2561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55" y="5334635"/>
            <a:ext cx="1504950" cy="450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80" y="3075305"/>
            <a:ext cx="4997450" cy="36772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7990" y="1864360"/>
            <a:ext cx="882650" cy="588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03</a:t>
            </a:r>
            <a:endParaRPr lang="en-US" altLang="en-US" sz="4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80110" y="1675765"/>
            <a:ext cx="4953000" cy="44132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2155" y="753110"/>
            <a:ext cx="10649585" cy="963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高级检索</a:t>
            </a: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3600" dirty="0">
              <a:solidFill>
                <a:srgbClr val="0D0D0D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60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32155" y="2861945"/>
            <a:ext cx="2017395" cy="6737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2" name="Text 6"/>
          <p:cNvSpPr/>
          <p:nvPr>
            <p:custDataLst>
              <p:tags r:id="rId3"/>
            </p:custDataLst>
          </p:nvPr>
        </p:nvSpPr>
        <p:spPr>
          <a:xfrm>
            <a:off x="1388110" y="1675765"/>
            <a:ext cx="3117850" cy="108966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引证号</a:t>
            </a: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检索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（</a:t>
            </a: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Citation Nagivator)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2765425"/>
            <a:ext cx="3544570" cy="2531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对于标题有多种引用格式的情况，您将在指南中看到列出的每种格式。国际期刊的每一篇文章都有一个对应的引证号。国际期刊的引证号一般由三部分组成，例如某篇文章的引证号为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108 H. L. R. 80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，其代表的意思为：哈佛法学评论（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Harvard Law Review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）第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108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卷第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页的那篇文章。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7990" y="1864360"/>
            <a:ext cx="882650" cy="588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03</a:t>
            </a:r>
            <a:endParaRPr lang="en-US" altLang="en-US" sz="4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2905760"/>
            <a:ext cx="7456805" cy="23914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5-d1oe5stcmrb5eq9iqa00.jpg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05" y="3536315"/>
            <a:ext cx="6823710" cy="7366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7845" y="5898515"/>
            <a:ext cx="1703705" cy="37719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499889" y="2317433"/>
            <a:ext cx="1618942" cy="13074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3005773" y="3643630"/>
            <a:ext cx="6607175" cy="5219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检索结果处理</a:t>
            </a: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>
            <a:off x="9318547" y="6332566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4" name="Image 3" descr="https://test-kimi-img.moonshot.cn/pub/slides/slides_tmpl/image/25-07-11-18:09:52-d1oe5s5cmrb5eq9iq9lg.png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 flipV="1">
            <a:off x="851535" y="630555"/>
            <a:ext cx="762000" cy="76200"/>
          </a:xfrm>
          <a:prstGeom prst="rect">
            <a:avLst/>
          </a:prstGeom>
        </p:spPr>
      </p:pic>
      <p:pic>
        <p:nvPicPr>
          <p:cNvPr id="15" name="Image 4" descr="https://test-kimi-img.moonshot.cn/pub/slides/slides_tmpl/image/25-07-11-18:09:52-d1oe5s5cmrb5eq9iq9lg.png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 flipV="1">
            <a:off x="851535" y="761365"/>
            <a:ext cx="7620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2-d1oe5s5cmrb5eq9iq9m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185670"/>
            <a:ext cx="11015345" cy="319278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18375" y="1027430"/>
            <a:ext cx="3193415" cy="55092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2155" y="905510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结果优化</a:t>
            </a: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方式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484630" y="260159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限定检索范围 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Filter)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2"/>
          <p:cNvSpPr/>
          <p:nvPr/>
        </p:nvSpPr>
        <p:spPr>
          <a:xfrm>
            <a:off x="1484630" y="2987040"/>
            <a:ext cx="3596640" cy="29629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HeinOnline提供多种限定条件（如日期、子库、主题路径等），用户可以通过“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Filter”功能优化检索结果，快速定位目标文献。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7036435" y="2643505"/>
            <a:ext cx="3860165" cy="3435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排序方式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Sort By)</a:t>
            </a:r>
            <a:endParaRPr lang="en-US" altLang="zh-CN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4"/>
          <p:cNvSpPr/>
          <p:nvPr/>
        </p:nvSpPr>
        <p:spPr>
          <a:xfrm>
            <a:off x="7036435" y="3023870"/>
            <a:ext cx="3596640" cy="2765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支持按相关性、日期、引用次数、访问次数等排序，用户可根据研究需求选择排序方式，快速找到重要文献或最新研究成果。</a:t>
            </a:r>
            <a:endParaRPr lang="en-US" sz="16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318625" y="6332855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10" name="Shape 6"/>
          <p:cNvSpPr/>
          <p:nvPr/>
        </p:nvSpPr>
        <p:spPr>
          <a:xfrm>
            <a:off x="11459845" y="6039485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1459845" y="6039485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1459845" y="6136476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1459845" y="6136476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11459845" y="6233467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1459845" y="6233467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限定检索范围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1"/>
          <p:cNvSpPr/>
          <p:nvPr/>
        </p:nvSpPr>
        <p:spPr>
          <a:xfrm>
            <a:off x="732155" y="192722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t="8873"/>
          <a:stretch>
            <a:fillRect/>
          </a:stretch>
        </p:blipFill>
        <p:spPr>
          <a:xfrm>
            <a:off x="1573530" y="2945130"/>
            <a:ext cx="1710055" cy="32346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0230" y="1826895"/>
            <a:ext cx="3847465" cy="1220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在初步检索后，当结果过多或不够精确时，利用这些筛选条件缩小范围、聚焦目标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65165" y="863600"/>
            <a:ext cx="5622925" cy="5836285"/>
          </a:xfrm>
          <a:prstGeom prst="rect">
            <a:avLst/>
          </a:prstGeom>
        </p:spPr>
        <p:txBody>
          <a:bodyPr>
            <a:noAutofit/>
          </a:bodyPr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Date：​​ 按时间范围筛选结果（如：近一年、特定日期范围）。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​Collection/Library：​​ 限定结果来自特定的馆藏或图书馆资源集合。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​PathFinder Subjects：​​ 利用预定义的、结构化的主题词表来精确查找相关主题的内容（这是非常强大的主题控制功能）。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​Section Type：​​ 限定结果的类型（如：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判例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、文章、报告、案例研究等）。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​Location：​​ 资源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所属的地区或国家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​Title：​​ 在结果中进一步按标题关键词筛选。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​Organization：​​ 查找特定机构或组织相关的信息。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​Person：​​ 查找特定人物（作者、贡献者、研究对象等）相关的信息。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​Availability：​​ 筛选资源的可获取状态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5-d1oe5stcmrb5eq9iqa00.jpg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58" y="3536315"/>
            <a:ext cx="7947604" cy="7366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7845" y="5898515"/>
            <a:ext cx="1703705" cy="37719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499889" y="2317433"/>
            <a:ext cx="1618942" cy="13074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01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1"/>
          <p:cNvSpPr/>
          <p:nvPr/>
        </p:nvSpPr>
        <p:spPr>
          <a:xfrm>
            <a:off x="2483162" y="3643630"/>
            <a:ext cx="7652396" cy="6292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HeinOnline数据库收录内容及特点介绍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Shape 2"/>
          <p:cNvSpPr/>
          <p:nvPr/>
        </p:nvSpPr>
        <p:spPr>
          <a:xfrm>
            <a:off x="9318547" y="6332566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限定检索范围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Date;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Collection/Library;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Location;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Title;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Organization;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Person;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Availability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-2871" b="31573"/>
          <a:stretch>
            <a:fillRect/>
          </a:stretch>
        </p:blipFill>
        <p:spPr>
          <a:xfrm>
            <a:off x="8700770" y="252095"/>
            <a:ext cx="2889885" cy="257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790" y="4155440"/>
            <a:ext cx="4698365" cy="18313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8155" y="4211955"/>
            <a:ext cx="2605405" cy="1579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假设初步搜索词为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“Artificial Intelligence”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，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  <a:sym typeface="+mn-ea"/>
            </a:endParaRPr>
          </a:p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共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52437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个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rPr>
              <a:t>结果。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80" y="327025"/>
            <a:ext cx="4676775" cy="1272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380" y="1751965"/>
            <a:ext cx="4676775" cy="1075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380" y="3125470"/>
            <a:ext cx="4726940" cy="901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380" y="6115050"/>
            <a:ext cx="4131945" cy="521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0445" y="3125470"/>
            <a:ext cx="2959735" cy="12331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0770" y="5072380"/>
            <a:ext cx="2946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限定检索范围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PathFinder Subjects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309245" y="2368550"/>
            <a:ext cx="5207635" cy="40601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为所有跨学科研究的文章都划定了研究层级，并按照一定的方式进行排列，这种研究层级就是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PathFinder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，研究者可以根据自己的需要，对各种子主题进行限定。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比如，人工智能本身横跨计算机科学、伦理、法律、经济、社会学等多个学科，而目前需要查找人工智能（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）与知识产权法相关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的文献，那就可以使用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PathFinder Subjects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042"/>
          <a:stretch>
            <a:fillRect/>
          </a:stretch>
        </p:blipFill>
        <p:spPr>
          <a:xfrm>
            <a:off x="5709920" y="1165860"/>
            <a:ext cx="6334125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限定检索范围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Section Type</a:t>
            </a:r>
            <a:endParaRPr lang="en-US" altLang="zh-CN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206625"/>
            <a:ext cx="5207635" cy="406019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Article: 学术期刊文章，一般经过同行评审，学术价值最高；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Notes: 注解类文章，不经过同行评审；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Index: 索引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Comments：评注类文章，不经过同行评审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Miscellaneous: 难以归类的文章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Reviews: 主要是书评类文章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Legislation: 和立法相关的文章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Decisions: 和法庭判决相关的文章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Cases: 和判例相关的文章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External: 可以直接链接到外部资源的相关文章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  <a:sym typeface="+mn-ea"/>
              </a:rPr>
              <a:t>……</a:t>
            </a:r>
            <a:endParaRPr lang="en-US" sz="1600" dirty="0">
              <a:solidFill>
                <a:srgbClr val="262626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1967230"/>
            <a:ext cx="59245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排序方式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569720"/>
            <a:ext cx="7865745" cy="413067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Relevance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：根据搜索关键词在文献中的匹配度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（如标题、摘要、正文的权重）智能排序。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Volume Date (Oldest First)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：按文献的原始出版日期由早到晚排序（如判例、法案、期刊卷期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Volume Date (Newest First)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：按文献的原始出版日期由近及远排序。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Number of Times Cited by Articles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：按文献在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数据库内被其他学术文章引用的次数排序。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Number of Times Accessed (Past 12 Months)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：按文献过去一年的用户访问量（点击量）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排序。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Most Cited Author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：按作者在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数据库中所有文献的总被引次数排序（非单篇文献）。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		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630" y="2787650"/>
            <a:ext cx="280035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3805555" cy="8235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排序方式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各选项的典型用途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444750"/>
            <a:ext cx="5001260" cy="310197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​​Relevance​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：精准匹配关键词的初步筛选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Volume Date (Oldest)​​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：历史研究、法律渊源追溯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​Volume Date (Newest)​​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：追踪最新进展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Times Cited by Articles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：定位权威文献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经典判例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​Times Accessed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挖掘当前热点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Most Cited Author​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：关注领域核心学者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		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05" y="690880"/>
            <a:ext cx="5589905" cy="2324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405" y="3475990"/>
            <a:ext cx="6088380" cy="27495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排序处其他按钮</a:t>
            </a: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介绍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795145"/>
            <a:ext cx="5706745" cy="422211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从左往右依次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Modify Search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：直接编辑当前搜索关键词或条件重新检索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Search Within Results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：在当前结果基础上追加新关键词进一步缩小范围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Print This Page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：将当前屏幕显示的搜索结果列表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（不含全文）输出为打印格式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Toggle All Matching Text Pages:​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一次性展开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折叠所有结果条目中的关键词匹配片段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​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Turn Off/On infinite Scroll: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切换结果列表的加载方式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6599"/>
          <a:stretch>
            <a:fillRect/>
          </a:stretch>
        </p:blipFill>
        <p:spPr>
          <a:xfrm>
            <a:off x="2327910" y="1727200"/>
            <a:ext cx="3451860" cy="503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725" y="2291080"/>
            <a:ext cx="1809750" cy="49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35" y="1795145"/>
            <a:ext cx="4854575" cy="2086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35" y="4323715"/>
            <a:ext cx="4951730" cy="12846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830" y="75311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文献管理</a:t>
            </a:r>
            <a:endParaRPr lang="en-US" sz="1600" dirty="0"/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686435" y="2790825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文献阅读</a:t>
            </a:r>
            <a:endParaRPr lang="en-US" sz="1600" dirty="0"/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1143953" y="3213100"/>
            <a:ext cx="4083050" cy="212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提供在线阅读、下载、邮件共享等功能，支持PDF格式，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也可转换为文本，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可查看本文档在学科主题层级中的分类位置，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方便用户阅读和管理文献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3"/>
          <p:cNvSpPr/>
          <p:nvPr>
            <p:custDataLst>
              <p:tags r:id="rId4"/>
            </p:custDataLst>
          </p:nvPr>
        </p:nvSpPr>
        <p:spPr>
          <a:xfrm>
            <a:off x="6554470" y="2790825"/>
            <a:ext cx="499808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实用工具</a:t>
            </a:r>
            <a:endParaRPr lang="zh-CN" altLang="en-US" sz="2000" dirty="0">
              <a:solidFill>
                <a:srgbClr val="0439E1"/>
              </a:solidFill>
              <a:latin typeface="MiSans" pitchFamily="34" charset="-120"/>
              <a:ea typeface="MiSans" pitchFamily="34" charset="-120"/>
              <a:cs typeface="MiSans" pitchFamily="34" charset="-120"/>
            </a:endParaRPr>
          </a:p>
        </p:txBody>
      </p:sp>
      <p:sp>
        <p:nvSpPr>
          <p:cNvPr id="6" name="Text 4"/>
          <p:cNvSpPr/>
          <p:nvPr>
            <p:custDataLst>
              <p:tags r:id="rId5"/>
            </p:custDataLst>
          </p:nvPr>
        </p:nvSpPr>
        <p:spPr>
          <a:xfrm>
            <a:off x="7011988" y="3213100"/>
            <a:ext cx="4083050" cy="212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Scholar Check: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学术影响力指标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Explore this Author: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作者相关资料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Cite: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引注一站式解决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More Like This: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推荐类似文献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 Summary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：人工智能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导读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7" name="Shape 5"/>
          <p:cNvSpPr/>
          <p:nvPr>
            <p:custDataLst>
              <p:tags r:id="rId6"/>
            </p:custDataLst>
          </p:nvPr>
        </p:nvSpPr>
        <p:spPr>
          <a:xfrm>
            <a:off x="6119496" y="2048684"/>
            <a:ext cx="0" cy="257810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2F5BEE">
                    <a:alpha val="61000"/>
                  </a:srgbClr>
                </a:gs>
                <a:gs pos="100000">
                  <a:srgbClr val="8DD4FB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prstDash val="solid"/>
            <a:headEnd type="none"/>
            <a:tailEnd type="none"/>
          </a:ln>
        </p:spPr>
      </p:sp>
      <p:sp>
        <p:nvSpPr>
          <p:cNvPr id="8" name="Text 6"/>
          <p:cNvSpPr/>
          <p:nvPr>
            <p:custDataLst>
              <p:tags r:id="rId7"/>
            </p:custDataLst>
          </p:nvPr>
        </p:nvSpPr>
        <p:spPr>
          <a:xfrm>
            <a:off x="2746375" y="190309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>
            <p:custDataLst>
              <p:tags r:id="rId8"/>
            </p:custDataLst>
          </p:nvPr>
        </p:nvSpPr>
        <p:spPr>
          <a:xfrm>
            <a:off x="8614410" y="1903095"/>
            <a:ext cx="878205" cy="692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439E1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9349740" y="6371590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11" name="Shape 9"/>
          <p:cNvSpPr/>
          <p:nvPr/>
        </p:nvSpPr>
        <p:spPr>
          <a:xfrm>
            <a:off x="11490960" y="6078220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490960" y="6078220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1490960" y="6175211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490960" y="6175211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1490960" y="6272202"/>
            <a:ext cx="209550" cy="4223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490960" y="6272202"/>
            <a:ext cx="209550" cy="42238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文献阅读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界面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30" y="1802765"/>
            <a:ext cx="8249285" cy="4067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8320" y="2758440"/>
            <a:ext cx="2836545" cy="1811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”Regulating Artificial Intelligence Systems: Risks, Challenges,Competencies, and Strategies”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为例，作者为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Scherer, Mattew U.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文献阅读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292350"/>
            <a:ext cx="10215245" cy="389128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从左往右依次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Toggle Table of Contents​: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隐藏左侧的文档目录导航栏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​Display Citation Information For This Page​: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生成本页文献标准引用格式（如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Bluebook/APA/AGLC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​Display ScholarCheck Statistics For This Page​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：展示本页文献的学术影响力数据（被引频次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访问量）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​See Who Liked This​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：查看收藏本文档的用户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​Like This Document​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：将本文档添加至个人收藏夹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​Open Comments​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：查看或撰写公开学术评论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按钮介绍（</a:t>
            </a: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1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82712" b="76379"/>
          <a:stretch>
            <a:fillRect/>
          </a:stretch>
        </p:blipFill>
        <p:spPr>
          <a:xfrm>
            <a:off x="2917825" y="1603375"/>
            <a:ext cx="2783840" cy="5899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文献阅读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292350"/>
            <a:ext cx="10215245" cy="389128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从左往右依次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Tdownload PDF of This Section​: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下载当前章节的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PDF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​Print/Download Options​: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显示打印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下载全文的详细设置选项，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但每次传输不能超过</a:t>
            </a:r>
            <a:r>
              <a:rPr kumimoji="1"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Email PDF Link​: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通过电子邮件发送本文档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PDF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的下载链接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​Text of This Page​: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提取本页纯文本内容（无格式）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​Permanent Link to This Page​: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生成本文档的永久固定访问链接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​Save to MyHein Bookmarks​: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收藏至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"MyHein"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个人书签库（需登录）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​Search This Section, Page, Volume, or Title​: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在指定范围（章节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单页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卷期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标题）内执行关键词检索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Previous Page​: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跳转至上一页（书籍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期刊的连续阅读）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​Next Page​: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跳转至下一页（书籍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期刊的连续阅读）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按钮介绍（</a:t>
            </a: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2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0" y="1583690"/>
            <a:ext cx="61531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1020" y="532130"/>
            <a:ext cx="10993120" cy="979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HeinOnline数据库收录内容介绍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064260" y="2904490"/>
            <a:ext cx="2513965" cy="29876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HeinOnline是全球最大、收录最全的基于PDF浏览格式的全文法学文献数据库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之一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，涵盖法律法规、学术期刊、判例等文献，是法学研究的必备工具。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42035" y="2054225"/>
            <a:ext cx="251460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专业法学数据库</a:t>
            </a:r>
            <a:endParaRPr lang="en-US" sz="24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64355" y="2904490"/>
            <a:ext cx="2513965" cy="29800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数据库收录近100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个国家和地区的文献，还涵盖大量非英语文献，满足多元研究需求。在HeinOnline的3400余种期刊中，有40％是在美国境外出版的，并且非英语的期刊已经被HeinOnline全部进行了编译。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64355" y="2061210"/>
            <a:ext cx="251460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收录地区广泛</a:t>
            </a:r>
            <a:endParaRPr lang="en-US" sz="24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70165" y="2931795"/>
            <a:ext cx="2673350" cy="3398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除法律文献外，HeinOnline还收录商业、政治、科技等多学科文献（大约1500种主题），与多家知名出版社合作，如Oxford University Press、Cambridge University Press、SAGE Publishing、Brill 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Publihsers等。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47940" y="2054225"/>
            <a:ext cx="251460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多学科文献资源</a:t>
            </a:r>
            <a:endParaRPr lang="en-US" sz="24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973196" y="347489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11" name="Shape 8"/>
          <p:cNvSpPr/>
          <p:nvPr/>
        </p:nvSpPr>
        <p:spPr>
          <a:xfrm>
            <a:off x="7313931" y="347489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文献阅读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292350"/>
            <a:ext cx="10215245" cy="389128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从左往右依次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More Options​: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展开菜单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​Increase Page Size​: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放大当前页面显示比例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​Decrease Page Size​: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缩小当前页面显示比例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​Multiple Page View​: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启用多页同屏预览模式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​Full Screen​: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切换至全屏阅读模式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​More Like This​: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推荐主题相似的关联文献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​Pathfinder​: 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查看本文档在学科主题层级中的分类位置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426656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按钮介绍（</a:t>
            </a: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3</a:t>
            </a: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）</a:t>
            </a:r>
            <a:endParaRPr lang="zh-CN" alt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70" y="1715770"/>
            <a:ext cx="6842125" cy="4216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967865"/>
            <a:ext cx="5379085" cy="435038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的学术影响力（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Scholar Check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）指标是一系列工具，可以帮助研究人员快速找到相关材料：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分析最常被引用的期刊、文章和作者等。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允许用户查看和访问其他文章和判例中引用最多的文章，以及其他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个月内访问最多的文章。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允许用户使用上面的量化分类（文章或判例引用的次数或者在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个月内其他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用户访问的次数），对检索结果进行排序。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提供文中超链接跳转，以便用户通过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Fastcase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快速访问相关材料。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Scholar Check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884555"/>
            <a:ext cx="226695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1341120"/>
            <a:ext cx="1809750" cy="990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249295"/>
            <a:ext cx="5330190" cy="25476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967865"/>
            <a:ext cx="5379085" cy="435038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​​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集成的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CourtListener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服务是新一代法律研究解决方案，专注于智能判例检索：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​"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优先最佳判例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best-case-first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）算法精准定位最权威判例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提供全美联邦与州法院判例库一站式访问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打通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学术文献与实务判例的双向引用通道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点击高亮显示的文章或判例的引证号，进入到所引用的文章或判例的全文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参考文献以及</a:t>
            </a: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CourtListener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2463800"/>
            <a:ext cx="4754245" cy="12661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967865"/>
            <a:ext cx="5379085" cy="435038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作者页面中往往存在大量有价值的信息：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作者单位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作者研究的主要领域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作者文章的引证情况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学者排名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作者文章在理论界和实务界的受关注程度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为确保提供信息可供量化判断作者学术影响力，目前与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ORCID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学术界身份识别码）联合，并将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ORCID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中的信息同步到作者页面当中。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Explore this Author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1003300"/>
            <a:ext cx="5791200" cy="5314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90" y="1275080"/>
            <a:ext cx="26098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1967865"/>
            <a:ext cx="3178175" cy="399796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作者页面下方还可以显示该作者在子库内收录的所有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发表文献。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Explore this Author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95" y="1482090"/>
            <a:ext cx="7696835" cy="41179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137410"/>
            <a:ext cx="4930140" cy="414528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的智能相似文献推荐工具，通过算法解析文献文本自动识别核心术语（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"interesting words"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），基于术语相似度在全库范围匹配关联文献。提供前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篇最相关结果（含期刊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判例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法规），支持结果页动态调节术语权重、追加关键词或限定时间范围以优化检索方向。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More Like This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70" y="1432560"/>
            <a:ext cx="2476500" cy="704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10" y="438150"/>
            <a:ext cx="61341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137410"/>
            <a:ext cx="3200400" cy="377063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人工智能技术，帮助用户快速掌握冗长或复杂的法律文献的核心内容。它能够自动为法律期刊文章、案例、法规等文献生成简洁的内容概要，提炼核心观点和法律原则，并以结构化的方式呈现，从而大幅提升法律研究的效率，帮助用户从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信息消费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转变为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信息掌控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AI Summary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40" y="1881505"/>
            <a:ext cx="7005955" cy="35299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70230" y="551815"/>
            <a:ext cx="5131435" cy="789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实用工具</a:t>
            </a:r>
            <a:endParaRPr lang="zh-CN" alt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570230" y="2137410"/>
            <a:ext cx="2424430" cy="300482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just">
              <a:lnSpc>
                <a:spcPct val="150000"/>
              </a:lnSpc>
              <a:buNone/>
            </a:pP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Summary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后的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Read More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可出现更详细的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概括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内容。</a:t>
            </a:r>
            <a:endParaRPr lang="zh-CN" alt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 1"/>
          <p:cNvSpPr/>
          <p:nvPr/>
        </p:nvSpPr>
        <p:spPr>
          <a:xfrm>
            <a:off x="570230" y="1751965"/>
            <a:ext cx="5374005" cy="38544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AI Summary</a:t>
            </a:r>
            <a:endParaRPr lang="en-US" altLang="zh-CN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75" y="624840"/>
            <a:ext cx="8540750" cy="560895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5-d1oe5stcmrb5eq9iq9v0.jpg"/>
          <p:cNvPicPr>
            <a:picLocks noChangeAspect="1"/>
          </p:cNvPicPr>
          <p:nvPr/>
        </p:nvPicPr>
        <p:blipFill>
          <a:blip r:embed="rId2"/>
          <a:srcRect t="83" b="83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1975485"/>
            <a:ext cx="4963160" cy="33274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919223" y="3429635"/>
            <a:ext cx="2648225" cy="246876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Text 1"/>
          <p:cNvSpPr/>
          <p:nvPr/>
        </p:nvSpPr>
        <p:spPr>
          <a:xfrm>
            <a:off x="575310" y="3361055"/>
            <a:ext cx="4497705" cy="26765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en-US" alt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北京伟文盛业文化发展有限公司（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Wells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010-88578296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王可宁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E-mail: editor@wells.org.cn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381644" y="55969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381644" y="55969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1381644" y="65666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381644" y="65666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381644" y="75363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1381644" y="75363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V="1">
            <a:off x="2304972" y="6281738"/>
            <a:ext cx="5746750" cy="1905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13" name="Text 9"/>
          <p:cNvSpPr/>
          <p:nvPr/>
        </p:nvSpPr>
        <p:spPr>
          <a:xfrm>
            <a:off x="617220" y="2439035"/>
            <a:ext cx="7715885" cy="6769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 For Listening!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9355" y="5079365"/>
            <a:ext cx="2594610" cy="728980"/>
          </a:xfrm>
          <a:prstGeom prst="rect">
            <a:avLst/>
          </a:prstGeom>
        </p:spPr>
      </p:pic>
      <p:pic>
        <p:nvPicPr>
          <p:cNvPr id="15" name="图片 14" descr="Wells logo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388620"/>
            <a:ext cx="2243455" cy="6915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3090" y="4146694"/>
            <a:ext cx="259228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4-d1oe5slcmrb5eq9iq9tg.png"/>
          <p:cNvPicPr>
            <a:picLocks noChangeAspect="1"/>
          </p:cNvPicPr>
          <p:nvPr/>
        </p:nvPicPr>
        <p:blipFill>
          <a:blip r:embed="rId2">
            <a:alphaModFix amt="40000"/>
          </a:blip>
          <a:srcRect t="12164" b="6895"/>
          <a:stretch>
            <a:fillRect/>
          </a:stretch>
        </p:blipFill>
        <p:spPr>
          <a:xfrm>
            <a:off x="1151255" y="0"/>
            <a:ext cx="361505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21075" y="2136140"/>
            <a:ext cx="7795260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3400余种全球核心法学以及跨学科的期刊，涵盖法学各学科排名前20的核心期刊，涵盖SSCI可检索的法学期刊100余种，同行评审的期刊500多种。绝大部分可以回溯到创刊号（最早可回溯至1788年），大部分期刊收录至当前期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 1"/>
          <p:cNvSpPr/>
          <p:nvPr>
            <p:custDataLst>
              <p:tags r:id="rId3"/>
            </p:custDataLst>
          </p:nvPr>
        </p:nvSpPr>
        <p:spPr>
          <a:xfrm>
            <a:off x="3521075" y="1721485"/>
            <a:ext cx="6654165" cy="3721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学术期刊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05025" y="3865880"/>
            <a:ext cx="7795260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收录超过20000多部各个学科的国际学术著作和书籍，最早收录到16世纪。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3"/>
          <p:cNvSpPr/>
          <p:nvPr>
            <p:custDataLst>
              <p:tags r:id="rId4"/>
            </p:custDataLst>
          </p:nvPr>
        </p:nvSpPr>
        <p:spPr>
          <a:xfrm>
            <a:off x="2105025" y="3489325"/>
            <a:ext cx="7706360" cy="3765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学术专著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408045" y="5356860"/>
            <a:ext cx="7794625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包括美国国会辩论记录全集、美国外交关系档案、美国法典等，还涵盖加拿大、英国的法律法规，英美法系国家的</a:t>
            </a: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数百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万个判例。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8" name="Text 5"/>
          <p:cNvSpPr/>
          <p:nvPr>
            <p:custDataLst>
              <p:tags r:id="rId5"/>
            </p:custDataLst>
          </p:nvPr>
        </p:nvSpPr>
        <p:spPr>
          <a:xfrm>
            <a:off x="3408045" y="4942205"/>
            <a:ext cx="6570345" cy="334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政府文件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1020" y="532130"/>
            <a:ext cx="1047940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主要文献类型</a:t>
            </a:r>
            <a:endParaRPr 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0" name="Image 1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75" r="275"/>
          <a:stretch>
            <a:fillRect/>
          </a:stretch>
        </p:blipFill>
        <p:spPr>
          <a:xfrm>
            <a:off x="1458595" y="1642110"/>
            <a:ext cx="688340" cy="691515"/>
          </a:xfrm>
          <a:prstGeom prst="rect">
            <a:avLst/>
          </a:prstGeom>
        </p:spPr>
      </p:pic>
      <p:pic>
        <p:nvPicPr>
          <p:cNvPr id="11" name="Image 2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275" r="275"/>
          <a:stretch>
            <a:fillRect/>
          </a:stretch>
        </p:blipFill>
        <p:spPr>
          <a:xfrm>
            <a:off x="849630" y="3331845"/>
            <a:ext cx="688340" cy="691515"/>
          </a:xfrm>
          <a:prstGeom prst="rect">
            <a:avLst/>
          </a:prstGeom>
        </p:spPr>
      </p:pic>
      <p:pic>
        <p:nvPicPr>
          <p:cNvPr id="12" name="Image 3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275" r="275"/>
          <a:stretch>
            <a:fillRect/>
          </a:stretch>
        </p:blipFill>
        <p:spPr>
          <a:xfrm>
            <a:off x="1537970" y="5222875"/>
            <a:ext cx="688340" cy="691515"/>
          </a:xfrm>
          <a:prstGeom prst="rect">
            <a:avLst/>
          </a:prstGeom>
        </p:spPr>
      </p:pic>
      <p:sp>
        <p:nvSpPr>
          <p:cNvPr id="13" name="Text 7"/>
          <p:cNvSpPr/>
          <p:nvPr>
            <p:custDataLst>
              <p:tags r:id="rId10"/>
            </p:custDataLst>
          </p:nvPr>
        </p:nvSpPr>
        <p:spPr>
          <a:xfrm>
            <a:off x="1463040" y="1732280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1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4" name="Text 8"/>
          <p:cNvSpPr/>
          <p:nvPr>
            <p:custDataLst>
              <p:tags r:id="rId11"/>
            </p:custDataLst>
          </p:nvPr>
        </p:nvSpPr>
        <p:spPr>
          <a:xfrm>
            <a:off x="854710" y="3429000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2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5" name="Text 9"/>
          <p:cNvSpPr/>
          <p:nvPr>
            <p:custDataLst>
              <p:tags r:id="rId12"/>
            </p:custDataLst>
          </p:nvPr>
        </p:nvSpPr>
        <p:spPr>
          <a:xfrm>
            <a:off x="1543685" y="5325745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3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535" y="2418080"/>
            <a:ext cx="10669270" cy="10166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一站式帮助学者找到法律法规、判例、学术期刊文章、学术专著，极大的节约了学者的时间；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检索界面友好，非常符合学者的研究习惯和研究路径，检索方式简单、方便学者使用；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对检索结果进行智能化分类和整理，帮助学者准确的找到需要的文献；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 algn="just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检索的结果为PDF格式呈现（可基于PDF转化成文本方便复制），非常符合学者的阅读习惯；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4535" y="1012190"/>
            <a:ext cx="779335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HeinOnline数据库使用特点</a:t>
            </a:r>
            <a:endParaRPr 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24535" y="2967355"/>
            <a:ext cx="6583045" cy="2623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 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318547" y="6332566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4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03130" y="924560"/>
            <a:ext cx="2417445" cy="568960"/>
          </a:xfrm>
          <a:prstGeom prst="rect">
            <a:avLst/>
          </a:prstGeom>
        </p:spPr>
      </p:pic>
      <p:pic>
        <p:nvPicPr>
          <p:cNvPr id="15" name="Image 3" descr="https://test-kimi-img.moonshot.cn/pub/slides/slides_tmpl/image/25-07-11-18:09:52-d1oe5s5cmrb5eq9iq9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" y="6014085"/>
            <a:ext cx="4919345" cy="219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09:55-d1oe5stcmrb5eq9iqa00.jpg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09:52-d1oe5s5cmrb5eq9iq9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05" y="3536315"/>
            <a:ext cx="6823710" cy="7366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8:09:52-d1oe5s5cmrb5eq9iq9l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7845" y="5898515"/>
            <a:ext cx="1703705" cy="37719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499889" y="2317433"/>
            <a:ext cx="1618942" cy="13074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5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02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1"/>
          <p:cNvSpPr/>
          <p:nvPr/>
        </p:nvSpPr>
        <p:spPr>
          <a:xfrm>
            <a:off x="3005773" y="3643630"/>
            <a:ext cx="6607175" cy="5219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检索方式介绍</a:t>
            </a: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>
            <a:off x="9318547" y="6332566"/>
            <a:ext cx="2063750" cy="0"/>
          </a:xfrm>
          <a:prstGeom prst="straightConnector1">
            <a:avLst/>
          </a:prstGeom>
          <a:noFill/>
          <a:ln w="9525">
            <a:solidFill>
              <a:srgbClr val="000000">
                <a:alpha val="21961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1459749" y="6039741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11459749" y="6136715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11459749" y="6233689"/>
            <a:ext cx="209306" cy="4223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298" y="657860"/>
            <a:ext cx="1047940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HeinOnline的三种常用检索方式</a:t>
            </a:r>
            <a:endParaRPr lang="en-US" sz="3600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20140" y="3669665"/>
            <a:ext cx="27616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1116965" y="3867785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模糊检索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5" name="Image 0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75" r="275"/>
          <a:stretch>
            <a:fillRect/>
          </a:stretch>
        </p:blipFill>
        <p:spPr>
          <a:xfrm>
            <a:off x="2179955" y="2957195"/>
            <a:ext cx="688340" cy="691515"/>
          </a:xfrm>
          <a:prstGeom prst="rect">
            <a:avLst/>
          </a:prstGeom>
        </p:spPr>
      </p:pic>
      <p:sp>
        <p:nvSpPr>
          <p:cNvPr id="6" name="Text 3"/>
          <p:cNvSpPr/>
          <p:nvPr>
            <p:custDataLst>
              <p:tags r:id="rId5"/>
            </p:custDataLst>
          </p:nvPr>
        </p:nvSpPr>
        <p:spPr>
          <a:xfrm>
            <a:off x="2171065" y="3043555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1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7" name="Image 1" descr="https://test-kimi-img.moonshot.cn/pub/slides/slides_tmpl/image/25-07-11-18:09:53-d1oe5sdcmrb5eq9iq9p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5790" y="3139440"/>
            <a:ext cx="1288415" cy="3302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55515" y="3669665"/>
            <a:ext cx="2761615" cy="26473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262626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9" name="Text 5"/>
          <p:cNvSpPr/>
          <p:nvPr>
            <p:custDataLst>
              <p:tags r:id="rId8"/>
            </p:custDataLst>
          </p:nvPr>
        </p:nvSpPr>
        <p:spPr>
          <a:xfrm>
            <a:off x="4752340" y="3867785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限定范围检索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0" name="Image 2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rcRect l="275" r="275"/>
          <a:stretch>
            <a:fillRect/>
          </a:stretch>
        </p:blipFill>
        <p:spPr>
          <a:xfrm>
            <a:off x="5815965" y="2957195"/>
            <a:ext cx="688340" cy="691515"/>
          </a:xfrm>
          <a:prstGeom prst="rect">
            <a:avLst/>
          </a:prstGeom>
        </p:spPr>
      </p:pic>
      <p:sp>
        <p:nvSpPr>
          <p:cNvPr id="11" name="Text 6"/>
          <p:cNvSpPr/>
          <p:nvPr>
            <p:custDataLst>
              <p:tags r:id="rId10"/>
            </p:custDataLst>
          </p:nvPr>
        </p:nvSpPr>
        <p:spPr>
          <a:xfrm>
            <a:off x="5815648" y="3049270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2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2" name="Image 3" descr="https://test-kimi-img.moonshot.cn/pub/slides/slides_tmpl/image/25-07-11-18:09:53-d1oe5sdcmrb5eq9iq9p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11165" y="3139440"/>
            <a:ext cx="1288415" cy="330200"/>
          </a:xfrm>
          <a:prstGeom prst="rect">
            <a:avLst/>
          </a:prstGeom>
        </p:spPr>
      </p:pic>
      <p:sp>
        <p:nvSpPr>
          <p:cNvPr id="14" name="Text 8"/>
          <p:cNvSpPr/>
          <p:nvPr>
            <p:custDataLst>
              <p:tags r:id="rId12"/>
            </p:custDataLst>
          </p:nvPr>
        </p:nvSpPr>
        <p:spPr>
          <a:xfrm>
            <a:off x="8392795" y="3867785"/>
            <a:ext cx="2805430" cy="786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9E1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高级检索</a:t>
            </a:r>
            <a:endParaRPr lang="en-US" sz="2000" dirty="0">
              <a:solidFill>
                <a:srgbClr val="0439E1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5" name="Image 4" descr="https://test-kimi-img.moonshot.cn/pub/slides/slides_tmpl/image/25-07-11-18:09:52-d1oe5s5cmrb5eq9iq9p0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rcRect l="275" r="275"/>
          <a:stretch>
            <a:fillRect/>
          </a:stretch>
        </p:blipFill>
        <p:spPr>
          <a:xfrm>
            <a:off x="9453245" y="2957195"/>
            <a:ext cx="688340" cy="691515"/>
          </a:xfrm>
          <a:prstGeom prst="rect">
            <a:avLst/>
          </a:prstGeom>
        </p:spPr>
      </p:pic>
      <p:sp>
        <p:nvSpPr>
          <p:cNvPr id="16" name="Text 9"/>
          <p:cNvSpPr/>
          <p:nvPr>
            <p:custDataLst>
              <p:tags r:id="rId14"/>
            </p:custDataLst>
          </p:nvPr>
        </p:nvSpPr>
        <p:spPr>
          <a:xfrm>
            <a:off x="9452610" y="3053080"/>
            <a:ext cx="688975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</a:rPr>
              <a:t>3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pic>
        <p:nvPicPr>
          <p:cNvPr id="17" name="Image 5" descr="https://test-kimi-img.moonshot.cn/pub/slides/slides_tmpl/image/25-07-11-18:09:53-d1oe5sdcmrb5eq9iq9pg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51620" y="3139440"/>
            <a:ext cx="1288415" cy="330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72260" y="4654550"/>
            <a:ext cx="2032635" cy="15360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类似百度、谷歌，输入关键词就能搜索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96350" y="4654550"/>
            <a:ext cx="2032635" cy="15360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利用布尔逻辑、时间范围、目录检索等方法，做更复杂的搜索。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34305" y="4654550"/>
            <a:ext cx="2032635" cy="15360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把关键词限定在标题、作者、引证号等字段中。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146050" y="161925"/>
            <a:ext cx="11169650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0D0D0D"/>
                </a:solidFill>
                <a:latin typeface="MiSans" pitchFamily="34" charset="-120"/>
                <a:ea typeface="MiSans" pitchFamily="34" charset="-120"/>
                <a:cs typeface="MiSans" pitchFamily="34" charset="-120"/>
              </a:rPr>
              <a:t>HeinOnline登陆后界面</a:t>
            </a:r>
            <a:endParaRPr lang="en-US" sz="1600" dirty="0"/>
          </a:p>
        </p:txBody>
      </p:sp>
      <p:sp>
        <p:nvSpPr>
          <p:cNvPr id="7" name="Text 3"/>
          <p:cNvSpPr/>
          <p:nvPr>
            <p:custDataLst>
              <p:tags r:id="rId2"/>
            </p:custDataLst>
          </p:nvPr>
        </p:nvSpPr>
        <p:spPr>
          <a:xfrm>
            <a:off x="125730" y="4897755"/>
            <a:ext cx="12066905" cy="19094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1）按类别或名称查看订阅的数据库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 通过以下方式执行搜索：全文、著者、标题、目录、文件或案例引用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 高级检索以及通过数据库搜索语法的说明获得搜索帮助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（4） 单击任意数据库名称旁边的“更多信息”图标，了解有关该订阅数据库的更多信息（或下载其标题列表）</a:t>
            </a:r>
            <a:endParaRPr lang="en-US" sz="16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（5） 你的MyHein档案、数据库最近的博客文章、HeinOnline指南、HeinOnline知识库、HeinOnline社交媒体、联系方式、帐户信息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1600"/>
          </a:p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pic>
        <p:nvPicPr>
          <p:cNvPr id="2" name="图片 1" descr="登陆界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052195"/>
            <a:ext cx="11875135" cy="37782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10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1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2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3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4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5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6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7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ags/tag18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19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20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1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2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3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4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5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6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7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8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29.xml><?xml version="1.0" encoding="utf-8"?>
<p:tagLst xmlns:p="http://schemas.openxmlformats.org/presentationml/2006/main">
  <p:tag name="KSO_WM_DIAGRAM_VIRTUALLY_FRAME" val="{&quot;height&quot;:205.1,&quot;left&quot;:86.45,&quot;top&quot;:161.4,&quot;width&quot;:795.3}"/>
</p:tagLst>
</file>

<file path=ppt/tags/tag3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30.xml><?xml version="1.0" encoding="utf-8"?>
<p:tagLst xmlns:p="http://schemas.openxmlformats.org/presentationml/2006/main">
  <p:tag name="KSO_WM_DIAGRAM_VIRTUALLY_FRAME" val="{&quot;height&quot;:234.3,&quot;left&quot;:412.75,&quot;top&quot;:169.75,&quot;width&quot;:615.85}"/>
</p:tagLst>
</file>

<file path=ppt/tags/tag31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2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3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4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5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6.xml><?xml version="1.0" encoding="utf-8"?>
<p:tagLst xmlns:p="http://schemas.openxmlformats.org/presentationml/2006/main">
  <p:tag name="KSO_WM_DIAGRAM_VIRTUALLY_FRAME" val="{&quot;height&quot;:321.4,&quot;left&quot;:135.65,&quot;top&quot;:155.65,&quot;width&quot;:691.35}"/>
</p:tagLst>
</file>

<file path=ppt/tags/tag37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38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39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40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1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2.xml><?xml version="1.0" encoding="utf-8"?>
<p:tagLst xmlns:p="http://schemas.openxmlformats.org/presentationml/2006/main">
  <p:tag name="TABLE_ENDDRAG_ORIGIN_RECT" val="686*407"/>
  <p:tag name="TABLE_ENDDRAG_RECT" val="247*60*686*407"/>
</p:tagLst>
</file>

<file path=ppt/tags/tag43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4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5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6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7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8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49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50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1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2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3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4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5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6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7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8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59.xml><?xml version="1.0" encoding="utf-8"?>
<p:tagLst xmlns:p="http://schemas.openxmlformats.org/presentationml/2006/main">
  <p:tag name="KSO_WM_DIAGRAM_VIRTUALLY_FRAME" val="{&quot;height&quot;:457.5,&quot;left&quot;:-26.5,&quot;top&quot;:131.95,&quot;width&quot;:920.35}"/>
</p:tagLst>
</file>

<file path=ppt/tags/tag6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60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1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2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3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4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5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66.xml><?xml version="1.0" encoding="utf-8"?>
<p:tagLst xmlns:p="http://schemas.openxmlformats.org/presentationml/2006/main">
  <p:tag name="KSO_WM_DIAGRAM_VIRTUALLY_FRAME" val="{&quot;height&quot;:270.15,&quot;left&quot;:54.05,&quot;top&quot;:149.85,&quot;width&quot;:855.6}"/>
</p:tagLst>
</file>

<file path=ppt/tags/tag7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8.xml><?xml version="1.0" encoding="utf-8"?>
<p:tagLst xmlns:p="http://schemas.openxmlformats.org/presentationml/2006/main">
  <p:tag name="KSO_WM_DIAGRAM_VIRTUALLY_FRAME" val="{&quot;height&quot;:287.69999999999993,&quot;left&quot;:351.67614173228344,&quot;top&quot;:168.70622047244095,&quot;width&quot;:567.2238582677167}"/>
</p:tagLst>
</file>

<file path=ppt/tags/tag9.xml><?xml version="1.0" encoding="utf-8"?>
<p:tagLst xmlns:p="http://schemas.openxmlformats.org/presentationml/2006/main">
  <p:tag name="KSO_WM_DIAGRAM_VIRTUALLY_FRAME" val="{&quot;height&quot;:336.4,&quot;left&quot;:66.9,&quot;top&quot;:129.3,&quot;width&quot;:734.3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7377</Words>
  <Application>WPS 演示</Application>
  <PresentationFormat>On-screen Show (16:9)</PresentationFormat>
  <Paragraphs>556</Paragraphs>
  <Slides>48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MiSans</vt:lpstr>
      <vt:lpstr>Calibri</vt:lpstr>
      <vt:lpstr>Arial Unicode MS</vt:lpstr>
      <vt:lpstr>等线</vt:lpstr>
      <vt:lpstr>Times New Roman</vt:lpstr>
      <vt:lpstr>Traditional Arabic</vt:lpstr>
      <vt:lpstr>Segoe Print</vt:lpstr>
      <vt:lpstr>komorebi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.</cp:lastModifiedBy>
  <cp:revision>37</cp:revision>
  <dcterms:created xsi:type="dcterms:W3CDTF">1900-01-01T00:00:00Z</dcterms:created>
  <dcterms:modified xsi:type="dcterms:W3CDTF">2025-10-24T01:05:22Z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F14BA3026F8742DE947B14CADF7F2783_12</vt:lpwstr>
  </property>
  <property fmtid="{D5CDD505-2E9C-101B-9397-08002B2CF9AE}" pid="3" name="KSOProductBuildVer">
    <vt:lpwstr>2052-12.1.0.23125</vt:lpwstr>
  </property>
</Properties>
</file>